
<file path=[Content_Types].xml><?xml version="1.0" encoding="utf-8"?>
<Types xmlns="http://schemas.openxmlformats.org/package/2006/content-types">
  <Default Extension="xml" ContentType="application/xml"/>
  <Default Extension="jpeg" ContentType="image/jpeg"/>
  <Default Extension="JPG" ContentType="image/.jpg"/>
  <Default Extension="emf" ContentType="image/x-emf"/>
  <Default Extension="png" ContentType="image/png"/>
  <Default Extension="mp3" ContentType="audio/mp3"/>
  <Default Extension="rels" ContentType="application/vnd.openxmlformats-package.relationships+xml"/>
  <Override PartName="/customXml/itemProps194.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5.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59" r:id="rId3"/>
    <p:sldId id="280" r:id="rId5"/>
    <p:sldId id="281" r:id="rId6"/>
    <p:sldId id="282" r:id="rId7"/>
    <p:sldId id="256" r:id="rId8"/>
    <p:sldId id="277" r:id="rId9"/>
    <p:sldId id="279" r:id="rId10"/>
    <p:sldId id="271" r:id="rId11"/>
    <p:sldId id="257" r:id="rId12"/>
    <p:sldId id="272" r:id="rId13"/>
    <p:sldId id="307" r:id="rId14"/>
    <p:sldId id="258" r:id="rId15"/>
    <p:sldId id="287" r:id="rId16"/>
    <p:sldId id="274" r:id="rId17"/>
    <p:sldId id="308" r:id="rId18"/>
    <p:sldId id="273" r:id="rId19"/>
    <p:sldId id="309" r:id="rId20"/>
    <p:sldId id="268" r:id="rId21"/>
    <p:sldId id="312" r:id="rId22"/>
    <p:sldId id="315" r:id="rId23"/>
    <p:sldId id="317" r:id="rId24"/>
    <p:sldId id="269" r:id="rId25"/>
    <p:sldId id="318" r:id="rId26"/>
    <p:sldId id="319" r:id="rId27"/>
    <p:sldId id="322" r:id="rId28"/>
    <p:sldId id="321" r:id="rId29"/>
    <p:sldId id="323" r:id="rId30"/>
    <p:sldId id="324" r:id="rId31"/>
    <p:sldId id="260" r:id="rId32"/>
    <p:sldId id="327" r:id="rId33"/>
    <p:sldId id="330" r:id="rId34"/>
    <p:sldId id="261" r:id="rId35"/>
  </p:sldIdLst>
  <p:sldSz cx="12192000" cy="6858000"/>
  <p:notesSz cx="6858000" cy="9144000"/>
  <p:custDataLst>
    <p:tags r:id="rId41"/>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7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showPr>
  <p:clrMru>
    <a:srgbClr val="B662C8"/>
    <a:srgbClr val="C048E3"/>
    <a:srgbClr val="005DFF"/>
    <a:srgbClr val="E8EA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showGuides="1">
      <p:cViewPr>
        <p:scale>
          <a:sx n="80" d="100"/>
          <a:sy n="80" d="100"/>
        </p:scale>
        <p:origin x="-100" y="408"/>
      </p:cViewPr>
      <p:guideLst>
        <p:guide orient="horz" pos="227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1" Type="http://schemas.openxmlformats.org/officeDocument/2006/relationships/tags" Target="tags/tag195.xml"/><Relationship Id="rId40" Type="http://schemas.openxmlformats.org/officeDocument/2006/relationships/customXml" Target="../customXml/item1.xml"/><Relationship Id="rId4" Type="http://schemas.openxmlformats.org/officeDocument/2006/relationships/notesMaster" Target="notesMasters/notesMaster1.xml"/><Relationship Id="rId39" Type="http://schemas.openxmlformats.org/officeDocument/2006/relationships/customXmlProps" Target="../customXml/itemProps194.xml"/><Relationship Id="rId38" Type="http://schemas.openxmlformats.org/officeDocument/2006/relationships/tableStyles" Target="tableStyles.xml"/><Relationship Id="rId37" Type="http://schemas.openxmlformats.org/officeDocument/2006/relationships/viewProps" Target="viewProps.xml"/><Relationship Id="rId36" Type="http://schemas.openxmlformats.org/officeDocument/2006/relationships/presProps" Target="presProps.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38234AC-01BE-4972-9FF4-0AF0F60E509E}"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4080F60-8AE4-4D79-898E-E268670A695B}"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080F60-8AE4-4D79-898E-E268670A695B}"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BB973A0-69F4-404C-83AF-F6161DA1098B}"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BB973A0-69F4-404C-83AF-F6161DA1098B}"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080F60-8AE4-4D79-898E-E268670A695B}"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080F60-8AE4-4D79-898E-E268670A695B}"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BB973A0-69F4-404C-83AF-F6161DA1098B}"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BB973A0-69F4-404C-83AF-F6161DA1098B}"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BB973A0-69F4-404C-83AF-F6161DA1098B}"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BB973A0-69F4-404C-83AF-F6161DA1098B}"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BB973A0-69F4-404C-83AF-F6161DA1098B}"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BB973A0-69F4-404C-83AF-F6161DA1098B}"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BB973A0-69F4-404C-83AF-F6161DA1098B}"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BB973A0-69F4-404C-83AF-F6161DA1098B}"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BB973A0-69F4-404C-83AF-F6161DA1098B}"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BB973A0-69F4-404C-83AF-F6161DA1098B}"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BB973A0-69F4-404C-83AF-F6161DA1098B}"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BB973A0-69F4-404C-83AF-F6161DA1098B}"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BB973A0-69F4-404C-83AF-F6161DA1098B}"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BB973A0-69F4-404C-83AF-F6161DA1098B}"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BB973A0-69F4-404C-83AF-F6161DA1098B}"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BB973A0-69F4-404C-83AF-F6161DA1098B}"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080F60-8AE4-4D79-898E-E268670A695B}"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BB973A0-69F4-404C-83AF-F6161DA1098B}"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BB973A0-69F4-404C-83AF-F6161DA1098B}" type="slidenum">
              <a:rPr lang="zh-CN" altLang="en-US" smtClean="0"/>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BB973A0-69F4-404C-83AF-F6161DA1098B}" type="slidenum">
              <a:rPr lang="zh-CN" altLang="en-US" smtClean="0"/>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080F60-8AE4-4D79-898E-E268670A695B}"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BB973A0-69F4-404C-83AF-F6161DA1098B}"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080F60-8AE4-4D79-898E-E268670A695B}"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BB973A0-69F4-404C-83AF-F6161DA1098B}"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BB973A0-69F4-404C-83AF-F6161DA1098B}"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BB973A0-69F4-404C-83AF-F6161DA1098B}"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080F60-8AE4-4D79-898E-E268670A695B}"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9B9010EE-680C-4708-AF91-595E2406176A}"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AE759EC-E72C-47D4-B159-54F700EE3CCB}"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9B9010EE-680C-4708-AF91-595E2406176A}"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AE759EC-E72C-47D4-B159-54F700EE3CCB}"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9B9010EE-680C-4708-AF91-595E2406176A}"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AE759EC-E72C-47D4-B159-54F700EE3CCB}"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9B9010EE-680C-4708-AF91-595E2406176A}"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AE759EC-E72C-47D4-B159-54F700EE3CCB}"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9B9010EE-680C-4708-AF91-595E2406176A}"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AE759EC-E72C-47D4-B159-54F700EE3CCB}"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9B9010EE-680C-4708-AF91-595E2406176A}"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AE759EC-E72C-47D4-B159-54F700EE3CCB}"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9B9010EE-680C-4708-AF91-595E2406176A}"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AE759EC-E72C-47D4-B159-54F700EE3CCB}"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9B9010EE-680C-4708-AF91-595E2406176A}"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AE759EC-E72C-47D4-B159-54F700EE3CCB}"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9B9010EE-680C-4708-AF91-595E2406176A}"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AE759EC-E72C-47D4-B159-54F700EE3CCB}"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9B9010EE-680C-4708-AF91-595E2406176A}"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AE759EC-E72C-47D4-B159-54F700EE3CCB}"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9B9010EE-680C-4708-AF91-595E2406176A}"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AE759EC-E72C-47D4-B159-54F700EE3CCB}"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E8EAFF"/>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B9010EE-680C-4708-AF91-595E2406176A}"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AE759EC-E72C-47D4-B159-54F700EE3CCB}"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7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7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7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7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7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7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7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7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7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image" Target="../media/image3.emf"/><Relationship Id="rId8" Type="http://schemas.openxmlformats.org/officeDocument/2006/relationships/tags" Target="../tags/tag6.xml"/><Relationship Id="rId7" Type="http://schemas.openxmlformats.org/officeDocument/2006/relationships/image" Target="../media/image2.emf"/><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image" Target="../media/image1.emf"/><Relationship Id="rId17" Type="http://schemas.openxmlformats.org/officeDocument/2006/relationships/notesSlide" Target="../notesSlides/notesSlide1.xml"/><Relationship Id="rId16" Type="http://schemas.openxmlformats.org/officeDocument/2006/relationships/slideLayout" Target="../slideLayouts/slideLayout7.xml"/><Relationship Id="rId15" Type="http://schemas.openxmlformats.org/officeDocument/2006/relationships/image" Target="../media/image5.png"/><Relationship Id="rId14" Type="http://schemas.microsoft.com/office/2007/relationships/media" Target="../media/media1.mp3"/><Relationship Id="rId13" Type="http://schemas.openxmlformats.org/officeDocument/2006/relationships/audio" Target="../media/media1.mp3"/><Relationship Id="rId12" Type="http://schemas.openxmlformats.org/officeDocument/2006/relationships/image" Target="../media/image4.emf"/><Relationship Id="rId11" Type="http://schemas.openxmlformats.org/officeDocument/2006/relationships/tags" Target="../tags/tag8.xml"/><Relationship Id="rId10" Type="http://schemas.openxmlformats.org/officeDocument/2006/relationships/tags" Target="../tags/tag7.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9" Type="http://schemas.openxmlformats.org/officeDocument/2006/relationships/tags" Target="../tags/tag64.xml"/><Relationship Id="rId8" Type="http://schemas.openxmlformats.org/officeDocument/2006/relationships/tags" Target="../tags/tag63.xml"/><Relationship Id="rId7" Type="http://schemas.openxmlformats.org/officeDocument/2006/relationships/tags" Target="../tags/tag62.xml"/><Relationship Id="rId6" Type="http://schemas.openxmlformats.org/officeDocument/2006/relationships/tags" Target="../tags/tag61.xml"/><Relationship Id="rId5" Type="http://schemas.openxmlformats.org/officeDocument/2006/relationships/tags" Target="../tags/tag60.xml"/><Relationship Id="rId4" Type="http://schemas.openxmlformats.org/officeDocument/2006/relationships/tags" Target="../tags/tag59.xml"/><Relationship Id="rId3" Type="http://schemas.openxmlformats.org/officeDocument/2006/relationships/tags" Target="../tags/tag58.xml"/><Relationship Id="rId2" Type="http://schemas.openxmlformats.org/officeDocument/2006/relationships/image" Target="../media/image2.emf"/><Relationship Id="rId17" Type="http://schemas.openxmlformats.org/officeDocument/2006/relationships/notesSlide" Target="../notesSlides/notesSlide10.xml"/><Relationship Id="rId16" Type="http://schemas.openxmlformats.org/officeDocument/2006/relationships/slideLayout" Target="../slideLayouts/slideLayout7.xml"/><Relationship Id="rId15" Type="http://schemas.openxmlformats.org/officeDocument/2006/relationships/tags" Target="../tags/tag69.xml"/><Relationship Id="rId14" Type="http://schemas.openxmlformats.org/officeDocument/2006/relationships/image" Target="../media/image23.emf"/><Relationship Id="rId13" Type="http://schemas.openxmlformats.org/officeDocument/2006/relationships/tags" Target="../tags/tag68.xml"/><Relationship Id="rId12" Type="http://schemas.openxmlformats.org/officeDocument/2006/relationships/tags" Target="../tags/tag67.xml"/><Relationship Id="rId11" Type="http://schemas.openxmlformats.org/officeDocument/2006/relationships/tags" Target="../tags/tag66.xml"/><Relationship Id="rId10" Type="http://schemas.openxmlformats.org/officeDocument/2006/relationships/tags" Target="../tags/tag65.xml"/><Relationship Id="rId1" Type="http://schemas.openxmlformats.org/officeDocument/2006/relationships/image" Target="../media/image21.emf"/></Relationships>
</file>

<file path=ppt/slides/_rels/slide11.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24.png"/><Relationship Id="rId7" Type="http://schemas.openxmlformats.org/officeDocument/2006/relationships/tags" Target="../tags/tag74.xml"/><Relationship Id="rId6" Type="http://schemas.openxmlformats.org/officeDocument/2006/relationships/image" Target="../media/image2.emf"/><Relationship Id="rId5" Type="http://schemas.openxmlformats.org/officeDocument/2006/relationships/tags" Target="../tags/tag73.xml"/><Relationship Id="rId4" Type="http://schemas.openxmlformats.org/officeDocument/2006/relationships/tags" Target="../tags/tag72.xml"/><Relationship Id="rId3" Type="http://schemas.openxmlformats.org/officeDocument/2006/relationships/tags" Target="../tags/tag71.xml"/><Relationship Id="rId2" Type="http://schemas.openxmlformats.org/officeDocument/2006/relationships/image" Target="../media/image6.emf"/><Relationship Id="rId10" Type="http://schemas.openxmlformats.org/officeDocument/2006/relationships/notesSlide" Target="../notesSlides/notesSlide11.xml"/><Relationship Id="rId1" Type="http://schemas.openxmlformats.org/officeDocument/2006/relationships/tags" Target="../tags/tag70.xml"/></Relationships>
</file>

<file path=ppt/slides/_rels/slide12.xml.rels><?xml version="1.0" encoding="UTF-8" standalone="yes"?>
<Relationships xmlns="http://schemas.openxmlformats.org/package/2006/relationships"><Relationship Id="rId8" Type="http://schemas.openxmlformats.org/officeDocument/2006/relationships/notesSlide" Target="../notesSlides/notesSlide12.xml"/><Relationship Id="rId7" Type="http://schemas.openxmlformats.org/officeDocument/2006/relationships/slideLayout" Target="../slideLayouts/slideLayout7.xml"/><Relationship Id="rId6" Type="http://schemas.openxmlformats.org/officeDocument/2006/relationships/image" Target="../media/image16.emf"/><Relationship Id="rId5" Type="http://schemas.openxmlformats.org/officeDocument/2006/relationships/tags" Target="../tags/tag75.xml"/><Relationship Id="rId4" Type="http://schemas.openxmlformats.org/officeDocument/2006/relationships/image" Target="../media/image25.emf"/><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image" Target="../media/image19.emf"/></Relationships>
</file>

<file path=ppt/slides/_rels/slide13.xml.rels><?xml version="1.0" encoding="UTF-8" standalone="yes"?>
<Relationships xmlns="http://schemas.openxmlformats.org/package/2006/relationships"><Relationship Id="rId5" Type="http://schemas.openxmlformats.org/officeDocument/2006/relationships/notesSlide" Target="../notesSlides/notesSlide13.xml"/><Relationship Id="rId4" Type="http://schemas.openxmlformats.org/officeDocument/2006/relationships/slideLayout" Target="../slideLayouts/slideLayout7.xml"/><Relationship Id="rId3" Type="http://schemas.openxmlformats.org/officeDocument/2006/relationships/image" Target="../media/image20.emf"/><Relationship Id="rId2" Type="http://schemas.openxmlformats.org/officeDocument/2006/relationships/image" Target="../media/image2.emf"/><Relationship Id="rId1" Type="http://schemas.openxmlformats.org/officeDocument/2006/relationships/image" Target="../media/image14.emf"/></Relationships>
</file>

<file path=ppt/slides/_rels/slide14.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28.png"/><Relationship Id="rId7" Type="http://schemas.openxmlformats.org/officeDocument/2006/relationships/tags" Target="../tags/tag78.xml"/><Relationship Id="rId6" Type="http://schemas.openxmlformats.org/officeDocument/2006/relationships/image" Target="../media/image27.png"/><Relationship Id="rId5" Type="http://schemas.openxmlformats.org/officeDocument/2006/relationships/tags" Target="../tags/tag77.xml"/><Relationship Id="rId4" Type="http://schemas.openxmlformats.org/officeDocument/2006/relationships/image" Target="../media/image26.png"/><Relationship Id="rId3" Type="http://schemas.openxmlformats.org/officeDocument/2006/relationships/tags" Target="../tags/tag76.xml"/><Relationship Id="rId2" Type="http://schemas.openxmlformats.org/officeDocument/2006/relationships/image" Target="../media/image2.emf"/><Relationship Id="rId10" Type="http://schemas.openxmlformats.org/officeDocument/2006/relationships/notesSlide" Target="../notesSlides/notesSlide14.xml"/><Relationship Id="rId1" Type="http://schemas.openxmlformats.org/officeDocument/2006/relationships/image" Target="../media/image21.emf"/></Relationships>
</file>

<file path=ppt/slides/_rels/slide15.xml.rels><?xml version="1.0" encoding="UTF-8" standalone="yes"?>
<Relationships xmlns="http://schemas.openxmlformats.org/package/2006/relationships"><Relationship Id="rId6" Type="http://schemas.openxmlformats.org/officeDocument/2006/relationships/notesSlide" Target="../notesSlides/notesSlide15.xml"/><Relationship Id="rId5" Type="http://schemas.openxmlformats.org/officeDocument/2006/relationships/slideLayout" Target="../slideLayouts/slideLayout7.xml"/><Relationship Id="rId4" Type="http://schemas.openxmlformats.org/officeDocument/2006/relationships/image" Target="../media/image29.png"/><Relationship Id="rId3" Type="http://schemas.openxmlformats.org/officeDocument/2006/relationships/tags" Target="../tags/tag79.xml"/><Relationship Id="rId2" Type="http://schemas.openxmlformats.org/officeDocument/2006/relationships/image" Target="../media/image2.emf"/><Relationship Id="rId1" Type="http://schemas.openxmlformats.org/officeDocument/2006/relationships/image" Target="../media/image21.emf"/></Relationships>
</file>

<file path=ppt/slides/_rels/slide16.xml.rels><?xml version="1.0" encoding="UTF-8" standalone="yes"?>
<Relationships xmlns="http://schemas.openxmlformats.org/package/2006/relationships"><Relationship Id="rId9" Type="http://schemas.openxmlformats.org/officeDocument/2006/relationships/tags" Target="../tags/tag86.xml"/><Relationship Id="rId8" Type="http://schemas.openxmlformats.org/officeDocument/2006/relationships/tags" Target="../tags/tag85.xml"/><Relationship Id="rId7" Type="http://schemas.openxmlformats.org/officeDocument/2006/relationships/tags" Target="../tags/tag84.xml"/><Relationship Id="rId6" Type="http://schemas.openxmlformats.org/officeDocument/2006/relationships/tags" Target="../tags/tag83.xml"/><Relationship Id="rId5" Type="http://schemas.openxmlformats.org/officeDocument/2006/relationships/tags" Target="../tags/tag82.xml"/><Relationship Id="rId4" Type="http://schemas.openxmlformats.org/officeDocument/2006/relationships/tags" Target="../tags/tag81.xml"/><Relationship Id="rId3" Type="http://schemas.openxmlformats.org/officeDocument/2006/relationships/tags" Target="../tags/tag80.xml"/><Relationship Id="rId20" Type="http://schemas.openxmlformats.org/officeDocument/2006/relationships/notesSlide" Target="../notesSlides/notesSlide16.xml"/><Relationship Id="rId2" Type="http://schemas.openxmlformats.org/officeDocument/2006/relationships/image" Target="../media/image2.emf"/><Relationship Id="rId19" Type="http://schemas.openxmlformats.org/officeDocument/2006/relationships/slideLayout" Target="../slideLayouts/slideLayout7.xml"/><Relationship Id="rId18" Type="http://schemas.openxmlformats.org/officeDocument/2006/relationships/image" Target="../media/image30.emf"/><Relationship Id="rId17" Type="http://schemas.openxmlformats.org/officeDocument/2006/relationships/tags" Target="../tags/tag94.xml"/><Relationship Id="rId16" Type="http://schemas.openxmlformats.org/officeDocument/2006/relationships/tags" Target="../tags/tag93.xml"/><Relationship Id="rId15" Type="http://schemas.openxmlformats.org/officeDocument/2006/relationships/tags" Target="../tags/tag92.xml"/><Relationship Id="rId14" Type="http://schemas.openxmlformats.org/officeDocument/2006/relationships/tags" Target="../tags/tag91.xml"/><Relationship Id="rId13" Type="http://schemas.openxmlformats.org/officeDocument/2006/relationships/tags" Target="../tags/tag90.xml"/><Relationship Id="rId12" Type="http://schemas.openxmlformats.org/officeDocument/2006/relationships/tags" Target="../tags/tag89.xml"/><Relationship Id="rId11" Type="http://schemas.openxmlformats.org/officeDocument/2006/relationships/tags" Target="../tags/tag88.xml"/><Relationship Id="rId10" Type="http://schemas.openxmlformats.org/officeDocument/2006/relationships/tags" Target="../tags/tag87.xml"/><Relationship Id="rId1" Type="http://schemas.openxmlformats.org/officeDocument/2006/relationships/image" Target="../media/image21.emf"/></Relationships>
</file>

<file path=ppt/slides/_rels/slide17.xml.rels><?xml version="1.0" encoding="UTF-8" standalone="yes"?>
<Relationships xmlns="http://schemas.openxmlformats.org/package/2006/relationships"><Relationship Id="rId9" Type="http://schemas.openxmlformats.org/officeDocument/2006/relationships/tags" Target="../tags/tag101.xml"/><Relationship Id="rId8" Type="http://schemas.openxmlformats.org/officeDocument/2006/relationships/tags" Target="../tags/tag100.xml"/><Relationship Id="rId7" Type="http://schemas.openxmlformats.org/officeDocument/2006/relationships/tags" Target="../tags/tag99.xml"/><Relationship Id="rId6" Type="http://schemas.openxmlformats.org/officeDocument/2006/relationships/tags" Target="../tags/tag98.xml"/><Relationship Id="rId5" Type="http://schemas.openxmlformats.org/officeDocument/2006/relationships/tags" Target="../tags/tag97.xml"/><Relationship Id="rId4" Type="http://schemas.openxmlformats.org/officeDocument/2006/relationships/tags" Target="../tags/tag96.xml"/><Relationship Id="rId3" Type="http://schemas.openxmlformats.org/officeDocument/2006/relationships/tags" Target="../tags/tag95.xml"/><Relationship Id="rId2" Type="http://schemas.openxmlformats.org/officeDocument/2006/relationships/image" Target="../media/image2.emf"/><Relationship Id="rId17" Type="http://schemas.openxmlformats.org/officeDocument/2006/relationships/notesSlide" Target="../notesSlides/notesSlide17.xml"/><Relationship Id="rId16" Type="http://schemas.openxmlformats.org/officeDocument/2006/relationships/slideLayout" Target="../slideLayouts/slideLayout7.xml"/><Relationship Id="rId15" Type="http://schemas.openxmlformats.org/officeDocument/2006/relationships/tags" Target="../tags/tag107.xml"/><Relationship Id="rId14" Type="http://schemas.openxmlformats.org/officeDocument/2006/relationships/tags" Target="../tags/tag106.xml"/><Relationship Id="rId13" Type="http://schemas.openxmlformats.org/officeDocument/2006/relationships/tags" Target="../tags/tag105.xml"/><Relationship Id="rId12" Type="http://schemas.openxmlformats.org/officeDocument/2006/relationships/tags" Target="../tags/tag104.xml"/><Relationship Id="rId11" Type="http://schemas.openxmlformats.org/officeDocument/2006/relationships/tags" Target="../tags/tag103.xml"/><Relationship Id="rId10" Type="http://schemas.openxmlformats.org/officeDocument/2006/relationships/tags" Target="../tags/tag102.xml"/><Relationship Id="rId1" Type="http://schemas.openxmlformats.org/officeDocument/2006/relationships/image" Target="../media/image21.emf"/></Relationships>
</file>

<file path=ppt/slides/_rels/slide18.xml.rels><?xml version="1.0" encoding="UTF-8" standalone="yes"?>
<Relationships xmlns="http://schemas.openxmlformats.org/package/2006/relationships"><Relationship Id="rId5" Type="http://schemas.openxmlformats.org/officeDocument/2006/relationships/notesSlide" Target="../notesSlides/notesSlide18.xml"/><Relationship Id="rId4" Type="http://schemas.openxmlformats.org/officeDocument/2006/relationships/slideLayout" Target="../slideLayouts/slideLayout7.xml"/><Relationship Id="rId3" Type="http://schemas.openxmlformats.org/officeDocument/2006/relationships/image" Target="../media/image31.emf"/><Relationship Id="rId2" Type="http://schemas.openxmlformats.org/officeDocument/2006/relationships/image" Target="../media/image2.emf"/><Relationship Id="rId1" Type="http://schemas.openxmlformats.org/officeDocument/2006/relationships/image" Target="../media/image19.emf"/></Relationships>
</file>

<file path=ppt/slides/_rels/slide19.xml.rels><?xml version="1.0" encoding="UTF-8" standalone="yes"?>
<Relationships xmlns="http://schemas.openxmlformats.org/package/2006/relationships"><Relationship Id="rId9" Type="http://schemas.openxmlformats.org/officeDocument/2006/relationships/tags" Target="../tags/tag114.xml"/><Relationship Id="rId8" Type="http://schemas.openxmlformats.org/officeDocument/2006/relationships/tags" Target="../tags/tag113.xml"/><Relationship Id="rId7" Type="http://schemas.openxmlformats.org/officeDocument/2006/relationships/tags" Target="../tags/tag112.xml"/><Relationship Id="rId6" Type="http://schemas.openxmlformats.org/officeDocument/2006/relationships/tags" Target="../tags/tag111.xml"/><Relationship Id="rId5" Type="http://schemas.openxmlformats.org/officeDocument/2006/relationships/tags" Target="../tags/tag110.xml"/><Relationship Id="rId4" Type="http://schemas.openxmlformats.org/officeDocument/2006/relationships/tags" Target="../tags/tag109.xml"/><Relationship Id="rId3" Type="http://schemas.openxmlformats.org/officeDocument/2006/relationships/tags" Target="../tags/tag108.xml"/><Relationship Id="rId22" Type="http://schemas.openxmlformats.org/officeDocument/2006/relationships/notesSlide" Target="../notesSlides/notesSlide19.xml"/><Relationship Id="rId21" Type="http://schemas.openxmlformats.org/officeDocument/2006/relationships/slideLayout" Target="../slideLayouts/slideLayout7.xml"/><Relationship Id="rId20" Type="http://schemas.openxmlformats.org/officeDocument/2006/relationships/tags" Target="../tags/tag125.xml"/><Relationship Id="rId2" Type="http://schemas.openxmlformats.org/officeDocument/2006/relationships/image" Target="../media/image2.emf"/><Relationship Id="rId19" Type="http://schemas.openxmlformats.org/officeDocument/2006/relationships/tags" Target="../tags/tag124.xml"/><Relationship Id="rId18" Type="http://schemas.openxmlformats.org/officeDocument/2006/relationships/tags" Target="../tags/tag123.xml"/><Relationship Id="rId17" Type="http://schemas.openxmlformats.org/officeDocument/2006/relationships/tags" Target="../tags/tag122.xml"/><Relationship Id="rId16" Type="http://schemas.openxmlformats.org/officeDocument/2006/relationships/tags" Target="../tags/tag121.xml"/><Relationship Id="rId15" Type="http://schemas.openxmlformats.org/officeDocument/2006/relationships/tags" Target="../tags/tag120.xml"/><Relationship Id="rId14" Type="http://schemas.openxmlformats.org/officeDocument/2006/relationships/tags" Target="../tags/tag119.xml"/><Relationship Id="rId13" Type="http://schemas.openxmlformats.org/officeDocument/2006/relationships/tags" Target="../tags/tag118.xml"/><Relationship Id="rId12" Type="http://schemas.openxmlformats.org/officeDocument/2006/relationships/tags" Target="../tags/tag117.xml"/><Relationship Id="rId11" Type="http://schemas.openxmlformats.org/officeDocument/2006/relationships/tags" Target="../tags/tag116.xml"/><Relationship Id="rId10" Type="http://schemas.openxmlformats.org/officeDocument/2006/relationships/tags" Target="../tags/tag115.xml"/><Relationship Id="rId1" Type="http://schemas.openxmlformats.org/officeDocument/2006/relationships/image" Target="../media/image21.emf"/></Relationships>
</file>

<file path=ppt/slides/_rels/slide2.xml.rels><?xml version="1.0" encoding="UTF-8" standalone="yes"?>
<Relationships xmlns="http://schemas.openxmlformats.org/package/2006/relationships"><Relationship Id="rId9" Type="http://schemas.openxmlformats.org/officeDocument/2006/relationships/tags" Target="../tags/tag14.xml"/><Relationship Id="rId8" Type="http://schemas.openxmlformats.org/officeDocument/2006/relationships/image" Target="../media/image7.png"/><Relationship Id="rId7" Type="http://schemas.openxmlformats.org/officeDocument/2006/relationships/tags" Target="../tags/tag13.xml"/><Relationship Id="rId6" Type="http://schemas.openxmlformats.org/officeDocument/2006/relationships/image" Target="../media/image2.emf"/><Relationship Id="rId5" Type="http://schemas.openxmlformats.org/officeDocument/2006/relationships/tags" Target="../tags/tag12.xml"/><Relationship Id="rId4" Type="http://schemas.openxmlformats.org/officeDocument/2006/relationships/tags" Target="../tags/tag11.xml"/><Relationship Id="rId3" Type="http://schemas.openxmlformats.org/officeDocument/2006/relationships/tags" Target="../tags/tag10.xml"/><Relationship Id="rId22" Type="http://schemas.openxmlformats.org/officeDocument/2006/relationships/notesSlide" Target="../notesSlides/notesSlide2.xml"/><Relationship Id="rId21" Type="http://schemas.openxmlformats.org/officeDocument/2006/relationships/slideLayout" Target="../slideLayouts/slideLayout7.xml"/><Relationship Id="rId20" Type="http://schemas.openxmlformats.org/officeDocument/2006/relationships/image" Target="../media/image12.png"/><Relationship Id="rId2" Type="http://schemas.openxmlformats.org/officeDocument/2006/relationships/image" Target="../media/image6.emf"/><Relationship Id="rId19" Type="http://schemas.openxmlformats.org/officeDocument/2006/relationships/tags" Target="../tags/tag20.xml"/><Relationship Id="rId18" Type="http://schemas.openxmlformats.org/officeDocument/2006/relationships/tags" Target="../tags/tag19.xml"/><Relationship Id="rId17" Type="http://schemas.openxmlformats.org/officeDocument/2006/relationships/image" Target="../media/image11.png"/><Relationship Id="rId16" Type="http://schemas.openxmlformats.org/officeDocument/2006/relationships/tags" Target="../tags/tag18.xml"/><Relationship Id="rId15" Type="http://schemas.openxmlformats.org/officeDocument/2006/relationships/image" Target="../media/image10.png"/><Relationship Id="rId14" Type="http://schemas.openxmlformats.org/officeDocument/2006/relationships/tags" Target="../tags/tag17.xml"/><Relationship Id="rId13" Type="http://schemas.openxmlformats.org/officeDocument/2006/relationships/tags" Target="../tags/tag16.xml"/><Relationship Id="rId12" Type="http://schemas.openxmlformats.org/officeDocument/2006/relationships/image" Target="../media/image9.png"/><Relationship Id="rId11" Type="http://schemas.openxmlformats.org/officeDocument/2006/relationships/tags" Target="../tags/tag15.xml"/><Relationship Id="rId10" Type="http://schemas.openxmlformats.org/officeDocument/2006/relationships/image" Target="../media/image8.png"/><Relationship Id="rId1" Type="http://schemas.openxmlformats.org/officeDocument/2006/relationships/tags" Target="../tags/tag9.xml"/></Relationships>
</file>

<file path=ppt/slides/_rels/slide20.xml.rels><?xml version="1.0" encoding="UTF-8" standalone="yes"?>
<Relationships xmlns="http://schemas.openxmlformats.org/package/2006/relationships"><Relationship Id="rId9" Type="http://schemas.openxmlformats.org/officeDocument/2006/relationships/tags" Target="../tags/tag132.xml"/><Relationship Id="rId8" Type="http://schemas.openxmlformats.org/officeDocument/2006/relationships/tags" Target="../tags/tag131.xml"/><Relationship Id="rId7" Type="http://schemas.openxmlformats.org/officeDocument/2006/relationships/tags" Target="../tags/tag130.xml"/><Relationship Id="rId6" Type="http://schemas.openxmlformats.org/officeDocument/2006/relationships/tags" Target="../tags/tag129.xml"/><Relationship Id="rId5" Type="http://schemas.openxmlformats.org/officeDocument/2006/relationships/tags" Target="../tags/tag128.xml"/><Relationship Id="rId4" Type="http://schemas.openxmlformats.org/officeDocument/2006/relationships/tags" Target="../tags/tag127.xml"/><Relationship Id="rId3" Type="http://schemas.openxmlformats.org/officeDocument/2006/relationships/tags" Target="../tags/tag126.xml"/><Relationship Id="rId2" Type="http://schemas.openxmlformats.org/officeDocument/2006/relationships/image" Target="../media/image2.emf"/><Relationship Id="rId16" Type="http://schemas.openxmlformats.org/officeDocument/2006/relationships/notesSlide" Target="../notesSlides/notesSlide20.xml"/><Relationship Id="rId15" Type="http://schemas.openxmlformats.org/officeDocument/2006/relationships/slideLayout" Target="../slideLayouts/slideLayout7.xml"/><Relationship Id="rId14" Type="http://schemas.openxmlformats.org/officeDocument/2006/relationships/tags" Target="../tags/tag137.xml"/><Relationship Id="rId13" Type="http://schemas.openxmlformats.org/officeDocument/2006/relationships/tags" Target="../tags/tag136.xml"/><Relationship Id="rId12" Type="http://schemas.openxmlformats.org/officeDocument/2006/relationships/tags" Target="../tags/tag135.xml"/><Relationship Id="rId11" Type="http://schemas.openxmlformats.org/officeDocument/2006/relationships/tags" Target="../tags/tag134.xml"/><Relationship Id="rId10" Type="http://schemas.openxmlformats.org/officeDocument/2006/relationships/tags" Target="../tags/tag133.xml"/><Relationship Id="rId1" Type="http://schemas.openxmlformats.org/officeDocument/2006/relationships/image" Target="../media/image21.emf"/></Relationships>
</file>

<file path=ppt/slides/_rels/slide21.xml.rels><?xml version="1.0" encoding="UTF-8" standalone="yes"?>
<Relationships xmlns="http://schemas.openxmlformats.org/package/2006/relationships"><Relationship Id="rId6" Type="http://schemas.openxmlformats.org/officeDocument/2006/relationships/notesSlide" Target="../notesSlides/notesSlide21.xml"/><Relationship Id="rId5" Type="http://schemas.openxmlformats.org/officeDocument/2006/relationships/slideLayout" Target="../slideLayouts/slideLayout7.xml"/><Relationship Id="rId4" Type="http://schemas.openxmlformats.org/officeDocument/2006/relationships/image" Target="../media/image32.png"/><Relationship Id="rId3" Type="http://schemas.openxmlformats.org/officeDocument/2006/relationships/tags" Target="../tags/tag138.xml"/><Relationship Id="rId2" Type="http://schemas.openxmlformats.org/officeDocument/2006/relationships/image" Target="../media/image2.emf"/><Relationship Id="rId1" Type="http://schemas.openxmlformats.org/officeDocument/2006/relationships/image" Target="../media/image21.emf"/></Relationships>
</file>

<file path=ppt/slides/_rels/slide22.xml.rels><?xml version="1.0" encoding="UTF-8" standalone="yes"?>
<Relationships xmlns="http://schemas.openxmlformats.org/package/2006/relationships"><Relationship Id="rId7" Type="http://schemas.openxmlformats.org/officeDocument/2006/relationships/notesSlide" Target="../notesSlides/notesSlide22.xml"/><Relationship Id="rId6" Type="http://schemas.openxmlformats.org/officeDocument/2006/relationships/slideLayout" Target="../slideLayouts/slideLayout7.xml"/><Relationship Id="rId5" Type="http://schemas.openxmlformats.org/officeDocument/2006/relationships/tags" Target="../tags/tag141.xml"/><Relationship Id="rId4" Type="http://schemas.openxmlformats.org/officeDocument/2006/relationships/tags" Target="../tags/tag140.xml"/><Relationship Id="rId3" Type="http://schemas.openxmlformats.org/officeDocument/2006/relationships/tags" Target="../tags/tag139.xml"/><Relationship Id="rId2" Type="http://schemas.openxmlformats.org/officeDocument/2006/relationships/image" Target="../media/image2.emf"/><Relationship Id="rId1" Type="http://schemas.openxmlformats.org/officeDocument/2006/relationships/image" Target="../media/image19.emf"/></Relationships>
</file>

<file path=ppt/slides/_rels/slide23.xml.rels><?xml version="1.0" encoding="UTF-8" standalone="yes"?>
<Relationships xmlns="http://schemas.openxmlformats.org/package/2006/relationships"><Relationship Id="rId7" Type="http://schemas.openxmlformats.org/officeDocument/2006/relationships/notesSlide" Target="../notesSlides/notesSlide23.xml"/><Relationship Id="rId6" Type="http://schemas.openxmlformats.org/officeDocument/2006/relationships/slideLayout" Target="../slideLayouts/slideLayout7.xml"/><Relationship Id="rId5" Type="http://schemas.openxmlformats.org/officeDocument/2006/relationships/tags" Target="../tags/tag144.xml"/><Relationship Id="rId4" Type="http://schemas.openxmlformats.org/officeDocument/2006/relationships/tags" Target="../tags/tag143.xml"/><Relationship Id="rId3" Type="http://schemas.openxmlformats.org/officeDocument/2006/relationships/tags" Target="../tags/tag142.xml"/><Relationship Id="rId2" Type="http://schemas.openxmlformats.org/officeDocument/2006/relationships/image" Target="../media/image2.emf"/><Relationship Id="rId1" Type="http://schemas.openxmlformats.org/officeDocument/2006/relationships/image" Target="../media/image21.emf"/></Relationships>
</file>

<file path=ppt/slides/_rels/slide24.xml.rels><?xml version="1.0" encoding="UTF-8" standalone="yes"?>
<Relationships xmlns="http://schemas.openxmlformats.org/package/2006/relationships"><Relationship Id="rId5" Type="http://schemas.openxmlformats.org/officeDocument/2006/relationships/notesSlide" Target="../notesSlides/notesSlide24.xml"/><Relationship Id="rId4" Type="http://schemas.openxmlformats.org/officeDocument/2006/relationships/slideLayout" Target="../slideLayouts/slideLayout7.xml"/><Relationship Id="rId3" Type="http://schemas.openxmlformats.org/officeDocument/2006/relationships/image" Target="../media/image33.png"/><Relationship Id="rId2" Type="http://schemas.openxmlformats.org/officeDocument/2006/relationships/image" Target="../media/image2.emf"/><Relationship Id="rId1" Type="http://schemas.openxmlformats.org/officeDocument/2006/relationships/image" Target="../media/image21.emf"/></Relationships>
</file>

<file path=ppt/slides/_rels/slide25.xml.rels><?xml version="1.0" encoding="UTF-8" standalone="yes"?>
<Relationships xmlns="http://schemas.openxmlformats.org/package/2006/relationships"><Relationship Id="rId8" Type="http://schemas.openxmlformats.org/officeDocument/2006/relationships/notesSlide" Target="../notesSlides/notesSlide25.xml"/><Relationship Id="rId7"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tags" Target="../tags/tag146.xml"/><Relationship Id="rId4" Type="http://schemas.openxmlformats.org/officeDocument/2006/relationships/image" Target="../media/image34.png"/><Relationship Id="rId3" Type="http://schemas.openxmlformats.org/officeDocument/2006/relationships/tags" Target="../tags/tag145.xml"/><Relationship Id="rId2" Type="http://schemas.openxmlformats.org/officeDocument/2006/relationships/image" Target="../media/image2.emf"/><Relationship Id="rId1" Type="http://schemas.openxmlformats.org/officeDocument/2006/relationships/image" Target="../media/image21.emf"/></Relationships>
</file>

<file path=ppt/slides/_rels/slide26.xml.rels><?xml version="1.0" encoding="UTF-8" standalone="yes"?>
<Relationships xmlns="http://schemas.openxmlformats.org/package/2006/relationships"><Relationship Id="rId9" Type="http://schemas.openxmlformats.org/officeDocument/2006/relationships/tags" Target="../tags/tag153.xml"/><Relationship Id="rId8" Type="http://schemas.openxmlformats.org/officeDocument/2006/relationships/tags" Target="../tags/tag152.xml"/><Relationship Id="rId7" Type="http://schemas.openxmlformats.org/officeDocument/2006/relationships/tags" Target="../tags/tag151.xml"/><Relationship Id="rId6" Type="http://schemas.openxmlformats.org/officeDocument/2006/relationships/tags" Target="../tags/tag150.xml"/><Relationship Id="rId5" Type="http://schemas.openxmlformats.org/officeDocument/2006/relationships/tags" Target="../tags/tag149.xml"/><Relationship Id="rId4" Type="http://schemas.openxmlformats.org/officeDocument/2006/relationships/tags" Target="../tags/tag148.xml"/><Relationship Id="rId37" Type="http://schemas.openxmlformats.org/officeDocument/2006/relationships/notesSlide" Target="../notesSlides/notesSlide26.xml"/><Relationship Id="rId36" Type="http://schemas.openxmlformats.org/officeDocument/2006/relationships/slideLayout" Target="../slideLayouts/slideLayout7.xml"/><Relationship Id="rId35" Type="http://schemas.openxmlformats.org/officeDocument/2006/relationships/tags" Target="../tags/tag179.xml"/><Relationship Id="rId34" Type="http://schemas.openxmlformats.org/officeDocument/2006/relationships/tags" Target="../tags/tag178.xml"/><Relationship Id="rId33" Type="http://schemas.openxmlformats.org/officeDocument/2006/relationships/tags" Target="../tags/tag177.xml"/><Relationship Id="rId32" Type="http://schemas.openxmlformats.org/officeDocument/2006/relationships/tags" Target="../tags/tag176.xml"/><Relationship Id="rId31" Type="http://schemas.openxmlformats.org/officeDocument/2006/relationships/tags" Target="../tags/tag175.xml"/><Relationship Id="rId30" Type="http://schemas.openxmlformats.org/officeDocument/2006/relationships/tags" Target="../tags/tag174.xml"/><Relationship Id="rId3" Type="http://schemas.openxmlformats.org/officeDocument/2006/relationships/tags" Target="../tags/tag147.xml"/><Relationship Id="rId29" Type="http://schemas.openxmlformats.org/officeDocument/2006/relationships/tags" Target="../tags/tag173.xml"/><Relationship Id="rId28" Type="http://schemas.openxmlformats.org/officeDocument/2006/relationships/tags" Target="../tags/tag172.xml"/><Relationship Id="rId27" Type="http://schemas.openxmlformats.org/officeDocument/2006/relationships/tags" Target="../tags/tag171.xml"/><Relationship Id="rId26" Type="http://schemas.openxmlformats.org/officeDocument/2006/relationships/tags" Target="../tags/tag170.xml"/><Relationship Id="rId25" Type="http://schemas.openxmlformats.org/officeDocument/2006/relationships/tags" Target="../tags/tag169.xml"/><Relationship Id="rId24" Type="http://schemas.openxmlformats.org/officeDocument/2006/relationships/tags" Target="../tags/tag168.xml"/><Relationship Id="rId23" Type="http://schemas.openxmlformats.org/officeDocument/2006/relationships/tags" Target="../tags/tag167.xml"/><Relationship Id="rId22" Type="http://schemas.openxmlformats.org/officeDocument/2006/relationships/tags" Target="../tags/tag166.xml"/><Relationship Id="rId21" Type="http://schemas.openxmlformats.org/officeDocument/2006/relationships/tags" Target="../tags/tag165.xml"/><Relationship Id="rId20" Type="http://schemas.openxmlformats.org/officeDocument/2006/relationships/tags" Target="../tags/tag164.xml"/><Relationship Id="rId2" Type="http://schemas.openxmlformats.org/officeDocument/2006/relationships/image" Target="../media/image2.emf"/><Relationship Id="rId19" Type="http://schemas.openxmlformats.org/officeDocument/2006/relationships/tags" Target="../tags/tag163.xml"/><Relationship Id="rId18" Type="http://schemas.openxmlformats.org/officeDocument/2006/relationships/tags" Target="../tags/tag162.xml"/><Relationship Id="rId17" Type="http://schemas.openxmlformats.org/officeDocument/2006/relationships/tags" Target="../tags/tag161.xml"/><Relationship Id="rId16" Type="http://schemas.openxmlformats.org/officeDocument/2006/relationships/tags" Target="../tags/tag160.xml"/><Relationship Id="rId15" Type="http://schemas.openxmlformats.org/officeDocument/2006/relationships/tags" Target="../tags/tag159.xml"/><Relationship Id="rId14" Type="http://schemas.openxmlformats.org/officeDocument/2006/relationships/tags" Target="../tags/tag158.xml"/><Relationship Id="rId13" Type="http://schemas.openxmlformats.org/officeDocument/2006/relationships/tags" Target="../tags/tag157.xml"/><Relationship Id="rId12" Type="http://schemas.openxmlformats.org/officeDocument/2006/relationships/tags" Target="../tags/tag156.xml"/><Relationship Id="rId11" Type="http://schemas.openxmlformats.org/officeDocument/2006/relationships/tags" Target="../tags/tag155.xml"/><Relationship Id="rId10" Type="http://schemas.openxmlformats.org/officeDocument/2006/relationships/tags" Target="../tags/tag154.xml"/><Relationship Id="rId1" Type="http://schemas.openxmlformats.org/officeDocument/2006/relationships/image" Target="../media/image21.emf"/></Relationships>
</file>

<file path=ppt/slides/_rels/slide27.xml.rels><?xml version="1.0" encoding="UTF-8" standalone="yes"?>
<Relationships xmlns="http://schemas.openxmlformats.org/package/2006/relationships"><Relationship Id="rId8" Type="http://schemas.openxmlformats.org/officeDocument/2006/relationships/notesSlide" Target="../notesSlides/notesSlide27.xml"/><Relationship Id="rId7"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tags" Target="../tags/tag181.xml"/><Relationship Id="rId4" Type="http://schemas.openxmlformats.org/officeDocument/2006/relationships/image" Target="../media/image36.png"/><Relationship Id="rId3" Type="http://schemas.openxmlformats.org/officeDocument/2006/relationships/tags" Target="../tags/tag180.xml"/><Relationship Id="rId2" Type="http://schemas.openxmlformats.org/officeDocument/2006/relationships/image" Target="../media/image2.emf"/><Relationship Id="rId1" Type="http://schemas.openxmlformats.org/officeDocument/2006/relationships/image" Target="../media/image21.emf"/></Relationships>
</file>

<file path=ppt/slides/_rels/slide28.xml.rels><?xml version="1.0" encoding="UTF-8" standalone="yes"?>
<Relationships xmlns="http://schemas.openxmlformats.org/package/2006/relationships"><Relationship Id="rId6" Type="http://schemas.openxmlformats.org/officeDocument/2006/relationships/notesSlide" Target="../notesSlides/notesSlide28.xml"/><Relationship Id="rId5" Type="http://schemas.openxmlformats.org/officeDocument/2006/relationships/slideLayout" Target="../slideLayouts/slideLayout7.xml"/><Relationship Id="rId4" Type="http://schemas.openxmlformats.org/officeDocument/2006/relationships/tags" Target="../tags/tag183.xml"/><Relationship Id="rId3" Type="http://schemas.openxmlformats.org/officeDocument/2006/relationships/tags" Target="../tags/tag182.xml"/><Relationship Id="rId2" Type="http://schemas.openxmlformats.org/officeDocument/2006/relationships/image" Target="../media/image2.emf"/><Relationship Id="rId1" Type="http://schemas.openxmlformats.org/officeDocument/2006/relationships/image" Target="../media/image21.emf"/></Relationships>
</file>

<file path=ppt/slides/_rels/slide29.xml.rels><?xml version="1.0" encoding="UTF-8" standalone="yes"?>
<Relationships xmlns="http://schemas.openxmlformats.org/package/2006/relationships"><Relationship Id="rId8" Type="http://schemas.openxmlformats.org/officeDocument/2006/relationships/notesSlide" Target="../notesSlides/notesSlide29.xml"/><Relationship Id="rId7" Type="http://schemas.openxmlformats.org/officeDocument/2006/relationships/slideLayout" Target="../slideLayouts/slideLayout7.xml"/><Relationship Id="rId6" Type="http://schemas.openxmlformats.org/officeDocument/2006/relationships/image" Target="../media/image16.emf"/><Relationship Id="rId5" Type="http://schemas.openxmlformats.org/officeDocument/2006/relationships/tags" Target="../tags/tag184.xml"/><Relationship Id="rId4" Type="http://schemas.openxmlformats.org/officeDocument/2006/relationships/image" Target="../media/image38.emf"/><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image" Target="../media/image14.emf"/></Relationships>
</file>

<file path=ppt/slides/_rels/slide3.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tags" Target="../tags/tag25.xml"/><Relationship Id="rId7" Type="http://schemas.openxmlformats.org/officeDocument/2006/relationships/image" Target="../media/image13.png"/><Relationship Id="rId6" Type="http://schemas.openxmlformats.org/officeDocument/2006/relationships/image" Target="../media/image2.emf"/><Relationship Id="rId5" Type="http://schemas.openxmlformats.org/officeDocument/2006/relationships/tags" Target="../tags/tag24.xml"/><Relationship Id="rId4" Type="http://schemas.openxmlformats.org/officeDocument/2006/relationships/tags" Target="../tags/tag23.xml"/><Relationship Id="rId3" Type="http://schemas.openxmlformats.org/officeDocument/2006/relationships/tags" Target="../tags/tag22.xml"/><Relationship Id="rId2" Type="http://schemas.openxmlformats.org/officeDocument/2006/relationships/image" Target="../media/image6.emf"/><Relationship Id="rId10" Type="http://schemas.openxmlformats.org/officeDocument/2006/relationships/notesSlide" Target="../notesSlides/notesSlide3.xml"/><Relationship Id="rId1" Type="http://schemas.openxmlformats.org/officeDocument/2006/relationships/tags" Target="../tags/tag21.xml"/></Relationships>
</file>

<file path=ppt/slides/_rels/slide30.xml.rels><?xml version="1.0" encoding="UTF-8" standalone="yes"?>
<Relationships xmlns="http://schemas.openxmlformats.org/package/2006/relationships"><Relationship Id="rId7" Type="http://schemas.openxmlformats.org/officeDocument/2006/relationships/notesSlide" Target="../notesSlides/notesSlide30.xml"/><Relationship Id="rId6" Type="http://schemas.openxmlformats.org/officeDocument/2006/relationships/slideLayout" Target="../slideLayouts/slideLayout7.xml"/><Relationship Id="rId5" Type="http://schemas.openxmlformats.org/officeDocument/2006/relationships/image" Target="../media/image39.png"/><Relationship Id="rId4" Type="http://schemas.openxmlformats.org/officeDocument/2006/relationships/tags" Target="../tags/tag186.xml"/><Relationship Id="rId3" Type="http://schemas.openxmlformats.org/officeDocument/2006/relationships/tags" Target="../tags/tag185.xml"/><Relationship Id="rId2" Type="http://schemas.openxmlformats.org/officeDocument/2006/relationships/image" Target="../media/image2.emf"/><Relationship Id="rId1" Type="http://schemas.openxmlformats.org/officeDocument/2006/relationships/image" Target="../media/image21.emf"/></Relationships>
</file>

<file path=ppt/slides/_rels/slide31.xml.rels><?xml version="1.0" encoding="UTF-8" standalone="yes"?>
<Relationships xmlns="http://schemas.openxmlformats.org/package/2006/relationships"><Relationship Id="rId9" Type="http://schemas.openxmlformats.org/officeDocument/2006/relationships/image" Target="../media/image40.emf"/><Relationship Id="rId8" Type="http://schemas.openxmlformats.org/officeDocument/2006/relationships/tags" Target="../tags/tag192.xml"/><Relationship Id="rId7" Type="http://schemas.openxmlformats.org/officeDocument/2006/relationships/tags" Target="../tags/tag191.xml"/><Relationship Id="rId6" Type="http://schemas.openxmlformats.org/officeDocument/2006/relationships/tags" Target="../tags/tag190.xml"/><Relationship Id="rId5" Type="http://schemas.openxmlformats.org/officeDocument/2006/relationships/tags" Target="../tags/tag189.xml"/><Relationship Id="rId4" Type="http://schemas.openxmlformats.org/officeDocument/2006/relationships/tags" Target="../tags/tag188.xml"/><Relationship Id="rId3" Type="http://schemas.openxmlformats.org/officeDocument/2006/relationships/tags" Target="../tags/tag187.xml"/><Relationship Id="rId2" Type="http://schemas.openxmlformats.org/officeDocument/2006/relationships/image" Target="../media/image2.emf"/><Relationship Id="rId12" Type="http://schemas.openxmlformats.org/officeDocument/2006/relationships/notesSlide" Target="../notesSlides/notesSlide31.xml"/><Relationship Id="rId11" Type="http://schemas.openxmlformats.org/officeDocument/2006/relationships/slideLayout" Target="../slideLayouts/slideLayout7.xml"/><Relationship Id="rId10" Type="http://schemas.openxmlformats.org/officeDocument/2006/relationships/image" Target="../media/image41.emf"/><Relationship Id="rId1" Type="http://schemas.openxmlformats.org/officeDocument/2006/relationships/image" Target="../media/image21.emf"/></Relationships>
</file>

<file path=ppt/slides/_rels/slide32.xml.rels><?xml version="1.0" encoding="UTF-8" standalone="yes"?>
<Relationships xmlns="http://schemas.openxmlformats.org/package/2006/relationships"><Relationship Id="rId7" Type="http://schemas.openxmlformats.org/officeDocument/2006/relationships/notesSlide" Target="../notesSlides/notesSlide32.xml"/><Relationship Id="rId6" Type="http://schemas.openxmlformats.org/officeDocument/2006/relationships/slideLayout" Target="../slideLayouts/slideLayout7.xml"/><Relationship Id="rId5" Type="http://schemas.openxmlformats.org/officeDocument/2006/relationships/image" Target="../media/image43.emf"/><Relationship Id="rId4" Type="http://schemas.openxmlformats.org/officeDocument/2006/relationships/tags" Target="../tags/tag193.xml"/><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image" Target="../media/image42.emf"/></Relationships>
</file>

<file path=ppt/slides/_rels/slide4.xml.rels><?xml version="1.0" encoding="UTF-8" standalone="yes"?>
<Relationships xmlns="http://schemas.openxmlformats.org/package/2006/relationships"><Relationship Id="rId9" Type="http://schemas.openxmlformats.org/officeDocument/2006/relationships/tags" Target="../tags/tag31.xml"/><Relationship Id="rId8" Type="http://schemas.openxmlformats.org/officeDocument/2006/relationships/image" Target="../media/image15.emf"/><Relationship Id="rId7" Type="http://schemas.openxmlformats.org/officeDocument/2006/relationships/tags" Target="../tags/tag30.xml"/><Relationship Id="rId6" Type="http://schemas.openxmlformats.org/officeDocument/2006/relationships/tags" Target="../tags/tag29.xml"/><Relationship Id="rId5" Type="http://schemas.openxmlformats.org/officeDocument/2006/relationships/tags" Target="../tags/tag28.xml"/><Relationship Id="rId4" Type="http://schemas.openxmlformats.org/officeDocument/2006/relationships/tags" Target="../tags/tag27.xml"/><Relationship Id="rId3" Type="http://schemas.openxmlformats.org/officeDocument/2006/relationships/tags" Target="../tags/tag26.xml"/><Relationship Id="rId2" Type="http://schemas.openxmlformats.org/officeDocument/2006/relationships/image" Target="../media/image2.emf"/><Relationship Id="rId17" Type="http://schemas.openxmlformats.org/officeDocument/2006/relationships/notesSlide" Target="../notesSlides/notesSlide4.xml"/><Relationship Id="rId16" Type="http://schemas.openxmlformats.org/officeDocument/2006/relationships/slideLayout" Target="../slideLayouts/slideLayout7.xml"/><Relationship Id="rId15" Type="http://schemas.openxmlformats.org/officeDocument/2006/relationships/tags" Target="../tags/tag37.xml"/><Relationship Id="rId14" Type="http://schemas.openxmlformats.org/officeDocument/2006/relationships/tags" Target="../tags/tag36.xml"/><Relationship Id="rId13" Type="http://schemas.openxmlformats.org/officeDocument/2006/relationships/tags" Target="../tags/tag35.xml"/><Relationship Id="rId12" Type="http://schemas.openxmlformats.org/officeDocument/2006/relationships/tags" Target="../tags/tag34.xml"/><Relationship Id="rId11" Type="http://schemas.openxmlformats.org/officeDocument/2006/relationships/tags" Target="../tags/tag33.xml"/><Relationship Id="rId10" Type="http://schemas.openxmlformats.org/officeDocument/2006/relationships/tags" Target="../tags/tag32.xml"/><Relationship Id="rId1" Type="http://schemas.openxmlformats.org/officeDocument/2006/relationships/image" Target="../media/image14.emf"/></Relationships>
</file>

<file path=ppt/slides/_rels/slide5.xml.rels><?xml version="1.0" encoding="UTF-8" standalone="yes"?>
<Relationships xmlns="http://schemas.openxmlformats.org/package/2006/relationships"><Relationship Id="rId9" Type="http://schemas.openxmlformats.org/officeDocument/2006/relationships/image" Target="../media/image16.emf"/><Relationship Id="rId8" Type="http://schemas.openxmlformats.org/officeDocument/2006/relationships/tags" Target="../tags/tag43.xml"/><Relationship Id="rId7" Type="http://schemas.openxmlformats.org/officeDocument/2006/relationships/image" Target="../media/image2.emf"/><Relationship Id="rId6" Type="http://schemas.openxmlformats.org/officeDocument/2006/relationships/tags" Target="../tags/tag42.xml"/><Relationship Id="rId5" Type="http://schemas.openxmlformats.org/officeDocument/2006/relationships/tags" Target="../tags/tag41.xml"/><Relationship Id="rId4" Type="http://schemas.openxmlformats.org/officeDocument/2006/relationships/tags" Target="../tags/tag40.xml"/><Relationship Id="rId3" Type="http://schemas.openxmlformats.org/officeDocument/2006/relationships/image" Target="../media/image6.emf"/><Relationship Id="rId2" Type="http://schemas.openxmlformats.org/officeDocument/2006/relationships/tags" Target="../tags/tag39.xml"/><Relationship Id="rId15" Type="http://schemas.openxmlformats.org/officeDocument/2006/relationships/notesSlide" Target="../notesSlides/notesSlide5.xml"/><Relationship Id="rId14" Type="http://schemas.openxmlformats.org/officeDocument/2006/relationships/slideLayout" Target="../slideLayouts/slideLayout7.xml"/><Relationship Id="rId13" Type="http://schemas.openxmlformats.org/officeDocument/2006/relationships/image" Target="../media/image17.emf"/><Relationship Id="rId12" Type="http://schemas.openxmlformats.org/officeDocument/2006/relationships/tags" Target="../tags/tag45.xml"/><Relationship Id="rId11" Type="http://schemas.openxmlformats.org/officeDocument/2006/relationships/image" Target="../media/image3.emf"/><Relationship Id="rId10" Type="http://schemas.openxmlformats.org/officeDocument/2006/relationships/tags" Target="../tags/tag44.xml"/><Relationship Id="rId1" Type="http://schemas.openxmlformats.org/officeDocument/2006/relationships/tags" Target="../tags/tag38.xml"/></Relationships>
</file>

<file path=ppt/slides/_rels/slide6.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18.jpeg"/><Relationship Id="rId7" Type="http://schemas.openxmlformats.org/officeDocument/2006/relationships/tags" Target="../tags/tag50.xml"/><Relationship Id="rId6" Type="http://schemas.openxmlformats.org/officeDocument/2006/relationships/image" Target="../media/image2.emf"/><Relationship Id="rId5" Type="http://schemas.openxmlformats.org/officeDocument/2006/relationships/tags" Target="../tags/tag49.xml"/><Relationship Id="rId4" Type="http://schemas.openxmlformats.org/officeDocument/2006/relationships/tags" Target="../tags/tag48.xml"/><Relationship Id="rId3" Type="http://schemas.openxmlformats.org/officeDocument/2006/relationships/tags" Target="../tags/tag47.xml"/><Relationship Id="rId2" Type="http://schemas.openxmlformats.org/officeDocument/2006/relationships/image" Target="../media/image6.emf"/><Relationship Id="rId10" Type="http://schemas.openxmlformats.org/officeDocument/2006/relationships/notesSlide" Target="../notesSlides/notesSlide6.xml"/><Relationship Id="rId1" Type="http://schemas.openxmlformats.org/officeDocument/2006/relationships/tags" Target="../tags/tag46.xml"/></Relationships>
</file>

<file path=ppt/slides/_rels/slide7.xml.rels><?xml version="1.0" encoding="UTF-8" standalone="yes"?>
<Relationships xmlns="http://schemas.openxmlformats.org/package/2006/relationships"><Relationship Id="rId9" Type="http://schemas.openxmlformats.org/officeDocument/2006/relationships/notesSlide" Target="../notesSlides/notesSlide7.xml"/><Relationship Id="rId8" Type="http://schemas.openxmlformats.org/officeDocument/2006/relationships/slideLayout" Target="../slideLayouts/slideLayout7.xml"/><Relationship Id="rId7" Type="http://schemas.openxmlformats.org/officeDocument/2006/relationships/tags" Target="../tags/tag55.xml"/><Relationship Id="rId6" Type="http://schemas.openxmlformats.org/officeDocument/2006/relationships/image" Target="../media/image2.emf"/><Relationship Id="rId5" Type="http://schemas.openxmlformats.org/officeDocument/2006/relationships/tags" Target="../tags/tag54.xml"/><Relationship Id="rId4" Type="http://schemas.openxmlformats.org/officeDocument/2006/relationships/tags" Target="../tags/tag53.xml"/><Relationship Id="rId3" Type="http://schemas.openxmlformats.org/officeDocument/2006/relationships/tags" Target="../tags/tag52.xml"/><Relationship Id="rId2" Type="http://schemas.openxmlformats.org/officeDocument/2006/relationships/image" Target="../media/image6.emf"/><Relationship Id="rId1" Type="http://schemas.openxmlformats.org/officeDocument/2006/relationships/tags" Target="../tags/tag51.xml"/></Relationships>
</file>

<file path=ppt/slides/_rels/slide8.xml.rels><?xml version="1.0" encoding="UTF-8" standalone="yes"?>
<Relationships xmlns="http://schemas.openxmlformats.org/package/2006/relationships"><Relationship Id="rId6" Type="http://schemas.openxmlformats.org/officeDocument/2006/relationships/notesSlide" Target="../notesSlides/notesSlide8.xml"/><Relationship Id="rId5" Type="http://schemas.openxmlformats.org/officeDocument/2006/relationships/slideLayout" Target="../slideLayouts/slideLayout7.xml"/><Relationship Id="rId4" Type="http://schemas.openxmlformats.org/officeDocument/2006/relationships/tags" Target="../tags/tag56.xml"/><Relationship Id="rId3" Type="http://schemas.openxmlformats.org/officeDocument/2006/relationships/image" Target="../media/image20.emf"/><Relationship Id="rId2" Type="http://schemas.openxmlformats.org/officeDocument/2006/relationships/image" Target="../media/image2.emf"/><Relationship Id="rId1" Type="http://schemas.openxmlformats.org/officeDocument/2006/relationships/image" Target="../media/image19.emf"/></Relationships>
</file>

<file path=ppt/slides/_rels/slide9.xml.rels><?xml version="1.0" encoding="UTF-8" standalone="yes"?>
<Relationships xmlns="http://schemas.openxmlformats.org/package/2006/relationships"><Relationship Id="rId8" Type="http://schemas.openxmlformats.org/officeDocument/2006/relationships/notesSlide" Target="../notesSlides/notesSlide9.xml"/><Relationship Id="rId7" Type="http://schemas.openxmlformats.org/officeDocument/2006/relationships/slideLayout" Target="../slideLayouts/slideLayout7.xml"/><Relationship Id="rId6" Type="http://schemas.openxmlformats.org/officeDocument/2006/relationships/image" Target="../media/image16.emf"/><Relationship Id="rId5" Type="http://schemas.openxmlformats.org/officeDocument/2006/relationships/tags" Target="../tags/tag57.xml"/><Relationship Id="rId4" Type="http://schemas.openxmlformats.org/officeDocument/2006/relationships/image" Target="../media/image22.emf"/><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image" Target="../media/image21.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A_图片 13"/>
          <p:cNvPicPr>
            <a:picLocks noChangeAspect="1"/>
          </p:cNvPicPr>
          <p:nvPr>
            <p:custDataLst>
              <p:tags r:id="rId1"/>
            </p:custDataLst>
          </p:nvPr>
        </p:nvPicPr>
        <p:blipFill rotWithShape="1">
          <a:blip r:embed="rId2"/>
          <a:srcRect l="70374" t="6823" r="7070" b="56073"/>
          <a:stretch>
            <a:fillRect/>
          </a:stretch>
        </p:blipFill>
        <p:spPr>
          <a:xfrm>
            <a:off x="9670004" y="-61994"/>
            <a:ext cx="2559069" cy="2704293"/>
          </a:xfrm>
          <a:prstGeom prst="rect">
            <a:avLst/>
          </a:prstGeom>
        </p:spPr>
      </p:pic>
      <p:pic>
        <p:nvPicPr>
          <p:cNvPr id="3" name="PA_图片 2"/>
          <p:cNvPicPr>
            <a:picLocks noChangeAspect="1"/>
          </p:cNvPicPr>
          <p:nvPr>
            <p:custDataLst>
              <p:tags r:id="rId3"/>
            </p:custDataLst>
          </p:nvPr>
        </p:nvPicPr>
        <p:blipFill rotWithShape="1">
          <a:blip r:embed="rId2"/>
          <a:srcRect t="29274" r="52457"/>
          <a:stretch>
            <a:fillRect/>
          </a:stretch>
        </p:blipFill>
        <p:spPr>
          <a:xfrm>
            <a:off x="-1993175" y="2021305"/>
            <a:ext cx="5394101" cy="5154874"/>
          </a:xfrm>
          <a:prstGeom prst="rect">
            <a:avLst/>
          </a:prstGeom>
        </p:spPr>
      </p:pic>
      <p:sp>
        <p:nvSpPr>
          <p:cNvPr id="2" name="PA_标题 1"/>
          <p:cNvSpPr>
            <a:spLocks noGrp="1"/>
          </p:cNvSpPr>
          <p:nvPr>
            <p:ph type="ctrTitle" idx="4294967295"/>
            <p:custDataLst>
              <p:tags r:id="rId4"/>
            </p:custDataLst>
          </p:nvPr>
        </p:nvSpPr>
        <p:spPr>
          <a:xfrm>
            <a:off x="0" y="1122363"/>
            <a:ext cx="9144000" cy="2387600"/>
          </a:xfrm>
        </p:spPr>
        <p:txBody>
          <a:bodyPr/>
          <a:lstStyle/>
          <a:p>
            <a:r>
              <a:rPr lang="en-US" altLang="zh-CN" dirty="0"/>
              <a:t> </a:t>
            </a:r>
            <a:endParaRPr lang="zh-CN" altLang="en-US" dirty="0"/>
          </a:p>
        </p:txBody>
      </p:sp>
      <p:sp>
        <p:nvSpPr>
          <p:cNvPr id="8" name="PA_矩形 7"/>
          <p:cNvSpPr/>
          <p:nvPr>
            <p:custDataLst>
              <p:tags r:id="rId5"/>
            </p:custDataLst>
          </p:nvPr>
        </p:nvSpPr>
        <p:spPr>
          <a:xfrm>
            <a:off x="444795" y="462516"/>
            <a:ext cx="11302410" cy="5932968"/>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PA_图片 8"/>
          <p:cNvPicPr>
            <a:picLocks noChangeAspect="1"/>
          </p:cNvPicPr>
          <p:nvPr>
            <p:custDataLst>
              <p:tags r:id="rId6"/>
            </p:custDataLst>
          </p:nvPr>
        </p:nvPicPr>
        <p:blipFill>
          <a:blip r:embed="rId7"/>
          <a:stretch>
            <a:fillRect/>
          </a:stretch>
        </p:blipFill>
        <p:spPr>
          <a:xfrm>
            <a:off x="434162" y="452627"/>
            <a:ext cx="506250" cy="697500"/>
          </a:xfrm>
          <a:prstGeom prst="rect">
            <a:avLst/>
          </a:prstGeom>
        </p:spPr>
      </p:pic>
      <p:pic>
        <p:nvPicPr>
          <p:cNvPr id="11" name="PA_图片 10"/>
          <p:cNvPicPr>
            <a:picLocks noChangeAspect="1"/>
          </p:cNvPicPr>
          <p:nvPr>
            <p:custDataLst>
              <p:tags r:id="rId8"/>
            </p:custDataLst>
          </p:nvPr>
        </p:nvPicPr>
        <p:blipFill>
          <a:blip r:embed="rId9"/>
          <a:stretch>
            <a:fillRect/>
          </a:stretch>
        </p:blipFill>
        <p:spPr>
          <a:xfrm>
            <a:off x="4250348" y="452627"/>
            <a:ext cx="7496857" cy="5724889"/>
          </a:xfrm>
          <a:prstGeom prst="rect">
            <a:avLst/>
          </a:prstGeom>
        </p:spPr>
      </p:pic>
      <p:sp>
        <p:nvSpPr>
          <p:cNvPr id="13" name="PA_库_文本框 12"/>
          <p:cNvSpPr txBox="1"/>
          <p:nvPr>
            <p:custDataLst>
              <p:tags r:id="rId10"/>
            </p:custDataLst>
          </p:nvPr>
        </p:nvSpPr>
        <p:spPr>
          <a:xfrm>
            <a:off x="1022986" y="2829752"/>
            <a:ext cx="5212080" cy="1198880"/>
          </a:xfrm>
          <a:prstGeom prst="rect">
            <a:avLst/>
          </a:prstGeom>
          <a:noFill/>
        </p:spPr>
        <p:txBody>
          <a:bodyPr wrap="none" rtlCol="0">
            <a:spAutoFit/>
          </a:bodyPr>
          <a:lstStyle/>
          <a:p>
            <a:r>
              <a:rPr lang="en-US" altLang="zh-CN" sz="3600" dirty="0">
                <a:gradFill>
                  <a:gsLst>
                    <a:gs pos="0">
                      <a:srgbClr val="005DFF"/>
                    </a:gs>
                    <a:gs pos="100000">
                      <a:srgbClr val="C048E3"/>
                    </a:gs>
                  </a:gsLst>
                  <a:lin ang="5400000" scaled="1"/>
                </a:gradFill>
                <a:latin typeface="造字工房尚雅（非商用）常规体" pitchFamily="2" charset="-122"/>
                <a:ea typeface="造字工房尚雅（非商用）常规体" pitchFamily="2" charset="-122"/>
              </a:rPr>
              <a:t>H</a:t>
            </a:r>
            <a:r>
              <a:rPr lang="en-US" altLang="zh-CN" sz="3600" dirty="0">
                <a:gradFill>
                  <a:gsLst>
                    <a:gs pos="0">
                      <a:srgbClr val="005DFF"/>
                    </a:gs>
                    <a:gs pos="100000">
                      <a:srgbClr val="C048E3"/>
                    </a:gs>
                  </a:gsLst>
                  <a:lin ang="5400000" scaled="1"/>
                </a:gradFill>
                <a:latin typeface="造字工房尚雅（非商用）常规体" pitchFamily="2" charset="-122"/>
                <a:ea typeface="造字工房尚雅（非商用）常规体" pitchFamily="2" charset="-122"/>
              </a:rPr>
              <a:t>allucinations in LLMs</a:t>
            </a:r>
            <a:endParaRPr lang="en-US" altLang="zh-CN" sz="3600" dirty="0">
              <a:gradFill>
                <a:gsLst>
                  <a:gs pos="0">
                    <a:srgbClr val="005DFF"/>
                  </a:gs>
                  <a:gs pos="100000">
                    <a:srgbClr val="C048E3"/>
                  </a:gs>
                </a:gsLst>
                <a:lin ang="5400000" scaled="1"/>
              </a:gradFill>
              <a:latin typeface="造字工房尚雅（非商用）常规体" pitchFamily="2" charset="-122"/>
              <a:ea typeface="造字工房尚雅（非商用）常规体" pitchFamily="2" charset="-122"/>
            </a:endParaRPr>
          </a:p>
          <a:p>
            <a:endParaRPr lang="zh-CN" altLang="en-US" sz="3600" dirty="0">
              <a:latin typeface="造字工房尚雅（非商用）常规体" pitchFamily="2" charset="-122"/>
              <a:ea typeface="造字工房尚雅（非商用）常规体" pitchFamily="2" charset="-122"/>
            </a:endParaRPr>
          </a:p>
        </p:txBody>
      </p:sp>
      <p:pic>
        <p:nvPicPr>
          <p:cNvPr id="4" name="PA_图片 3"/>
          <p:cNvPicPr>
            <a:picLocks noChangeAspect="1"/>
          </p:cNvPicPr>
          <p:nvPr>
            <p:custDataLst>
              <p:tags r:id="rId11"/>
            </p:custDataLst>
          </p:nvPr>
        </p:nvPicPr>
        <p:blipFill>
          <a:blip r:embed="rId12"/>
          <a:stretch>
            <a:fillRect/>
          </a:stretch>
        </p:blipFill>
        <p:spPr>
          <a:xfrm>
            <a:off x="6549941" y="828566"/>
            <a:ext cx="5276251" cy="5175001"/>
          </a:xfrm>
          <a:prstGeom prst="rect">
            <a:avLst/>
          </a:prstGeom>
        </p:spPr>
      </p:pic>
      <p:pic>
        <p:nvPicPr>
          <p:cNvPr id="5" name="Alex Goot,Andie Case - Shape of You">
            <a:hlinkClick r:id="" action="ppaction://media"/>
          </p:cNvPr>
          <p:cNvPicPr>
            <a:picLocks noChangeAspect="1"/>
          </p:cNvPicPr>
          <p:nvPr>
            <a:audioFile r:link="rId13"/>
            <p:extLst>
              <p:ext uri="{DAA4B4D4-6D71-4841-9C94-3DE7FCFB9230}">
                <p14:media xmlns:p14="http://schemas.microsoft.com/office/powerpoint/2010/main" r:embed="rId14"/>
              </p:ext>
            </p:extLst>
          </p:nvPr>
        </p:nvPicPr>
        <p:blipFill>
          <a:blip r:embed="rId15"/>
          <a:stretch>
            <a:fillRect/>
          </a:stretch>
        </p:blipFill>
        <p:spPr>
          <a:xfrm>
            <a:off x="12723310" y="2337499"/>
            <a:ext cx="609600" cy="609600"/>
          </a:xfrm>
          <a:prstGeom prst="rect">
            <a:avLst/>
          </a:prstGeom>
        </p:spPr>
      </p:pic>
      <p:sp>
        <p:nvSpPr>
          <p:cNvPr id="6" name="文本框 5"/>
          <p:cNvSpPr txBox="1"/>
          <p:nvPr/>
        </p:nvSpPr>
        <p:spPr>
          <a:xfrm>
            <a:off x="3776345" y="4542790"/>
            <a:ext cx="2457450" cy="368300"/>
          </a:xfrm>
          <a:prstGeom prst="rect">
            <a:avLst/>
          </a:prstGeom>
          <a:noFill/>
        </p:spPr>
        <p:txBody>
          <a:bodyPr wrap="square" rtlCol="0">
            <a:spAutoFit/>
          </a:bodyPr>
          <a:p>
            <a:r>
              <a:rPr lang="zh-CN" altLang="en-US"/>
              <a:t>汇报人：</a:t>
            </a:r>
            <a:r>
              <a:rPr lang="zh-CN" altLang="en-US"/>
              <a:t>王怡丹</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par>
                                <p:cTn id="7" presetID="2" presetClass="entr" presetSubtype="2" decel="100000" fill="hold" grpId="0" nodeType="withEffect">
                                  <p:stCondLst>
                                    <p:cond delay="250"/>
                                  </p:stCondLst>
                                  <p:childTnLst>
                                    <p:set>
                                      <p:cBhvr>
                                        <p:cTn id="8" dur="1" fill="hold">
                                          <p:stCondLst>
                                            <p:cond delay="0"/>
                                          </p:stCondLst>
                                        </p:cTn>
                                        <p:tgtEl>
                                          <p:spTgt spid="13"/>
                                        </p:tgtEl>
                                        <p:attrNameLst>
                                          <p:attrName>style.visibility</p:attrName>
                                        </p:attrNameLst>
                                      </p:cBhvr>
                                      <p:to>
                                        <p:strVal val="visible"/>
                                      </p:to>
                                    </p:set>
                                    <p:anim calcmode="lin" valueType="num">
                                      <p:cBhvr additive="base">
                                        <p:cTn id="9" dur="1500" fill="hold"/>
                                        <p:tgtEl>
                                          <p:spTgt spid="13"/>
                                        </p:tgtEl>
                                        <p:attrNameLst>
                                          <p:attrName>ppt_x</p:attrName>
                                        </p:attrNameLst>
                                      </p:cBhvr>
                                      <p:tavLst>
                                        <p:tav tm="0">
                                          <p:val>
                                            <p:strVal val="1+#ppt_w/2"/>
                                          </p:val>
                                        </p:tav>
                                        <p:tav tm="100000">
                                          <p:val>
                                            <p:strVal val="#ppt_x"/>
                                          </p:val>
                                        </p:tav>
                                      </p:tavLst>
                                    </p:anim>
                                    <p:anim calcmode="lin" valueType="num">
                                      <p:cBhvr additive="base">
                                        <p:cTn id="10" dur="150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mute="1" numSld="999" showWhenStopped="0">
                <p:cTn id="11" repeatCount="indefinite" fill="hold" display="0">
                  <p:stCondLst>
                    <p:cond delay="indefinite"/>
                  </p:stCondLst>
                  <p:endCondLst>
                    <p:cond evt="onStopAudio" delay="0">
                      <p:tgtEl>
                        <p:sldTgt/>
                      </p:tgtEl>
                    </p:cond>
                  </p:endCondLst>
                </p:cTn>
                <p:tgtEl>
                  <p:spTgt spid="5"/>
                </p:tgtEl>
              </p:cMediaNode>
            </p:audio>
          </p:childTnLst>
        </p:cTn>
      </p:par>
    </p:tnLst>
    <p:bldLst>
      <p:bldP spid="13" grpId="0" autoUpdateAnimBg="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20"/>
          <p:cNvGrpSpPr/>
          <p:nvPr/>
        </p:nvGrpSpPr>
        <p:grpSpPr>
          <a:xfrm>
            <a:off x="-3349617" y="0"/>
            <a:ext cx="15550259" cy="8636731"/>
            <a:chOff x="-3349617" y="0"/>
            <a:chExt cx="15550259" cy="8636731"/>
          </a:xfrm>
        </p:grpSpPr>
        <p:pic>
          <p:nvPicPr>
            <p:cNvPr id="22" name="图片 21"/>
            <p:cNvPicPr>
              <a:picLocks noChangeAspect="1"/>
            </p:cNvPicPr>
            <p:nvPr/>
          </p:nvPicPr>
          <p:blipFill rotWithShape="1">
            <a:blip r:embed="rId1"/>
            <a:srcRect l="74503" t="951" r="3232" b="59864"/>
            <a:stretch>
              <a:fillRect/>
            </a:stretch>
          </p:blipFill>
          <p:spPr>
            <a:xfrm>
              <a:off x="9008263" y="0"/>
              <a:ext cx="3192379" cy="3818022"/>
            </a:xfrm>
            <a:prstGeom prst="rect">
              <a:avLst/>
            </a:prstGeom>
          </p:spPr>
        </p:pic>
        <p:pic>
          <p:nvPicPr>
            <p:cNvPr id="23" name="图片 22"/>
            <p:cNvPicPr>
              <a:picLocks noChangeAspect="1"/>
            </p:cNvPicPr>
            <p:nvPr/>
          </p:nvPicPr>
          <p:blipFill rotWithShape="1">
            <a:blip r:embed="rId1"/>
            <a:srcRect t="34574" r="40054"/>
            <a:stretch>
              <a:fillRect/>
            </a:stretch>
          </p:blipFill>
          <p:spPr>
            <a:xfrm>
              <a:off x="-3349617" y="2261936"/>
              <a:ext cx="8595385" cy="6374795"/>
            </a:xfrm>
            <a:prstGeom prst="rect">
              <a:avLst/>
            </a:prstGeom>
          </p:spPr>
        </p:pic>
        <p:sp>
          <p:nvSpPr>
            <p:cNvPr id="24" name="矩形 23"/>
            <p:cNvSpPr/>
            <p:nvPr/>
          </p:nvSpPr>
          <p:spPr>
            <a:xfrm>
              <a:off x="444795" y="462516"/>
              <a:ext cx="11302410" cy="5932968"/>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5" name="图片 24"/>
            <p:cNvPicPr>
              <a:picLocks noChangeAspect="1"/>
            </p:cNvPicPr>
            <p:nvPr/>
          </p:nvPicPr>
          <p:blipFill>
            <a:blip r:embed="rId2"/>
            <a:stretch>
              <a:fillRect/>
            </a:stretch>
          </p:blipFill>
          <p:spPr>
            <a:xfrm>
              <a:off x="434162" y="452627"/>
              <a:ext cx="506250" cy="697500"/>
            </a:xfrm>
            <a:prstGeom prst="rect">
              <a:avLst/>
            </a:prstGeom>
          </p:spPr>
        </p:pic>
      </p:grpSp>
      <p:sp>
        <p:nvSpPr>
          <p:cNvPr id="9" name="PA_库_矩形 8"/>
          <p:cNvSpPr/>
          <p:nvPr>
            <p:custDataLst>
              <p:tags r:id="rId3"/>
            </p:custDataLst>
          </p:nvPr>
        </p:nvSpPr>
        <p:spPr>
          <a:xfrm>
            <a:off x="8116314" y="1706778"/>
            <a:ext cx="59016" cy="936000"/>
          </a:xfrm>
          <a:prstGeom prst="rect">
            <a:avLst/>
          </a:prstGeom>
          <a:gradFill>
            <a:gsLst>
              <a:gs pos="0">
                <a:srgbClr val="C048E3"/>
              </a:gs>
              <a:gs pos="100000">
                <a:srgbClr val="005DFF"/>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PA_库_矩形 34"/>
          <p:cNvSpPr/>
          <p:nvPr>
            <p:custDataLst>
              <p:tags r:id="rId4"/>
            </p:custDataLst>
          </p:nvPr>
        </p:nvSpPr>
        <p:spPr>
          <a:xfrm>
            <a:off x="5151330" y="1659869"/>
            <a:ext cx="3024000" cy="57600"/>
          </a:xfrm>
          <a:prstGeom prst="rect">
            <a:avLst/>
          </a:prstGeom>
          <a:gradFill>
            <a:gsLst>
              <a:gs pos="0">
                <a:srgbClr val="C048E3"/>
              </a:gs>
              <a:gs pos="100000">
                <a:srgbClr val="005DFF"/>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PA_库_形状 299"/>
          <p:cNvSpPr/>
          <p:nvPr>
            <p:custDataLst>
              <p:tags r:id="rId5"/>
            </p:custDataLst>
          </p:nvPr>
        </p:nvSpPr>
        <p:spPr>
          <a:xfrm>
            <a:off x="5245751" y="2548496"/>
            <a:ext cx="4121134" cy="974090"/>
          </a:xfrm>
          <a:prstGeom prst="rect">
            <a:avLst/>
          </a:prstGeom>
          <a:ln w="12700">
            <a:miter lim="400000"/>
          </a:ln>
        </p:spPr>
        <p:txBody>
          <a:bodyPr wrap="square" lIns="25400" tIns="25400" rIns="25400" bIns="25400" anchor="ctr">
            <a:spAutoFit/>
          </a:bodyPr>
          <a:lstStyle>
            <a:lvl1pPr algn="l" defTabSz="457200">
              <a:lnSpc>
                <a:spcPct val="120000"/>
              </a:lnSpc>
              <a:defRPr sz="2000">
                <a:solidFill>
                  <a:srgbClr val="6A7889"/>
                </a:solidFill>
                <a:latin typeface="Helvetica"/>
                <a:ea typeface="Helvetica"/>
                <a:cs typeface="Helvetica"/>
                <a:sym typeface="Helvetica"/>
              </a:defRPr>
            </a:lvl1pPr>
          </a:lstStyle>
          <a:p>
            <a:pPr algn="just"/>
            <a:r>
              <a:rPr sz="1000" dirty="0">
                <a:latin typeface="Arial" panose="020B0704020202090204" pitchFamily="34" charset="0"/>
                <a:cs typeface="Arial" panose="020B0704020202090204" pitchFamily="34" charset="0"/>
              </a:rPr>
              <a:t>The term "hallucination" remains abstract and difficult to quantify. In the real world, due to the complexity of the models' inputs and outputs, it is challenging to define what constitutes a hallucination. The most common description is that hallucinations are outputs that do not conform to reality.</a:t>
            </a:r>
            <a:endParaRPr sz="1000" dirty="0">
              <a:latin typeface="Arial" panose="020B0704020202090204" pitchFamily="34" charset="0"/>
              <a:cs typeface="Arial" panose="020B0704020202090204" pitchFamily="34" charset="0"/>
            </a:endParaRPr>
          </a:p>
        </p:txBody>
      </p:sp>
      <p:sp>
        <p:nvSpPr>
          <p:cNvPr id="12" name="PA_库_形状 299"/>
          <p:cNvSpPr/>
          <p:nvPr>
            <p:custDataLst>
              <p:tags r:id="rId6"/>
            </p:custDataLst>
          </p:nvPr>
        </p:nvSpPr>
        <p:spPr>
          <a:xfrm>
            <a:off x="5260991" y="3548686"/>
            <a:ext cx="4121134" cy="604520"/>
          </a:xfrm>
          <a:prstGeom prst="rect">
            <a:avLst/>
          </a:prstGeom>
          <a:ln w="12700">
            <a:miter lim="400000"/>
          </a:ln>
        </p:spPr>
        <p:txBody>
          <a:bodyPr wrap="square" lIns="25400" tIns="25400" rIns="25400" bIns="25400" anchor="ctr">
            <a:spAutoFit/>
          </a:bodyPr>
          <a:lstStyle>
            <a:lvl1pPr algn="l" defTabSz="457200">
              <a:lnSpc>
                <a:spcPct val="120000"/>
              </a:lnSpc>
              <a:defRPr sz="2000">
                <a:solidFill>
                  <a:srgbClr val="6A7889"/>
                </a:solidFill>
                <a:latin typeface="Helvetica"/>
                <a:ea typeface="Helvetica"/>
                <a:cs typeface="Helvetica"/>
                <a:sym typeface="Helvetica"/>
              </a:defRPr>
            </a:lvl1pPr>
          </a:lstStyle>
          <a:p>
            <a:pPr algn="just"/>
            <a:r>
              <a:rPr sz="1000" dirty="0">
                <a:latin typeface="Arial" panose="020B0704020202090204" pitchFamily="34" charset="0"/>
                <a:cs typeface="Arial" panose="020B0704020202090204" pitchFamily="34" charset="0"/>
              </a:rPr>
              <a:t>Then what is reality, and when do inconsistencies arise? These questions require further discussion based on the complex inputs and outputs.</a:t>
            </a:r>
            <a:endParaRPr sz="1000" dirty="0">
              <a:latin typeface="Arial" panose="020B0704020202090204" pitchFamily="34" charset="0"/>
              <a:cs typeface="Arial" panose="020B0704020202090204" pitchFamily="34" charset="0"/>
            </a:endParaRPr>
          </a:p>
        </p:txBody>
      </p:sp>
      <p:sp>
        <p:nvSpPr>
          <p:cNvPr id="13" name="PA_库_矩形 37"/>
          <p:cNvSpPr/>
          <p:nvPr>
            <p:custDataLst>
              <p:tags r:id="rId7"/>
            </p:custDataLst>
          </p:nvPr>
        </p:nvSpPr>
        <p:spPr>
          <a:xfrm>
            <a:off x="8116314" y="4061403"/>
            <a:ext cx="59016" cy="2016000"/>
          </a:xfrm>
          <a:prstGeom prst="rect">
            <a:avLst/>
          </a:prstGeom>
          <a:gradFill>
            <a:gsLst>
              <a:gs pos="0">
                <a:srgbClr val="C048E3"/>
              </a:gs>
              <a:gs pos="100000">
                <a:srgbClr val="005DFF"/>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PA_库_矩形 38"/>
          <p:cNvSpPr/>
          <p:nvPr>
            <p:custDataLst>
              <p:tags r:id="rId8"/>
            </p:custDataLst>
          </p:nvPr>
        </p:nvSpPr>
        <p:spPr>
          <a:xfrm>
            <a:off x="4905822" y="6019803"/>
            <a:ext cx="3240000" cy="57600"/>
          </a:xfrm>
          <a:prstGeom prst="rect">
            <a:avLst/>
          </a:prstGeom>
          <a:gradFill>
            <a:gsLst>
              <a:gs pos="0">
                <a:srgbClr val="C048E3"/>
              </a:gs>
              <a:gs pos="100000">
                <a:srgbClr val="005DFF"/>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PA_库_形状 367"/>
          <p:cNvSpPr/>
          <p:nvPr>
            <p:custDataLst>
              <p:tags r:id="rId9"/>
            </p:custDataLst>
          </p:nvPr>
        </p:nvSpPr>
        <p:spPr>
          <a:xfrm>
            <a:off x="6895476" y="5229843"/>
            <a:ext cx="1102866" cy="789960"/>
          </a:xfrm>
          <a:prstGeom prst="rect">
            <a:avLst/>
          </a:prstGeom>
          <a:ln w="12700">
            <a:miter lim="400000"/>
          </a:ln>
        </p:spPr>
        <p:txBody>
          <a:bodyPr wrap="none" lIns="25400" tIns="25400" rIns="25400" bIns="25400" anchor="ctr">
            <a:spAutoFit/>
          </a:bodyPr>
          <a:lstStyle>
            <a:lvl1pPr algn="l">
              <a:defRPr b="1" cap="all">
                <a:latin typeface="Helvetica"/>
                <a:ea typeface="Helvetica"/>
                <a:cs typeface="Helvetica"/>
                <a:sym typeface="Helvetica"/>
              </a:defRPr>
            </a:lvl1pPr>
          </a:lstStyle>
          <a:p>
            <a:r>
              <a:rPr lang="en-US" sz="4800" dirty="0">
                <a:solidFill>
                  <a:srgbClr val="C048E3"/>
                </a:solidFill>
              </a:rPr>
              <a:t>98</a:t>
            </a:r>
            <a:r>
              <a:rPr lang="en-US" sz="4800" baseline="30000" dirty="0">
                <a:solidFill>
                  <a:srgbClr val="C048E3"/>
                </a:solidFill>
              </a:rPr>
              <a:t>%</a:t>
            </a:r>
            <a:endParaRPr sz="4800" baseline="30000" dirty="0">
              <a:solidFill>
                <a:srgbClr val="C048E3"/>
              </a:solidFill>
            </a:endParaRPr>
          </a:p>
        </p:txBody>
      </p:sp>
      <p:sp>
        <p:nvSpPr>
          <p:cNvPr id="16" name="PA_库_形状 299"/>
          <p:cNvSpPr/>
          <p:nvPr>
            <p:custDataLst>
              <p:tags r:id="rId10"/>
            </p:custDataLst>
          </p:nvPr>
        </p:nvSpPr>
        <p:spPr>
          <a:xfrm>
            <a:off x="4997466" y="4861681"/>
            <a:ext cx="1863347" cy="1158240"/>
          </a:xfrm>
          <a:prstGeom prst="rect">
            <a:avLst/>
          </a:prstGeom>
          <a:ln w="12700">
            <a:miter lim="400000"/>
          </a:ln>
        </p:spPr>
        <p:txBody>
          <a:bodyPr wrap="square" lIns="25400" tIns="25400" rIns="25400" bIns="25400" anchor="ctr">
            <a:spAutoFit/>
          </a:bodyPr>
          <a:lstStyle>
            <a:lvl1pPr algn="l" defTabSz="457200">
              <a:lnSpc>
                <a:spcPct val="120000"/>
              </a:lnSpc>
              <a:defRPr sz="2000">
                <a:solidFill>
                  <a:srgbClr val="6A7889"/>
                </a:solidFill>
                <a:latin typeface="Helvetica"/>
                <a:ea typeface="Helvetica"/>
                <a:cs typeface="Helvetica"/>
                <a:sym typeface="Helvetica"/>
              </a:defRPr>
            </a:lvl1pPr>
          </a:lstStyle>
          <a:p>
            <a:pPr algn="ctr"/>
            <a:r>
              <a:rPr lang="zh-CN" altLang="en-US" sz="1000" dirty="0">
                <a:latin typeface="Arial" panose="020B0704020202090204" pitchFamily="34" charset="0"/>
                <a:cs typeface="Arial" panose="020B0704020202090204" pitchFamily="34" charset="0"/>
              </a:rPr>
              <a:t>We need to abandon the complex definitions of "correctness" in the real world and instead turn to a formalized world, defining hallucinations mathematically.</a:t>
            </a:r>
            <a:endParaRPr lang="zh-CN" altLang="en-US" sz="1000" dirty="0">
              <a:latin typeface="Arial" panose="020B0704020202090204" pitchFamily="34" charset="0"/>
              <a:cs typeface="Arial" panose="020B0704020202090204" pitchFamily="34" charset="0"/>
            </a:endParaRPr>
          </a:p>
        </p:txBody>
      </p:sp>
      <p:sp>
        <p:nvSpPr>
          <p:cNvPr id="17" name="PA_库_矩形 9"/>
          <p:cNvSpPr/>
          <p:nvPr>
            <p:custDataLst>
              <p:tags r:id="rId11"/>
            </p:custDataLst>
          </p:nvPr>
        </p:nvSpPr>
        <p:spPr>
          <a:xfrm>
            <a:off x="4161498" y="1066799"/>
            <a:ext cx="744323" cy="744323"/>
          </a:xfrm>
          <a:prstGeom prst="rect">
            <a:avLst/>
          </a:prstGeom>
          <a:noFill/>
          <a:ln w="25400">
            <a:solidFill>
              <a:srgbClr val="C048E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PA_库_矩形 10"/>
          <p:cNvSpPr/>
          <p:nvPr>
            <p:custDataLst>
              <p:tags r:id="rId12"/>
            </p:custDataLst>
          </p:nvPr>
        </p:nvSpPr>
        <p:spPr>
          <a:xfrm>
            <a:off x="9382244" y="4388919"/>
            <a:ext cx="190500" cy="190500"/>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PA_库_矩形 41"/>
          <p:cNvSpPr/>
          <p:nvPr>
            <p:custDataLst>
              <p:tags r:id="rId13"/>
            </p:custDataLst>
          </p:nvPr>
        </p:nvSpPr>
        <p:spPr>
          <a:xfrm>
            <a:off x="9648944" y="4677443"/>
            <a:ext cx="783920" cy="783920"/>
          </a:xfrm>
          <a:prstGeom prst="rect">
            <a:avLst/>
          </a:prstGeom>
          <a:gradFill>
            <a:gsLst>
              <a:gs pos="0">
                <a:srgbClr val="C048E3"/>
              </a:gs>
              <a:gs pos="100000">
                <a:srgbClr val="005DFF"/>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6" name="图片 25"/>
          <p:cNvPicPr>
            <a:picLocks noChangeAspect="1"/>
          </p:cNvPicPr>
          <p:nvPr/>
        </p:nvPicPr>
        <p:blipFill>
          <a:blip r:embed="rId14"/>
          <a:stretch>
            <a:fillRect/>
          </a:stretch>
        </p:blipFill>
        <p:spPr>
          <a:xfrm>
            <a:off x="621102" y="1754410"/>
            <a:ext cx="5171130" cy="4323016"/>
          </a:xfrm>
          <a:prstGeom prst="rect">
            <a:avLst/>
          </a:prstGeom>
        </p:spPr>
      </p:pic>
      <p:sp>
        <p:nvSpPr>
          <p:cNvPr id="7" name="PA_库_形状 367"/>
          <p:cNvSpPr/>
          <p:nvPr>
            <p:custDataLst>
              <p:tags r:id="rId15"/>
            </p:custDataLst>
          </p:nvPr>
        </p:nvSpPr>
        <p:spPr>
          <a:xfrm>
            <a:off x="940435" y="808355"/>
            <a:ext cx="2934335" cy="189865"/>
          </a:xfrm>
          <a:prstGeom prst="rect">
            <a:avLst/>
          </a:prstGeom>
          <a:ln w="12700">
            <a:miter lim="400000"/>
          </a:ln>
        </p:spPr>
        <p:txBody>
          <a:bodyPr wrap="none" lIns="25400" tIns="25400" rIns="25400" bIns="25400" anchor="ctr">
            <a:noAutofit/>
          </a:bodyPr>
          <a:lstStyle>
            <a:lvl1pPr algn="l">
              <a:defRPr b="1" cap="all">
                <a:latin typeface="Helvetica"/>
                <a:ea typeface="Helvetica"/>
                <a:cs typeface="Helvetica"/>
                <a:sym typeface="Helvetica"/>
              </a:defRPr>
            </a:lvl1pPr>
          </a:lstStyle>
          <a:p>
            <a:pPr algn="l">
              <a:buClrTx/>
              <a:buSzTx/>
              <a:buFontTx/>
            </a:pPr>
            <a:r>
              <a:rPr lang="zh-CN" altLang="en-US" sz="3600" cap="none" dirty="0">
                <a:gradFill>
                  <a:gsLst>
                    <a:gs pos="0">
                      <a:srgbClr val="C048E3"/>
                    </a:gs>
                    <a:gs pos="100000">
                      <a:srgbClr val="005DFF"/>
                    </a:gs>
                  </a:gsLst>
                  <a:lin ang="5400000" scaled="1"/>
                </a:gradFill>
                <a:effectLst>
                  <a:outerShdw blurRad="50800" dist="25400" dir="5400000" algn="t" rotWithShape="0">
                    <a:prstClr val="black">
                      <a:alpha val="20000"/>
                    </a:prstClr>
                  </a:outerShdw>
                </a:effectLst>
                <a:latin typeface="+mn-lt"/>
                <a:ea typeface="方正清刻本悦宋简体" panose="02000000000000000000" pitchFamily="2" charset="-122"/>
                <a:cs typeface="+mn-lt"/>
              </a:rPr>
              <a:t>Analyzing hallucinations in a formalized way</a:t>
            </a:r>
            <a:endParaRPr lang="zh-CN" altLang="en-US" sz="3600" cap="none" dirty="0">
              <a:gradFill>
                <a:gsLst>
                  <a:gs pos="0">
                    <a:srgbClr val="C048E3"/>
                  </a:gs>
                  <a:gs pos="100000">
                    <a:srgbClr val="005DFF"/>
                  </a:gs>
                </a:gsLst>
                <a:lin ang="5400000" scaled="1"/>
              </a:gradFill>
              <a:effectLst>
                <a:outerShdw blurRad="50800" dist="25400" dir="5400000" algn="t" rotWithShape="0">
                  <a:prstClr val="black">
                    <a:alpha val="20000"/>
                  </a:prstClr>
                </a:outerShdw>
              </a:effectLst>
              <a:latin typeface="+mn-lt"/>
              <a:ea typeface="方正清刻本悦宋简体" panose="02000000000000000000" pitchFamily="2" charset="-122"/>
              <a:cs typeface="+mn-lt"/>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250"/>
                                  </p:stCondLst>
                                  <p:childTnLst>
                                    <p:set>
                                      <p:cBhvr>
                                        <p:cTn id="6" dur="1" fill="hold">
                                          <p:stCondLst>
                                            <p:cond delay="0"/>
                                          </p:stCondLst>
                                        </p:cTn>
                                        <p:tgtEl>
                                          <p:spTgt spid="7">
                                            <p:txEl>
                                              <p:charRg st="4294967295" end="4294967295"/>
                                            </p:txEl>
                                          </p:spTgt>
                                        </p:tgtEl>
                                        <p:attrNameLst>
                                          <p:attrName>style.visibility</p:attrName>
                                        </p:attrNameLst>
                                      </p:cBhvr>
                                      <p:to>
                                        <p:strVal val="visible"/>
                                      </p:to>
                                    </p:set>
                                    <p:animEffect transition="in" filter="wipe(left)">
                                      <p:cBhvr>
                                        <p:cTn id="7" dur="1000"/>
                                        <p:tgtEl>
                                          <p:spTgt spid="7">
                                            <p:txEl>
                                              <p:charRg st="4294967295" end="4294967295"/>
                                            </p:txEl>
                                          </p:spTgt>
                                        </p:tgtEl>
                                      </p:cBhvr>
                                    </p:animEffect>
                                  </p:childTnLst>
                                </p:cTn>
                              </p:par>
                              <p:par>
                                <p:cTn id="8" presetID="22" presetClass="entr" presetSubtype="8" fill="hold" grpId="0" nodeType="withEffect" nodePh="1">
                                  <p:stCondLst>
                                    <p:cond delay="250"/>
                                  </p:stCondLst>
                                  <p:endCondLst>
                                    <p:cond evt="begin" delay="0">
                                      <p:tn val="8"/>
                                    </p:cond>
                                  </p:endCondLst>
                                  <p:childTnLst>
                                    <p:set>
                                      <p:cBhvr>
                                        <p:cTn id="9" dur="1" fill="hold">
                                          <p:stCondLst>
                                            <p:cond delay="0"/>
                                          </p:stCondLst>
                                        </p:cTn>
                                        <p:tgtEl>
                                          <p:spTgt spid="9">
                                            <p:txEl>
                                              <p:charRg st="4294967295" end="4294967295"/>
                                            </p:txEl>
                                          </p:spTgt>
                                        </p:tgtEl>
                                        <p:attrNameLst>
                                          <p:attrName>style.visibility</p:attrName>
                                        </p:attrNameLst>
                                      </p:cBhvr>
                                      <p:to>
                                        <p:strVal val="visible"/>
                                      </p:to>
                                    </p:set>
                                    <p:animEffect transition="in" filter="wipe(left)">
                                      <p:cBhvr>
                                        <p:cTn id="10" dur="1000"/>
                                        <p:tgtEl>
                                          <p:spTgt spid="9">
                                            <p:txEl>
                                              <p:charRg st="4294967295" end="4294967295"/>
                                            </p:txEl>
                                          </p:spTgt>
                                        </p:tgtEl>
                                      </p:cBhvr>
                                    </p:animEffect>
                                  </p:childTnLst>
                                </p:cTn>
                              </p:par>
                              <p:par>
                                <p:cTn id="11" presetID="22" presetClass="entr" presetSubtype="8" fill="hold" grpId="0" nodeType="withEffect" nodePh="1">
                                  <p:stCondLst>
                                    <p:cond delay="250"/>
                                  </p:stCondLst>
                                  <p:endCondLst>
                                    <p:cond evt="begin" delay="0">
                                      <p:tn val="11"/>
                                    </p:cond>
                                  </p:endCondLst>
                                  <p:childTnLst>
                                    <p:set>
                                      <p:cBhvr>
                                        <p:cTn id="12" dur="1" fill="hold">
                                          <p:stCondLst>
                                            <p:cond delay="0"/>
                                          </p:stCondLst>
                                        </p:cTn>
                                        <p:tgtEl>
                                          <p:spTgt spid="10">
                                            <p:txEl>
                                              <p:charRg st="4294967295" end="4294967295"/>
                                            </p:txEl>
                                          </p:spTgt>
                                        </p:tgtEl>
                                        <p:attrNameLst>
                                          <p:attrName>style.visibility</p:attrName>
                                        </p:attrNameLst>
                                      </p:cBhvr>
                                      <p:to>
                                        <p:strVal val="visible"/>
                                      </p:to>
                                    </p:set>
                                    <p:animEffect transition="in" filter="wipe(left)">
                                      <p:cBhvr>
                                        <p:cTn id="13" dur="1000"/>
                                        <p:tgtEl>
                                          <p:spTgt spid="10">
                                            <p:txEl>
                                              <p:charRg st="4294967295" end="4294967295"/>
                                            </p:txEl>
                                          </p:spTgt>
                                        </p:tgtEl>
                                      </p:cBhvr>
                                    </p:animEffect>
                                  </p:childTnLst>
                                </p:cTn>
                              </p:par>
                              <p:par>
                                <p:cTn id="14" presetID="22" presetClass="entr" presetSubtype="8" fill="hold" grpId="0" nodeType="withEffect">
                                  <p:stCondLst>
                                    <p:cond delay="250"/>
                                  </p:stCondLst>
                                  <p:childTnLst>
                                    <p:set>
                                      <p:cBhvr>
                                        <p:cTn id="15" dur="1" fill="hold">
                                          <p:stCondLst>
                                            <p:cond delay="0"/>
                                          </p:stCondLst>
                                        </p:cTn>
                                        <p:tgtEl>
                                          <p:spTgt spid="11">
                                            <p:txEl>
                                              <p:charRg st="4294967295" end="4294967295"/>
                                            </p:txEl>
                                          </p:spTgt>
                                        </p:tgtEl>
                                        <p:attrNameLst>
                                          <p:attrName>style.visibility</p:attrName>
                                        </p:attrNameLst>
                                      </p:cBhvr>
                                      <p:to>
                                        <p:strVal val="visible"/>
                                      </p:to>
                                    </p:set>
                                    <p:animEffect transition="in" filter="wipe(left)">
                                      <p:cBhvr>
                                        <p:cTn id="16" dur="1000"/>
                                        <p:tgtEl>
                                          <p:spTgt spid="11">
                                            <p:txEl>
                                              <p:charRg st="4294967295" end="4294967295"/>
                                            </p:txEl>
                                          </p:spTgt>
                                        </p:tgtEl>
                                      </p:cBhvr>
                                    </p:animEffect>
                                  </p:childTnLst>
                                </p:cTn>
                              </p:par>
                              <p:par>
                                <p:cTn id="17" presetID="22" presetClass="entr" presetSubtype="8" fill="hold" grpId="0" nodeType="withEffect">
                                  <p:stCondLst>
                                    <p:cond delay="250"/>
                                  </p:stCondLst>
                                  <p:childTnLst>
                                    <p:set>
                                      <p:cBhvr>
                                        <p:cTn id="18" dur="1" fill="hold">
                                          <p:stCondLst>
                                            <p:cond delay="0"/>
                                          </p:stCondLst>
                                        </p:cTn>
                                        <p:tgtEl>
                                          <p:spTgt spid="12">
                                            <p:txEl>
                                              <p:charRg st="4294967295" end="4294967295"/>
                                            </p:txEl>
                                          </p:spTgt>
                                        </p:tgtEl>
                                        <p:attrNameLst>
                                          <p:attrName>style.visibility</p:attrName>
                                        </p:attrNameLst>
                                      </p:cBhvr>
                                      <p:to>
                                        <p:strVal val="visible"/>
                                      </p:to>
                                    </p:set>
                                    <p:animEffect transition="in" filter="wipe(left)">
                                      <p:cBhvr>
                                        <p:cTn id="19" dur="1000"/>
                                        <p:tgtEl>
                                          <p:spTgt spid="12">
                                            <p:txEl>
                                              <p:charRg st="4294967295" end="4294967295"/>
                                            </p:txEl>
                                          </p:spTgt>
                                        </p:tgtEl>
                                      </p:cBhvr>
                                    </p:animEffect>
                                  </p:childTnLst>
                                </p:cTn>
                              </p:par>
                              <p:par>
                                <p:cTn id="20" presetID="22" presetClass="entr" presetSubtype="8" fill="hold" grpId="0" nodeType="withEffect" nodePh="1">
                                  <p:stCondLst>
                                    <p:cond delay="250"/>
                                  </p:stCondLst>
                                  <p:endCondLst>
                                    <p:cond evt="begin" delay="0">
                                      <p:tn val="20"/>
                                    </p:cond>
                                  </p:endCondLst>
                                  <p:childTnLst>
                                    <p:set>
                                      <p:cBhvr>
                                        <p:cTn id="21" dur="1" fill="hold">
                                          <p:stCondLst>
                                            <p:cond delay="0"/>
                                          </p:stCondLst>
                                        </p:cTn>
                                        <p:tgtEl>
                                          <p:spTgt spid="13">
                                            <p:txEl>
                                              <p:charRg st="4294967295" end="4294967295"/>
                                            </p:txEl>
                                          </p:spTgt>
                                        </p:tgtEl>
                                        <p:attrNameLst>
                                          <p:attrName>style.visibility</p:attrName>
                                        </p:attrNameLst>
                                      </p:cBhvr>
                                      <p:to>
                                        <p:strVal val="visible"/>
                                      </p:to>
                                    </p:set>
                                    <p:animEffect transition="in" filter="wipe(left)">
                                      <p:cBhvr>
                                        <p:cTn id="22" dur="1000"/>
                                        <p:tgtEl>
                                          <p:spTgt spid="13">
                                            <p:txEl>
                                              <p:charRg st="4294967295" end="4294967295"/>
                                            </p:txEl>
                                          </p:spTgt>
                                        </p:tgtEl>
                                      </p:cBhvr>
                                    </p:animEffect>
                                  </p:childTnLst>
                                </p:cTn>
                              </p:par>
                              <p:par>
                                <p:cTn id="23" presetID="22" presetClass="entr" presetSubtype="8" fill="hold" grpId="0" nodeType="withEffect" nodePh="1">
                                  <p:stCondLst>
                                    <p:cond delay="250"/>
                                  </p:stCondLst>
                                  <p:endCondLst>
                                    <p:cond evt="begin" delay="0">
                                      <p:tn val="23"/>
                                    </p:cond>
                                  </p:endCondLst>
                                  <p:childTnLst>
                                    <p:set>
                                      <p:cBhvr>
                                        <p:cTn id="24" dur="1" fill="hold">
                                          <p:stCondLst>
                                            <p:cond delay="0"/>
                                          </p:stCondLst>
                                        </p:cTn>
                                        <p:tgtEl>
                                          <p:spTgt spid="14">
                                            <p:txEl>
                                              <p:charRg st="4294967295" end="4294967295"/>
                                            </p:txEl>
                                          </p:spTgt>
                                        </p:tgtEl>
                                        <p:attrNameLst>
                                          <p:attrName>style.visibility</p:attrName>
                                        </p:attrNameLst>
                                      </p:cBhvr>
                                      <p:to>
                                        <p:strVal val="visible"/>
                                      </p:to>
                                    </p:set>
                                    <p:animEffect transition="in" filter="wipe(left)">
                                      <p:cBhvr>
                                        <p:cTn id="25" dur="1000"/>
                                        <p:tgtEl>
                                          <p:spTgt spid="14">
                                            <p:txEl>
                                              <p:charRg st="4294967295" end="4294967295"/>
                                            </p:txEl>
                                          </p:spTgt>
                                        </p:tgtEl>
                                      </p:cBhvr>
                                    </p:animEffect>
                                  </p:childTnLst>
                                </p:cTn>
                              </p:par>
                              <p:par>
                                <p:cTn id="26" presetID="22" presetClass="entr" presetSubtype="8" fill="hold" grpId="0" nodeType="withEffect">
                                  <p:stCondLst>
                                    <p:cond delay="250"/>
                                  </p:stCondLst>
                                  <p:childTnLst>
                                    <p:set>
                                      <p:cBhvr>
                                        <p:cTn id="27" dur="1" fill="hold">
                                          <p:stCondLst>
                                            <p:cond delay="0"/>
                                          </p:stCondLst>
                                        </p:cTn>
                                        <p:tgtEl>
                                          <p:spTgt spid="15">
                                            <p:txEl>
                                              <p:charRg st="4294967295" end="4294967295"/>
                                            </p:txEl>
                                          </p:spTgt>
                                        </p:tgtEl>
                                        <p:attrNameLst>
                                          <p:attrName>style.visibility</p:attrName>
                                        </p:attrNameLst>
                                      </p:cBhvr>
                                      <p:to>
                                        <p:strVal val="visible"/>
                                      </p:to>
                                    </p:set>
                                    <p:animEffect transition="in" filter="wipe(left)">
                                      <p:cBhvr>
                                        <p:cTn id="28" dur="1000"/>
                                        <p:tgtEl>
                                          <p:spTgt spid="15">
                                            <p:txEl>
                                              <p:charRg st="4294967295" end="4294967295"/>
                                            </p:txEl>
                                          </p:spTgt>
                                        </p:tgtEl>
                                      </p:cBhvr>
                                    </p:animEffect>
                                  </p:childTnLst>
                                </p:cTn>
                              </p:par>
                              <p:par>
                                <p:cTn id="29" presetID="22" presetClass="entr" presetSubtype="8" fill="hold" grpId="0" nodeType="withEffect">
                                  <p:stCondLst>
                                    <p:cond delay="250"/>
                                  </p:stCondLst>
                                  <p:childTnLst>
                                    <p:set>
                                      <p:cBhvr>
                                        <p:cTn id="30" dur="1" fill="hold">
                                          <p:stCondLst>
                                            <p:cond delay="0"/>
                                          </p:stCondLst>
                                        </p:cTn>
                                        <p:tgtEl>
                                          <p:spTgt spid="16">
                                            <p:txEl>
                                              <p:charRg st="4294967295" end="4294967295"/>
                                            </p:txEl>
                                          </p:spTgt>
                                        </p:tgtEl>
                                        <p:attrNameLst>
                                          <p:attrName>style.visibility</p:attrName>
                                        </p:attrNameLst>
                                      </p:cBhvr>
                                      <p:to>
                                        <p:strVal val="visible"/>
                                      </p:to>
                                    </p:set>
                                    <p:animEffect transition="in" filter="wipe(left)">
                                      <p:cBhvr>
                                        <p:cTn id="31" dur="1000"/>
                                        <p:tgtEl>
                                          <p:spTgt spid="16">
                                            <p:txEl>
                                              <p:charRg st="4294967295" end="4294967295"/>
                                            </p:txEl>
                                          </p:spTgt>
                                        </p:tgtEl>
                                      </p:cBhvr>
                                    </p:animEffect>
                                  </p:childTnLst>
                                </p:cTn>
                              </p:par>
                              <p:par>
                                <p:cTn id="32" presetID="22" presetClass="entr" presetSubtype="8" fill="hold" grpId="0" nodeType="withEffect" nodePh="1">
                                  <p:stCondLst>
                                    <p:cond delay="250"/>
                                  </p:stCondLst>
                                  <p:endCondLst>
                                    <p:cond evt="begin" delay="0">
                                      <p:tn val="32"/>
                                    </p:cond>
                                  </p:endCondLst>
                                  <p:childTnLst>
                                    <p:set>
                                      <p:cBhvr>
                                        <p:cTn id="33" dur="1" fill="hold">
                                          <p:stCondLst>
                                            <p:cond delay="0"/>
                                          </p:stCondLst>
                                        </p:cTn>
                                        <p:tgtEl>
                                          <p:spTgt spid="17">
                                            <p:txEl>
                                              <p:charRg st="4294967295" end="4294967295"/>
                                            </p:txEl>
                                          </p:spTgt>
                                        </p:tgtEl>
                                        <p:attrNameLst>
                                          <p:attrName>style.visibility</p:attrName>
                                        </p:attrNameLst>
                                      </p:cBhvr>
                                      <p:to>
                                        <p:strVal val="visible"/>
                                      </p:to>
                                    </p:set>
                                    <p:animEffect transition="in" filter="wipe(left)">
                                      <p:cBhvr>
                                        <p:cTn id="34" dur="1000"/>
                                        <p:tgtEl>
                                          <p:spTgt spid="17">
                                            <p:txEl>
                                              <p:charRg st="4294967295" end="4294967295"/>
                                            </p:txEl>
                                          </p:spTgt>
                                        </p:tgtEl>
                                      </p:cBhvr>
                                    </p:animEffect>
                                  </p:childTnLst>
                                </p:cTn>
                              </p:par>
                              <p:par>
                                <p:cTn id="35" presetID="22" presetClass="entr" presetSubtype="8" fill="hold" grpId="0" nodeType="withEffect" nodePh="1">
                                  <p:stCondLst>
                                    <p:cond delay="250"/>
                                  </p:stCondLst>
                                  <p:endCondLst>
                                    <p:cond evt="begin" delay="0">
                                      <p:tn val="35"/>
                                    </p:cond>
                                  </p:endCondLst>
                                  <p:childTnLst>
                                    <p:set>
                                      <p:cBhvr>
                                        <p:cTn id="36" dur="1" fill="hold">
                                          <p:stCondLst>
                                            <p:cond delay="0"/>
                                          </p:stCondLst>
                                        </p:cTn>
                                        <p:tgtEl>
                                          <p:spTgt spid="18">
                                            <p:txEl>
                                              <p:charRg st="4294967295" end="4294967295"/>
                                            </p:txEl>
                                          </p:spTgt>
                                        </p:tgtEl>
                                        <p:attrNameLst>
                                          <p:attrName>style.visibility</p:attrName>
                                        </p:attrNameLst>
                                      </p:cBhvr>
                                      <p:to>
                                        <p:strVal val="visible"/>
                                      </p:to>
                                    </p:set>
                                    <p:animEffect transition="in" filter="wipe(left)">
                                      <p:cBhvr>
                                        <p:cTn id="37" dur="1000"/>
                                        <p:tgtEl>
                                          <p:spTgt spid="18">
                                            <p:txEl>
                                              <p:charRg st="4294967295" end="4294967295"/>
                                            </p:txEl>
                                          </p:spTgt>
                                        </p:tgtEl>
                                      </p:cBhvr>
                                    </p:animEffect>
                                  </p:childTnLst>
                                </p:cTn>
                              </p:par>
                              <p:par>
                                <p:cTn id="38" presetID="22" presetClass="entr" presetSubtype="8" fill="hold" grpId="0" nodeType="withEffect" nodePh="1">
                                  <p:stCondLst>
                                    <p:cond delay="250"/>
                                  </p:stCondLst>
                                  <p:endCondLst>
                                    <p:cond evt="begin" delay="0">
                                      <p:tn val="38"/>
                                    </p:cond>
                                  </p:endCondLst>
                                  <p:childTnLst>
                                    <p:set>
                                      <p:cBhvr>
                                        <p:cTn id="39" dur="1" fill="hold">
                                          <p:stCondLst>
                                            <p:cond delay="0"/>
                                          </p:stCondLst>
                                        </p:cTn>
                                        <p:tgtEl>
                                          <p:spTgt spid="19">
                                            <p:txEl>
                                              <p:charRg st="4294967295" end="4294967295"/>
                                            </p:txEl>
                                          </p:spTgt>
                                        </p:tgtEl>
                                        <p:attrNameLst>
                                          <p:attrName>style.visibility</p:attrName>
                                        </p:attrNameLst>
                                      </p:cBhvr>
                                      <p:to>
                                        <p:strVal val="visible"/>
                                      </p:to>
                                    </p:set>
                                    <p:animEffect transition="in" filter="wipe(left)">
                                      <p:cBhvr>
                                        <p:cTn id="40" dur="1000"/>
                                        <p:tgtEl>
                                          <p:spTgt spid="19">
                                            <p:txEl>
                                              <p:charRg st="4294967295" end="429496729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utoUpdateAnimBg="0"/>
      <p:bldP spid="10" grpId="0" autoUpdateAnimBg="0"/>
      <p:bldP spid="11" grpId="0" autoUpdateAnimBg="0"/>
      <p:bldP spid="12" grpId="0" autoUpdateAnimBg="0"/>
      <p:bldP spid="13" grpId="0" autoUpdateAnimBg="0"/>
      <p:bldP spid="14" grpId="0" autoUpdateAnimBg="0"/>
      <p:bldP spid="15" grpId="0" autoUpdateAnimBg="0"/>
      <p:bldP spid="16" grpId="0" autoUpdateAnimBg="0"/>
      <p:bldP spid="17" grpId="0" autoUpdateAnimBg="0"/>
      <p:bldP spid="18" grpId="0" autoUpdateAnimBg="0"/>
      <p:bldP spid="19" grpId="0" autoUpdateAnimBg="0"/>
      <p:bldP spid="7" grpId="0" autoUpdateAnimBg="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组合 30"/>
          <p:cNvGrpSpPr/>
          <p:nvPr/>
        </p:nvGrpSpPr>
        <p:grpSpPr>
          <a:xfrm>
            <a:off x="-1468940" y="-669849"/>
            <a:ext cx="13660940" cy="8352317"/>
            <a:chOff x="-1468940" y="-669849"/>
            <a:chExt cx="13660940" cy="8352317"/>
          </a:xfrm>
        </p:grpSpPr>
        <p:pic>
          <p:nvPicPr>
            <p:cNvPr id="33" name="PA_图片 5"/>
            <p:cNvPicPr>
              <a:picLocks noChangeAspect="1"/>
            </p:cNvPicPr>
            <p:nvPr>
              <p:custDataLst>
                <p:tags r:id="rId1"/>
              </p:custDataLst>
            </p:nvPr>
          </p:nvPicPr>
          <p:blipFill rotWithShape="1">
            <a:blip r:embed="rId2"/>
            <a:srcRect t="19721" r="39165"/>
            <a:stretch>
              <a:fillRect/>
            </a:stretch>
          </p:blipFill>
          <p:spPr>
            <a:xfrm>
              <a:off x="-1468940" y="1839433"/>
              <a:ext cx="6126000" cy="5843035"/>
            </a:xfrm>
            <a:prstGeom prst="rect">
              <a:avLst/>
            </a:prstGeom>
          </p:spPr>
        </p:pic>
        <p:pic>
          <p:nvPicPr>
            <p:cNvPr id="34" name="PA_图片 6"/>
            <p:cNvPicPr>
              <a:picLocks noChangeAspect="1"/>
            </p:cNvPicPr>
            <p:nvPr>
              <p:custDataLst>
                <p:tags r:id="rId3"/>
              </p:custDataLst>
            </p:nvPr>
          </p:nvPicPr>
          <p:blipFill rotWithShape="1">
            <a:blip r:embed="rId2"/>
            <a:srcRect l="53646" t="-1654" r="7286" b="30950"/>
            <a:stretch>
              <a:fillRect/>
            </a:stretch>
          </p:blipFill>
          <p:spPr>
            <a:xfrm>
              <a:off x="8257954" y="-669849"/>
              <a:ext cx="3934046" cy="5146159"/>
            </a:xfrm>
            <a:prstGeom prst="rect">
              <a:avLst/>
            </a:prstGeom>
          </p:spPr>
        </p:pic>
        <p:sp>
          <p:nvSpPr>
            <p:cNvPr id="35" name="PA_矩形 7"/>
            <p:cNvSpPr/>
            <p:nvPr>
              <p:custDataLst>
                <p:tags r:id="rId4"/>
              </p:custDataLst>
            </p:nvPr>
          </p:nvSpPr>
          <p:spPr>
            <a:xfrm>
              <a:off x="444795" y="462516"/>
              <a:ext cx="11302410" cy="5932968"/>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pic>
          <p:nvPicPr>
            <p:cNvPr id="36" name="PA_图片 8"/>
            <p:cNvPicPr>
              <a:picLocks noChangeAspect="1"/>
            </p:cNvPicPr>
            <p:nvPr>
              <p:custDataLst>
                <p:tags r:id="rId5"/>
              </p:custDataLst>
            </p:nvPr>
          </p:nvPicPr>
          <p:blipFill>
            <a:blip r:embed="rId6"/>
            <a:stretch>
              <a:fillRect/>
            </a:stretch>
          </p:blipFill>
          <p:spPr>
            <a:xfrm>
              <a:off x="434162" y="452627"/>
              <a:ext cx="506250" cy="697500"/>
            </a:xfrm>
            <a:prstGeom prst="rect">
              <a:avLst/>
            </a:prstGeom>
          </p:spPr>
        </p:pic>
      </p:grpSp>
      <p:sp>
        <p:nvSpPr>
          <p:cNvPr id="7" name="Title 1"/>
          <p:cNvSpPr txBox="1"/>
          <p:nvPr/>
        </p:nvSpPr>
        <p:spPr>
          <a:xfrm>
            <a:off x="1275180" y="675940"/>
            <a:ext cx="9690100" cy="614589"/>
          </a:xfrm>
          <a:prstGeom prst="rect">
            <a:avLst/>
          </a:prstGeom>
        </p:spPr>
        <p:txBody>
          <a:bodyPr>
            <a:normAutofit fontScale="8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zh-CN" altLang="en-US" dirty="0">
              <a:latin typeface="方正清刻本悦宋简体" panose="02000000000000000000" pitchFamily="2" charset="-122"/>
              <a:ea typeface="方正清刻本悦宋简体" panose="02000000000000000000" pitchFamily="2" charset="-122"/>
            </a:endParaRPr>
          </a:p>
        </p:txBody>
      </p:sp>
      <p:sp>
        <p:nvSpPr>
          <p:cNvPr id="8" name="TextBox 7"/>
          <p:cNvSpPr txBox="1"/>
          <p:nvPr/>
        </p:nvSpPr>
        <p:spPr>
          <a:xfrm>
            <a:off x="3145790" y="812165"/>
            <a:ext cx="5895340" cy="521970"/>
          </a:xfrm>
          <a:prstGeom prst="rect">
            <a:avLst/>
          </a:prstGeom>
          <a:noFill/>
        </p:spPr>
        <p:txBody>
          <a:bodyPr wrap="square" rtlCol="0">
            <a:spAutoFit/>
          </a:bodyPr>
          <a:lstStyle/>
          <a:p>
            <a:pPr algn="ctr"/>
            <a:r>
              <a:rPr lang="zh-CN" altLang="en-US" sz="2800" dirty="0">
                <a:solidFill>
                  <a:schemeClr val="accent4"/>
                </a:solidFill>
                <a:latin typeface="Arial" panose="020B0704020202090204" pitchFamily="34" charset="0"/>
                <a:cs typeface="Arial" panose="020B0704020202090204" pitchFamily="34" charset="0"/>
              </a:rPr>
              <a:t>The benchmark for hallucinations</a:t>
            </a:r>
            <a:endParaRPr lang="zh-CN" altLang="en-US" sz="2800" dirty="0">
              <a:solidFill>
                <a:schemeClr val="accent4"/>
              </a:solidFill>
              <a:latin typeface="Arial" panose="020B0704020202090204" pitchFamily="34" charset="0"/>
              <a:cs typeface="Arial" panose="020B0704020202090204" pitchFamily="34" charset="0"/>
            </a:endParaRPr>
          </a:p>
        </p:txBody>
      </p:sp>
      <p:pic>
        <p:nvPicPr>
          <p:cNvPr id="3" name="图片 1"/>
          <p:cNvPicPr>
            <a:picLocks noChangeAspect="1"/>
          </p:cNvPicPr>
          <p:nvPr>
            <p:custDataLst>
              <p:tags r:id="rId7"/>
            </p:custDataLst>
          </p:nvPr>
        </p:nvPicPr>
        <p:blipFill>
          <a:blip r:embed="rId8"/>
          <a:stretch>
            <a:fillRect/>
          </a:stretch>
        </p:blipFill>
        <p:spPr>
          <a:xfrm>
            <a:off x="2543175" y="1839595"/>
            <a:ext cx="7100570" cy="4298950"/>
          </a:xfrm>
          <a:prstGeom prst="rect">
            <a:avLst/>
          </a:prstGeom>
          <a:noFill/>
          <a:ln>
            <a:noFill/>
          </a:ln>
        </p:spPr>
      </p:pic>
      <p:sp>
        <p:nvSpPr>
          <p:cNvPr id="5" name="文本框 4"/>
          <p:cNvSpPr txBox="1"/>
          <p:nvPr/>
        </p:nvSpPr>
        <p:spPr>
          <a:xfrm>
            <a:off x="841375" y="1334135"/>
            <a:ext cx="10034270" cy="645160"/>
          </a:xfrm>
          <a:prstGeom prst="rect">
            <a:avLst/>
          </a:prstGeom>
          <a:noFill/>
        </p:spPr>
        <p:txBody>
          <a:bodyPr wrap="square" rtlCol="0">
            <a:spAutoFit/>
          </a:bodyPr>
          <a:p>
            <a:r>
              <a:rPr lang="zh-CN" altLang="en-US"/>
              <a:t>From the model, corpus, and training deployment process, a schematic diagram of the formal definitions and relationships of all relevant concepts.</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idx="4294967295"/>
          </p:nvPr>
        </p:nvSpPr>
        <p:spPr>
          <a:xfrm>
            <a:off x="0" y="1122363"/>
            <a:ext cx="9144000" cy="2387600"/>
          </a:xfrm>
        </p:spPr>
        <p:txBody>
          <a:bodyPr/>
          <a:lstStyle/>
          <a:p>
            <a:r>
              <a:rPr lang="en-US" altLang="zh-CN" dirty="0"/>
              <a:t> </a:t>
            </a:r>
            <a:endParaRPr lang="zh-CN" altLang="en-US" dirty="0"/>
          </a:p>
        </p:txBody>
      </p:sp>
      <p:grpSp>
        <p:nvGrpSpPr>
          <p:cNvPr id="3" name="组合 2"/>
          <p:cNvGrpSpPr/>
          <p:nvPr/>
        </p:nvGrpSpPr>
        <p:grpSpPr>
          <a:xfrm>
            <a:off x="-1483606" y="-172049"/>
            <a:ext cx="13689173" cy="7973912"/>
            <a:chOff x="-1483606" y="-172049"/>
            <a:chExt cx="13689173" cy="7973912"/>
          </a:xfrm>
        </p:grpSpPr>
        <p:pic>
          <p:nvPicPr>
            <p:cNvPr id="12" name="图片 11"/>
            <p:cNvPicPr>
              <a:picLocks noChangeAspect="1"/>
            </p:cNvPicPr>
            <p:nvPr/>
          </p:nvPicPr>
          <p:blipFill rotWithShape="1">
            <a:blip r:embed="rId1"/>
            <a:srcRect l="61479" t="5377" r="12619" b="53683"/>
            <a:stretch>
              <a:fillRect/>
            </a:stretch>
          </p:blipFill>
          <p:spPr>
            <a:xfrm>
              <a:off x="8847136" y="-172049"/>
              <a:ext cx="3358431" cy="3647223"/>
            </a:xfrm>
            <a:prstGeom prst="rect">
              <a:avLst/>
            </a:prstGeom>
          </p:spPr>
        </p:pic>
        <p:pic>
          <p:nvPicPr>
            <p:cNvPr id="5" name="图片 4"/>
            <p:cNvPicPr>
              <a:picLocks noChangeAspect="1"/>
            </p:cNvPicPr>
            <p:nvPr/>
          </p:nvPicPr>
          <p:blipFill rotWithShape="1">
            <a:blip r:embed="rId1"/>
            <a:srcRect t="41932" r="42931"/>
            <a:stretch>
              <a:fillRect/>
            </a:stretch>
          </p:blipFill>
          <p:spPr>
            <a:xfrm>
              <a:off x="-1483606" y="2628849"/>
              <a:ext cx="7399718" cy="5173014"/>
            </a:xfrm>
            <a:prstGeom prst="rect">
              <a:avLst/>
            </a:prstGeom>
          </p:spPr>
        </p:pic>
        <p:sp>
          <p:nvSpPr>
            <p:cNvPr id="8" name="矩形 7"/>
            <p:cNvSpPr/>
            <p:nvPr/>
          </p:nvSpPr>
          <p:spPr>
            <a:xfrm>
              <a:off x="444795" y="462516"/>
              <a:ext cx="11302410" cy="5932968"/>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p:cNvPicPr>
              <a:picLocks noChangeAspect="1"/>
            </p:cNvPicPr>
            <p:nvPr/>
          </p:nvPicPr>
          <p:blipFill>
            <a:blip r:embed="rId2"/>
            <a:stretch>
              <a:fillRect/>
            </a:stretch>
          </p:blipFill>
          <p:spPr>
            <a:xfrm>
              <a:off x="434162" y="452627"/>
              <a:ext cx="506250" cy="697500"/>
            </a:xfrm>
            <a:prstGeom prst="rect">
              <a:avLst/>
            </a:prstGeom>
          </p:spPr>
        </p:pic>
      </p:grpSp>
      <p:pic>
        <p:nvPicPr>
          <p:cNvPr id="11" name="图片 10"/>
          <p:cNvPicPr>
            <a:picLocks noChangeAspect="1"/>
          </p:cNvPicPr>
          <p:nvPr/>
        </p:nvPicPr>
        <p:blipFill>
          <a:blip r:embed="rId3"/>
          <a:stretch>
            <a:fillRect/>
          </a:stretch>
        </p:blipFill>
        <p:spPr>
          <a:xfrm>
            <a:off x="4250348" y="452627"/>
            <a:ext cx="7496857" cy="5724889"/>
          </a:xfrm>
          <a:prstGeom prst="rect">
            <a:avLst/>
          </a:prstGeom>
        </p:spPr>
      </p:pic>
      <p:pic>
        <p:nvPicPr>
          <p:cNvPr id="7" name="图片 6"/>
          <p:cNvPicPr>
            <a:picLocks noChangeAspect="1"/>
          </p:cNvPicPr>
          <p:nvPr/>
        </p:nvPicPr>
        <p:blipFill>
          <a:blip r:embed="rId4"/>
          <a:stretch>
            <a:fillRect/>
          </a:stretch>
        </p:blipFill>
        <p:spPr>
          <a:xfrm>
            <a:off x="6041110" y="1644565"/>
            <a:ext cx="5612052" cy="4164457"/>
          </a:xfrm>
          <a:prstGeom prst="rect">
            <a:avLst/>
          </a:prstGeom>
        </p:spPr>
      </p:pic>
      <p:pic>
        <p:nvPicPr>
          <p:cNvPr id="14" name="PA_图片 9"/>
          <p:cNvPicPr>
            <a:picLocks noChangeAspect="1"/>
          </p:cNvPicPr>
          <p:nvPr>
            <p:custDataLst>
              <p:tags r:id="rId5"/>
            </p:custDataLst>
          </p:nvPr>
        </p:nvPicPr>
        <p:blipFill>
          <a:blip r:embed="rId6"/>
          <a:stretch>
            <a:fillRect/>
          </a:stretch>
        </p:blipFill>
        <p:spPr>
          <a:xfrm>
            <a:off x="1191760" y="3823138"/>
            <a:ext cx="1871627" cy="723609"/>
          </a:xfrm>
          <a:prstGeom prst="rect">
            <a:avLst/>
          </a:prstGeom>
          <a:effectLst>
            <a:outerShdw blurRad="50800" dist="38100" dir="5400000" algn="t" rotWithShape="0">
              <a:prstClr val="black">
                <a:alpha val="40000"/>
              </a:prstClr>
            </a:outerShdw>
          </a:effectLst>
        </p:spPr>
      </p:pic>
      <p:sp>
        <p:nvSpPr>
          <p:cNvPr id="15" name="TextBox 17"/>
          <p:cNvSpPr txBox="1"/>
          <p:nvPr/>
        </p:nvSpPr>
        <p:spPr>
          <a:xfrm>
            <a:off x="1804121" y="3901734"/>
            <a:ext cx="646332" cy="646331"/>
          </a:xfrm>
          <a:prstGeom prst="rect">
            <a:avLst/>
          </a:prstGeom>
          <a:noFill/>
        </p:spPr>
        <p:txBody>
          <a:bodyPr wrap="none" rtlCol="0">
            <a:spAutoFit/>
          </a:bodyPr>
          <a:lstStyle/>
          <a:p>
            <a:pPr algn="ctr"/>
            <a:r>
              <a:rPr lang="zh-CN" altLang="en-US" sz="3600" dirty="0">
                <a:solidFill>
                  <a:schemeClr val="bg1"/>
                </a:solidFill>
                <a:latin typeface="方正清刻本悦宋简体" panose="02000000000000000000" pitchFamily="2" charset="-122"/>
                <a:ea typeface="方正清刻本悦宋简体" panose="02000000000000000000" pitchFamily="2" charset="-122"/>
              </a:rPr>
              <a:t>叁</a:t>
            </a:r>
            <a:endParaRPr lang="zh-CN" altLang="en-US" sz="3600" dirty="0">
              <a:solidFill>
                <a:schemeClr val="bg1"/>
              </a:solidFill>
              <a:latin typeface="方正清刻本悦宋简体" panose="02000000000000000000" pitchFamily="2" charset="-122"/>
              <a:ea typeface="方正清刻本悦宋简体" panose="02000000000000000000" pitchFamily="2" charset="-122"/>
            </a:endParaRPr>
          </a:p>
        </p:txBody>
      </p:sp>
      <p:grpSp>
        <p:nvGrpSpPr>
          <p:cNvPr id="16" name="Group 3"/>
          <p:cNvGrpSpPr/>
          <p:nvPr/>
        </p:nvGrpSpPr>
        <p:grpSpPr>
          <a:xfrm>
            <a:off x="1191895" y="2173605"/>
            <a:ext cx="5812155" cy="1445260"/>
            <a:chOff x="5287960" y="2420256"/>
            <a:chExt cx="5811840" cy="1668674"/>
          </a:xfrm>
        </p:grpSpPr>
        <p:sp>
          <p:nvSpPr>
            <p:cNvPr id="17" name="TextBox 18"/>
            <p:cNvSpPr txBox="1"/>
            <p:nvPr/>
          </p:nvSpPr>
          <p:spPr>
            <a:xfrm>
              <a:off x="5287960" y="2420256"/>
              <a:ext cx="5811840" cy="1668674"/>
            </a:xfrm>
            <a:prstGeom prst="rect">
              <a:avLst/>
            </a:prstGeom>
            <a:noFill/>
          </p:spPr>
          <p:txBody>
            <a:bodyPr wrap="square" rtlCol="0">
              <a:spAutoFit/>
            </a:bodyPr>
            <a:lstStyle/>
            <a:p>
              <a:r>
                <a:rPr lang="en-US" altLang="zh-CN" sz="4400" b="1" dirty="0">
                  <a:gradFill>
                    <a:gsLst>
                      <a:gs pos="0">
                        <a:srgbClr val="C048E3"/>
                      </a:gs>
                      <a:gs pos="100000">
                        <a:srgbClr val="005DFF"/>
                      </a:gs>
                    </a:gsLst>
                    <a:lin ang="5400000" scaled="1"/>
                  </a:gradFill>
                  <a:effectLst>
                    <a:outerShdw blurRad="50800" dist="25400" dir="5400000" algn="t" rotWithShape="0">
                      <a:prstClr val="black">
                        <a:alpha val="20000"/>
                      </a:prstClr>
                    </a:outerShdw>
                  </a:effectLst>
                  <a:latin typeface="方正清刻本悦宋简体" panose="02000000000000000000" pitchFamily="2" charset="-122"/>
                  <a:ea typeface="方正清刻本悦宋简体" panose="02000000000000000000" pitchFamily="2" charset="-122"/>
                </a:rPr>
                <a:t>Mitigating hallucinations </a:t>
              </a:r>
              <a:endParaRPr lang="en-US" altLang="zh-CN" sz="4400" b="1" dirty="0">
                <a:gradFill>
                  <a:gsLst>
                    <a:gs pos="0">
                      <a:srgbClr val="C048E3"/>
                    </a:gs>
                    <a:gs pos="100000">
                      <a:srgbClr val="005DFF"/>
                    </a:gs>
                  </a:gsLst>
                  <a:lin ang="5400000" scaled="1"/>
                </a:gradFill>
                <a:effectLst>
                  <a:outerShdw blurRad="50800" dist="25400" dir="5400000" algn="t" rotWithShape="0">
                    <a:prstClr val="black">
                      <a:alpha val="20000"/>
                    </a:prstClr>
                  </a:outerShdw>
                </a:effectLst>
                <a:latin typeface="方正清刻本悦宋简体" panose="02000000000000000000" pitchFamily="2" charset="-122"/>
                <a:ea typeface="方正清刻本悦宋简体" panose="02000000000000000000" pitchFamily="2" charset="-122"/>
              </a:endParaRPr>
            </a:p>
          </p:txBody>
        </p:sp>
        <p:cxnSp>
          <p:nvCxnSpPr>
            <p:cNvPr id="18" name="Straight Connector 19"/>
            <p:cNvCxnSpPr/>
            <p:nvPr/>
          </p:nvCxnSpPr>
          <p:spPr>
            <a:xfrm>
              <a:off x="5399314" y="3295650"/>
              <a:ext cx="3824514" cy="0"/>
            </a:xfrm>
            <a:prstGeom prst="line">
              <a:avLst/>
            </a:prstGeom>
            <a:ln>
              <a:solidFill>
                <a:srgbClr val="C048E3"/>
              </a:solidFill>
            </a:ln>
            <a:effectLst/>
          </p:spPr>
          <p:style>
            <a:lnRef idx="1">
              <a:schemeClr val="accent1"/>
            </a:lnRef>
            <a:fillRef idx="0">
              <a:schemeClr val="accent1"/>
            </a:fillRef>
            <a:effectRef idx="0">
              <a:schemeClr val="accent1"/>
            </a:effectRef>
            <a:fontRef idx="minor">
              <a:schemeClr val="tx1"/>
            </a:fontRef>
          </p:style>
        </p:cxnSp>
      </p:gr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205433" y="-18471"/>
            <a:ext cx="13421834" cy="7552269"/>
            <a:chOff x="-1205433" y="-18471"/>
            <a:chExt cx="13421834" cy="7552269"/>
          </a:xfrm>
        </p:grpSpPr>
        <p:pic>
          <p:nvPicPr>
            <p:cNvPr id="3" name="图片 2"/>
            <p:cNvPicPr>
              <a:picLocks noChangeAspect="1"/>
            </p:cNvPicPr>
            <p:nvPr/>
          </p:nvPicPr>
          <p:blipFill rotWithShape="1">
            <a:blip r:embed="rId1"/>
            <a:srcRect l="54632" t="11427" r="16585" b="39093"/>
            <a:stretch>
              <a:fillRect/>
            </a:stretch>
          </p:blipFill>
          <p:spPr>
            <a:xfrm>
              <a:off x="9237498" y="-18471"/>
              <a:ext cx="2978903" cy="3527558"/>
            </a:xfrm>
            <a:prstGeom prst="rect">
              <a:avLst/>
            </a:prstGeom>
          </p:spPr>
        </p:pic>
        <p:pic>
          <p:nvPicPr>
            <p:cNvPr id="4" name="图片 3"/>
            <p:cNvPicPr>
              <a:picLocks noChangeAspect="1"/>
            </p:cNvPicPr>
            <p:nvPr/>
          </p:nvPicPr>
          <p:blipFill rotWithShape="1">
            <a:blip r:embed="rId1"/>
            <a:srcRect t="48555" r="47586"/>
            <a:stretch>
              <a:fillRect/>
            </a:stretch>
          </p:blipFill>
          <p:spPr>
            <a:xfrm>
              <a:off x="-1205433" y="3866148"/>
              <a:ext cx="5424507" cy="3667650"/>
            </a:xfrm>
            <a:prstGeom prst="rect">
              <a:avLst/>
            </a:prstGeom>
          </p:spPr>
        </p:pic>
        <p:sp>
          <p:nvSpPr>
            <p:cNvPr id="5" name="矩形 4"/>
            <p:cNvSpPr/>
            <p:nvPr/>
          </p:nvSpPr>
          <p:spPr>
            <a:xfrm>
              <a:off x="444795" y="462516"/>
              <a:ext cx="11302410" cy="5932968"/>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p:cNvPicPr>
              <a:picLocks noChangeAspect="1"/>
            </p:cNvPicPr>
            <p:nvPr/>
          </p:nvPicPr>
          <p:blipFill>
            <a:blip r:embed="rId2"/>
            <a:stretch>
              <a:fillRect/>
            </a:stretch>
          </p:blipFill>
          <p:spPr>
            <a:xfrm>
              <a:off x="434162" y="452627"/>
              <a:ext cx="506250" cy="697500"/>
            </a:xfrm>
            <a:prstGeom prst="rect">
              <a:avLst/>
            </a:prstGeom>
          </p:spPr>
        </p:pic>
      </p:grpSp>
      <p:pic>
        <p:nvPicPr>
          <p:cNvPr id="7" name="图片 6"/>
          <p:cNvPicPr>
            <a:picLocks noChangeAspect="1"/>
          </p:cNvPicPr>
          <p:nvPr/>
        </p:nvPicPr>
        <p:blipFill>
          <a:blip r:embed="rId3"/>
          <a:stretch>
            <a:fillRect/>
          </a:stretch>
        </p:blipFill>
        <p:spPr>
          <a:xfrm>
            <a:off x="3913731" y="2082535"/>
            <a:ext cx="3545634" cy="3815078"/>
          </a:xfrm>
          <a:prstGeom prst="rect">
            <a:avLst/>
          </a:prstGeom>
        </p:spPr>
      </p:pic>
      <p:sp>
        <p:nvSpPr>
          <p:cNvPr id="8" name="Title 1"/>
          <p:cNvSpPr txBox="1"/>
          <p:nvPr/>
        </p:nvSpPr>
        <p:spPr>
          <a:xfrm>
            <a:off x="1262052" y="585523"/>
            <a:ext cx="9690100" cy="614589"/>
          </a:xfrm>
          <a:prstGeom prst="rect">
            <a:avLst/>
          </a:prstGeom>
        </p:spPr>
        <p:txBody>
          <a:bodyPr>
            <a:normAutofit fontScale="8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zh-CN" altLang="en-US" dirty="0">
              <a:latin typeface="方正清刻本悦宋简体" panose="02000000000000000000" pitchFamily="2" charset="-122"/>
              <a:ea typeface="方正清刻本悦宋简体" panose="02000000000000000000" pitchFamily="2" charset="-122"/>
            </a:endParaRPr>
          </a:p>
        </p:txBody>
      </p:sp>
      <p:sp>
        <p:nvSpPr>
          <p:cNvPr id="9" name="TextBox 3"/>
          <p:cNvSpPr txBox="1"/>
          <p:nvPr/>
        </p:nvSpPr>
        <p:spPr>
          <a:xfrm>
            <a:off x="2228850" y="610870"/>
            <a:ext cx="8138160" cy="875030"/>
          </a:xfrm>
          <a:prstGeom prst="rect">
            <a:avLst/>
          </a:prstGeom>
          <a:noFill/>
        </p:spPr>
        <p:txBody>
          <a:bodyPr wrap="square" rtlCol="0">
            <a:noAutofit/>
          </a:bodyPr>
          <a:lstStyle/>
          <a:p>
            <a:pPr algn="ctr"/>
            <a:r>
              <a:rPr lang="zh-CN" altLang="en-US" sz="3200" dirty="0">
                <a:solidFill>
                  <a:schemeClr val="accent4"/>
                </a:solidFill>
                <a:latin typeface="Arial" panose="020B0704020202090204" pitchFamily="34" charset="0"/>
                <a:cs typeface="Arial" panose="020B0704020202090204" pitchFamily="34" charset="0"/>
              </a:rPr>
              <a:t>Two principles for alleviating hallucinations</a:t>
            </a:r>
            <a:endParaRPr lang="zh-CN" altLang="en-US" sz="3200" dirty="0">
              <a:solidFill>
                <a:schemeClr val="accent4"/>
              </a:solidFill>
              <a:latin typeface="Arial" panose="020B0704020202090204" pitchFamily="34" charset="0"/>
              <a:cs typeface="Arial" panose="020B0704020202090204" pitchFamily="34" charset="0"/>
            </a:endParaRPr>
          </a:p>
        </p:txBody>
      </p:sp>
      <p:sp>
        <p:nvSpPr>
          <p:cNvPr id="22" name="文本框 21"/>
          <p:cNvSpPr txBox="1"/>
          <p:nvPr/>
        </p:nvSpPr>
        <p:spPr>
          <a:xfrm>
            <a:off x="940435" y="1560195"/>
            <a:ext cx="10198100" cy="368300"/>
          </a:xfrm>
          <a:prstGeom prst="rect">
            <a:avLst/>
          </a:prstGeom>
          <a:noFill/>
        </p:spPr>
        <p:txBody>
          <a:bodyPr wrap="square" rtlCol="0">
            <a:spAutoFit/>
          </a:bodyPr>
          <a:p>
            <a:r>
              <a:rPr lang="zh-CN" altLang="en-US"/>
              <a:t>Based on the occurrence of hallucinations, we can define two principles for relieving hallucinations</a:t>
            </a:r>
            <a:endParaRPr lang="zh-CN" altLang="en-US"/>
          </a:p>
        </p:txBody>
      </p:sp>
      <p:sp>
        <p:nvSpPr>
          <p:cNvPr id="100" name="文本框 99"/>
          <p:cNvSpPr txBox="1"/>
          <p:nvPr/>
        </p:nvSpPr>
        <p:spPr>
          <a:xfrm>
            <a:off x="940435" y="2288540"/>
            <a:ext cx="3835400" cy="645160"/>
          </a:xfrm>
          <a:prstGeom prst="rect">
            <a:avLst/>
          </a:prstGeom>
          <a:noFill/>
          <a:ln w="9525">
            <a:noFill/>
          </a:ln>
        </p:spPr>
        <p:txBody>
          <a:bodyPr wrap="square">
            <a:spAutoFit/>
          </a:bodyPr>
          <a:p>
            <a:pPr indent="0"/>
            <a:r>
              <a:rPr lang="zh-CN" altLang="en-US" b="0">
                <a:latin typeface="Calibri" charset="0"/>
                <a:ea typeface="宋体" pitchFamily="2" charset="-122"/>
              </a:rPr>
              <a:t>(a) Improving language modeling capabilities</a:t>
            </a:r>
            <a:endParaRPr lang="zh-CN" altLang="en-US" b="0">
              <a:latin typeface="Calibri" charset="0"/>
              <a:ea typeface="宋体" pitchFamily="2" charset="-122"/>
            </a:endParaRPr>
          </a:p>
        </p:txBody>
      </p:sp>
      <p:sp>
        <p:nvSpPr>
          <p:cNvPr id="25" name="文本框 24"/>
          <p:cNvSpPr txBox="1"/>
          <p:nvPr/>
        </p:nvSpPr>
        <p:spPr>
          <a:xfrm>
            <a:off x="940435" y="3140075"/>
            <a:ext cx="3835400" cy="1198880"/>
          </a:xfrm>
          <a:prstGeom prst="rect">
            <a:avLst/>
          </a:prstGeom>
          <a:noFill/>
        </p:spPr>
        <p:txBody>
          <a:bodyPr wrap="square" rtlCol="0">
            <a:spAutoFit/>
          </a:bodyPr>
          <a:p>
            <a:r>
              <a:rPr lang="en-US" altLang="zh-CN"/>
              <a:t>(b) A real function f that provides the language model with more information about the real world, by using training samples or inductive biases.</a:t>
            </a:r>
            <a:endParaRPr lang="en-US" altLang="zh-CN"/>
          </a:p>
        </p:txBody>
      </p:sp>
      <p:sp>
        <p:nvSpPr>
          <p:cNvPr id="26" name="文本框 25"/>
          <p:cNvSpPr txBox="1"/>
          <p:nvPr/>
        </p:nvSpPr>
        <p:spPr>
          <a:xfrm>
            <a:off x="7870825" y="2969895"/>
            <a:ext cx="3721735" cy="368300"/>
          </a:xfrm>
          <a:prstGeom prst="rect">
            <a:avLst/>
          </a:prstGeom>
          <a:noFill/>
        </p:spPr>
        <p:txBody>
          <a:bodyPr wrap="square" rtlCol="0">
            <a:spAutoFit/>
          </a:bodyPr>
          <a:p>
            <a:r>
              <a:rPr lang="zh-CN" altLang="en-US"/>
              <a:t>Theoretical thinking</a:t>
            </a:r>
            <a:endParaRPr lang="zh-CN" altLang="en-US"/>
          </a:p>
        </p:txBody>
      </p:sp>
      <p:sp>
        <p:nvSpPr>
          <p:cNvPr id="27" name="文本框 26"/>
          <p:cNvSpPr txBox="1"/>
          <p:nvPr/>
        </p:nvSpPr>
        <p:spPr>
          <a:xfrm>
            <a:off x="977900" y="4544695"/>
            <a:ext cx="3797935" cy="1476375"/>
          </a:xfrm>
          <a:prstGeom prst="rect">
            <a:avLst/>
          </a:prstGeom>
          <a:noFill/>
        </p:spPr>
        <p:txBody>
          <a:bodyPr wrap="square" rtlCol="0">
            <a:spAutoFit/>
          </a:bodyPr>
          <a:p>
            <a:r>
              <a:rPr lang="zh-CN" altLang="en-US"/>
              <a:t>This approach will not only alleviate the illusion problem of large language models, but in general they will improve the power and security of large language models</a:t>
            </a:r>
            <a:endParaRPr lang="zh-CN" altLang="en-US"/>
          </a:p>
        </p:txBody>
      </p:sp>
      <p:sp>
        <p:nvSpPr>
          <p:cNvPr id="28" name="文本框 27"/>
          <p:cNvSpPr txBox="1"/>
          <p:nvPr/>
        </p:nvSpPr>
        <p:spPr>
          <a:xfrm>
            <a:off x="7870825" y="3651885"/>
            <a:ext cx="3479800" cy="645160"/>
          </a:xfrm>
          <a:prstGeom prst="rect">
            <a:avLst/>
          </a:prstGeom>
          <a:noFill/>
        </p:spPr>
        <p:txBody>
          <a:bodyPr wrap="square" rtlCol="0">
            <a:spAutoFit/>
          </a:bodyPr>
          <a:p>
            <a:r>
              <a:rPr lang="zh-CN" altLang="en-US"/>
              <a:t>a. Larger models and more training data</a:t>
            </a:r>
            <a:endParaRPr lang="zh-CN" altLang="en-US"/>
          </a:p>
        </p:txBody>
      </p:sp>
      <p:sp>
        <p:nvSpPr>
          <p:cNvPr id="29" name="文本框 28"/>
          <p:cNvSpPr txBox="1"/>
          <p:nvPr/>
        </p:nvSpPr>
        <p:spPr>
          <a:xfrm>
            <a:off x="7997825" y="4163060"/>
            <a:ext cx="3353435" cy="368300"/>
          </a:xfrm>
          <a:prstGeom prst="rect">
            <a:avLst/>
          </a:prstGeom>
          <a:noFill/>
        </p:spPr>
        <p:txBody>
          <a:bodyPr wrap="square" rtlCol="0">
            <a:spAutoFit/>
          </a:bodyPr>
          <a:p>
            <a:endParaRPr lang="zh-CN" altLang="en-US"/>
          </a:p>
        </p:txBody>
      </p:sp>
      <p:sp>
        <p:nvSpPr>
          <p:cNvPr id="30" name="文本框 29"/>
          <p:cNvSpPr txBox="1"/>
          <p:nvPr/>
        </p:nvSpPr>
        <p:spPr>
          <a:xfrm>
            <a:off x="7870825" y="4302760"/>
            <a:ext cx="3721735" cy="645160"/>
          </a:xfrm>
          <a:prstGeom prst="rect">
            <a:avLst/>
          </a:prstGeom>
          <a:noFill/>
        </p:spPr>
        <p:txBody>
          <a:bodyPr wrap="square" rtlCol="0">
            <a:spAutoFit/>
          </a:bodyPr>
          <a:p>
            <a:r>
              <a:rPr lang="en-US" altLang="zh-CN"/>
              <a:t>b. Guide LLM with thought chain/reflection/validation</a:t>
            </a:r>
            <a:endParaRPr lang="en-US" altLang="zh-CN"/>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组合 21"/>
          <p:cNvGrpSpPr/>
          <p:nvPr/>
        </p:nvGrpSpPr>
        <p:grpSpPr>
          <a:xfrm>
            <a:off x="-3349617" y="0"/>
            <a:ext cx="15550259" cy="8636731"/>
            <a:chOff x="-3349617" y="0"/>
            <a:chExt cx="15550259" cy="8636731"/>
          </a:xfrm>
        </p:grpSpPr>
        <p:pic>
          <p:nvPicPr>
            <p:cNvPr id="23" name="图片 22"/>
            <p:cNvPicPr>
              <a:picLocks noChangeAspect="1"/>
            </p:cNvPicPr>
            <p:nvPr/>
          </p:nvPicPr>
          <p:blipFill rotWithShape="1">
            <a:blip r:embed="rId1"/>
            <a:srcRect l="74503" t="951" r="3232" b="59864"/>
            <a:stretch>
              <a:fillRect/>
            </a:stretch>
          </p:blipFill>
          <p:spPr>
            <a:xfrm>
              <a:off x="9008263" y="0"/>
              <a:ext cx="3192379" cy="3818022"/>
            </a:xfrm>
            <a:prstGeom prst="rect">
              <a:avLst/>
            </a:prstGeom>
          </p:spPr>
        </p:pic>
        <p:pic>
          <p:nvPicPr>
            <p:cNvPr id="24" name="图片 23"/>
            <p:cNvPicPr>
              <a:picLocks noChangeAspect="1"/>
            </p:cNvPicPr>
            <p:nvPr/>
          </p:nvPicPr>
          <p:blipFill rotWithShape="1">
            <a:blip r:embed="rId1"/>
            <a:srcRect t="34574" r="40054"/>
            <a:stretch>
              <a:fillRect/>
            </a:stretch>
          </p:blipFill>
          <p:spPr>
            <a:xfrm>
              <a:off x="-3349617" y="2261936"/>
              <a:ext cx="8595385" cy="6374795"/>
            </a:xfrm>
            <a:prstGeom prst="rect">
              <a:avLst/>
            </a:prstGeom>
          </p:spPr>
        </p:pic>
        <p:sp>
          <p:nvSpPr>
            <p:cNvPr id="25" name="矩形 24"/>
            <p:cNvSpPr/>
            <p:nvPr/>
          </p:nvSpPr>
          <p:spPr>
            <a:xfrm>
              <a:off x="444795" y="462516"/>
              <a:ext cx="11302410" cy="5932968"/>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6" name="图片 25"/>
            <p:cNvPicPr>
              <a:picLocks noChangeAspect="1"/>
            </p:cNvPicPr>
            <p:nvPr/>
          </p:nvPicPr>
          <p:blipFill>
            <a:blip r:embed="rId2"/>
            <a:stretch>
              <a:fillRect/>
            </a:stretch>
          </p:blipFill>
          <p:spPr>
            <a:xfrm>
              <a:off x="434162" y="452627"/>
              <a:ext cx="506250" cy="697500"/>
            </a:xfrm>
            <a:prstGeom prst="rect">
              <a:avLst/>
            </a:prstGeom>
          </p:spPr>
        </p:pic>
      </p:grpSp>
      <p:grpSp>
        <p:nvGrpSpPr>
          <p:cNvPr id="27" name="Group 3"/>
          <p:cNvGrpSpPr/>
          <p:nvPr/>
        </p:nvGrpSpPr>
        <p:grpSpPr>
          <a:xfrm>
            <a:off x="938466" y="711564"/>
            <a:ext cx="5811840" cy="768502"/>
            <a:chOff x="5175565" y="2527148"/>
            <a:chExt cx="5811840" cy="768502"/>
          </a:xfrm>
        </p:grpSpPr>
        <p:sp>
          <p:nvSpPr>
            <p:cNvPr id="28" name="TextBox 18"/>
            <p:cNvSpPr txBox="1"/>
            <p:nvPr/>
          </p:nvSpPr>
          <p:spPr>
            <a:xfrm>
              <a:off x="5175565" y="2527148"/>
              <a:ext cx="5811840" cy="768350"/>
            </a:xfrm>
            <a:prstGeom prst="rect">
              <a:avLst/>
            </a:prstGeom>
            <a:noFill/>
          </p:spPr>
          <p:txBody>
            <a:bodyPr wrap="square" rtlCol="0">
              <a:spAutoFit/>
            </a:bodyPr>
            <a:lstStyle/>
            <a:p>
              <a:r>
                <a:rPr lang="zh-CN" altLang="en-US" sz="4400" b="1" dirty="0">
                  <a:gradFill>
                    <a:gsLst>
                      <a:gs pos="0">
                        <a:srgbClr val="C048E3"/>
                      </a:gs>
                      <a:gs pos="100000">
                        <a:srgbClr val="005DFF"/>
                      </a:gs>
                    </a:gsLst>
                    <a:lin ang="5400000" scaled="1"/>
                  </a:gradFill>
                  <a:effectLst>
                    <a:outerShdw blurRad="50800" dist="25400" dir="5400000" algn="t" rotWithShape="0">
                      <a:prstClr val="black">
                        <a:alpha val="20000"/>
                      </a:prstClr>
                    </a:outerShdw>
                  </a:effectLst>
                  <a:latin typeface="方正清刻本悦宋简体" panose="02000000000000000000" pitchFamily="2" charset="-122"/>
                  <a:ea typeface="方正清刻本悦宋简体" panose="02000000000000000000" pitchFamily="2" charset="-122"/>
                </a:rPr>
                <a:t>Chain-of-Thought</a:t>
              </a:r>
              <a:endParaRPr lang="zh-CN" altLang="en-US" sz="4400" b="1" dirty="0">
                <a:gradFill>
                  <a:gsLst>
                    <a:gs pos="0">
                      <a:srgbClr val="C048E3"/>
                    </a:gs>
                    <a:gs pos="100000">
                      <a:srgbClr val="005DFF"/>
                    </a:gs>
                  </a:gsLst>
                  <a:lin ang="5400000" scaled="1"/>
                </a:gradFill>
                <a:effectLst>
                  <a:outerShdw blurRad="50800" dist="25400" dir="5400000" algn="t" rotWithShape="0">
                    <a:prstClr val="black">
                      <a:alpha val="20000"/>
                    </a:prstClr>
                  </a:outerShdw>
                </a:effectLst>
                <a:latin typeface="方正清刻本悦宋简体" panose="02000000000000000000" pitchFamily="2" charset="-122"/>
                <a:ea typeface="方正清刻本悦宋简体" panose="02000000000000000000" pitchFamily="2" charset="-122"/>
              </a:endParaRPr>
            </a:p>
          </p:txBody>
        </p:sp>
        <p:cxnSp>
          <p:nvCxnSpPr>
            <p:cNvPr id="29" name="Straight Connector 19"/>
            <p:cNvCxnSpPr/>
            <p:nvPr/>
          </p:nvCxnSpPr>
          <p:spPr>
            <a:xfrm>
              <a:off x="5399314" y="3295650"/>
              <a:ext cx="3824514" cy="0"/>
            </a:xfrm>
            <a:prstGeom prst="line">
              <a:avLst/>
            </a:prstGeom>
            <a:ln>
              <a:solidFill>
                <a:srgbClr val="C048E3"/>
              </a:solidFill>
            </a:ln>
            <a:effectLst/>
          </p:spPr>
          <p:style>
            <a:lnRef idx="1">
              <a:schemeClr val="accent1"/>
            </a:lnRef>
            <a:fillRef idx="0">
              <a:schemeClr val="accent1"/>
            </a:fillRef>
            <a:effectRef idx="0">
              <a:schemeClr val="accent1"/>
            </a:effectRef>
            <a:fontRef idx="minor">
              <a:schemeClr val="tx1"/>
            </a:fontRef>
          </p:style>
        </p:cxnSp>
      </p:grpSp>
      <p:sp>
        <p:nvSpPr>
          <p:cNvPr id="2" name="文本框 1"/>
          <p:cNvSpPr txBox="1"/>
          <p:nvPr/>
        </p:nvSpPr>
        <p:spPr>
          <a:xfrm>
            <a:off x="1085215" y="1704340"/>
            <a:ext cx="10020935" cy="1076325"/>
          </a:xfrm>
          <a:prstGeom prst="rect">
            <a:avLst/>
          </a:prstGeom>
          <a:noFill/>
        </p:spPr>
        <p:txBody>
          <a:bodyPr wrap="square" rtlCol="0">
            <a:spAutoFit/>
          </a:bodyPr>
          <a:p>
            <a:r>
              <a:rPr lang="zh-CN" altLang="en-US" sz="1600"/>
              <a:t>The idea is to teach the computer to learn from context, such as by showing it correct examples or relevant knowledge. The goal is for computers to think like humans and find simple and effective ways to solve problems.</a:t>
            </a:r>
            <a:endParaRPr lang="zh-CN" altLang="en-US" sz="1600"/>
          </a:p>
          <a:p>
            <a:r>
              <a:rPr lang="zh-CN" altLang="en-US" sz="1600"/>
              <a:t>Giving the computer some tips to guide it to learn simple ways of human tendencies can reduce the number of cases in which the computer makes mistakes. However, this method is not a panacea, and it only works for certain problems.</a:t>
            </a:r>
            <a:endParaRPr lang="zh-CN" altLang="en-US" sz="1600"/>
          </a:p>
        </p:txBody>
      </p:sp>
      <p:pic>
        <p:nvPicPr>
          <p:cNvPr id="3" name="图片 8"/>
          <p:cNvPicPr>
            <a:picLocks noChangeAspect="1"/>
          </p:cNvPicPr>
          <p:nvPr>
            <p:custDataLst>
              <p:tags r:id="rId3"/>
            </p:custDataLst>
          </p:nvPr>
        </p:nvPicPr>
        <p:blipFill>
          <a:blip r:embed="rId4"/>
          <a:stretch>
            <a:fillRect/>
          </a:stretch>
        </p:blipFill>
        <p:spPr>
          <a:xfrm>
            <a:off x="1249998" y="3186748"/>
            <a:ext cx="2141855" cy="2134235"/>
          </a:xfrm>
          <a:prstGeom prst="rect">
            <a:avLst/>
          </a:prstGeom>
          <a:noFill/>
          <a:ln>
            <a:noFill/>
          </a:ln>
        </p:spPr>
      </p:pic>
      <p:sp>
        <p:nvSpPr>
          <p:cNvPr id="4" name="文本框 3"/>
          <p:cNvSpPr txBox="1"/>
          <p:nvPr/>
        </p:nvSpPr>
        <p:spPr>
          <a:xfrm>
            <a:off x="1250315" y="5511800"/>
            <a:ext cx="2629535" cy="645160"/>
          </a:xfrm>
          <a:prstGeom prst="rect">
            <a:avLst/>
          </a:prstGeom>
          <a:noFill/>
        </p:spPr>
        <p:txBody>
          <a:bodyPr wrap="square" rtlCol="0">
            <a:spAutoFit/>
          </a:bodyPr>
          <a:p>
            <a:r>
              <a:t>a. No intermediate thought process prompts</a:t>
            </a:r>
          </a:p>
        </p:txBody>
      </p:sp>
      <p:pic>
        <p:nvPicPr>
          <p:cNvPr id="21" name="图片 9"/>
          <p:cNvPicPr>
            <a:picLocks noChangeAspect="1"/>
          </p:cNvPicPr>
          <p:nvPr>
            <p:custDataLst>
              <p:tags r:id="rId5"/>
            </p:custDataLst>
          </p:nvPr>
        </p:nvPicPr>
        <p:blipFill>
          <a:blip r:embed="rId6"/>
          <a:stretch>
            <a:fillRect/>
          </a:stretch>
        </p:blipFill>
        <p:spPr>
          <a:xfrm>
            <a:off x="4925378" y="3163888"/>
            <a:ext cx="2135505" cy="2157095"/>
          </a:xfrm>
          <a:prstGeom prst="rect">
            <a:avLst/>
          </a:prstGeom>
          <a:noFill/>
          <a:ln>
            <a:noFill/>
          </a:ln>
        </p:spPr>
      </p:pic>
      <p:sp>
        <p:nvSpPr>
          <p:cNvPr id="5" name="文本框 4"/>
          <p:cNvSpPr txBox="1"/>
          <p:nvPr/>
        </p:nvSpPr>
        <p:spPr>
          <a:xfrm>
            <a:off x="4925695" y="5511800"/>
            <a:ext cx="2286635" cy="645160"/>
          </a:xfrm>
          <a:prstGeom prst="rect">
            <a:avLst/>
          </a:prstGeom>
          <a:noFill/>
        </p:spPr>
        <p:txBody>
          <a:bodyPr wrap="square" rtlCol="0">
            <a:spAutoFit/>
          </a:bodyPr>
          <a:p>
            <a:r>
              <a:t>b. A few thought process prompts</a:t>
            </a:r>
          </a:p>
        </p:txBody>
      </p:sp>
      <p:pic>
        <p:nvPicPr>
          <p:cNvPr id="6" name="图片 10"/>
          <p:cNvPicPr>
            <a:picLocks noChangeAspect="1"/>
          </p:cNvPicPr>
          <p:nvPr>
            <p:custDataLst>
              <p:tags r:id="rId7"/>
            </p:custDataLst>
          </p:nvPr>
        </p:nvPicPr>
        <p:blipFill>
          <a:blip r:embed="rId8"/>
          <a:stretch>
            <a:fillRect/>
          </a:stretch>
        </p:blipFill>
        <p:spPr>
          <a:xfrm>
            <a:off x="8594725" y="3187065"/>
            <a:ext cx="2157730" cy="2149475"/>
          </a:xfrm>
          <a:prstGeom prst="rect">
            <a:avLst/>
          </a:prstGeom>
          <a:noFill/>
          <a:ln>
            <a:noFill/>
          </a:ln>
        </p:spPr>
      </p:pic>
      <p:sp>
        <p:nvSpPr>
          <p:cNvPr id="7" name="文本框 6"/>
          <p:cNvSpPr txBox="1"/>
          <p:nvPr/>
        </p:nvSpPr>
        <p:spPr>
          <a:xfrm>
            <a:off x="8414385" y="5511800"/>
            <a:ext cx="2856865" cy="645160"/>
          </a:xfrm>
          <a:prstGeom prst="rect">
            <a:avLst/>
          </a:prstGeom>
          <a:noFill/>
        </p:spPr>
        <p:txBody>
          <a:bodyPr wrap="square" rtlCol="0">
            <a:spAutoFit/>
          </a:bodyPr>
          <a:p>
            <a:r>
              <a:t>c. Prompt in the way of thinking chain</a:t>
            </a: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left)">
                                      <p:cBhvr>
                                        <p:cTn id="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组合 21"/>
          <p:cNvGrpSpPr/>
          <p:nvPr/>
        </p:nvGrpSpPr>
        <p:grpSpPr>
          <a:xfrm>
            <a:off x="-3349617" y="0"/>
            <a:ext cx="15550259" cy="8636731"/>
            <a:chOff x="-3349617" y="0"/>
            <a:chExt cx="15550259" cy="8636731"/>
          </a:xfrm>
        </p:grpSpPr>
        <p:pic>
          <p:nvPicPr>
            <p:cNvPr id="23" name="图片 22"/>
            <p:cNvPicPr>
              <a:picLocks noChangeAspect="1"/>
            </p:cNvPicPr>
            <p:nvPr/>
          </p:nvPicPr>
          <p:blipFill rotWithShape="1">
            <a:blip r:embed="rId1"/>
            <a:srcRect l="74503" t="951" r="3232" b="59864"/>
            <a:stretch>
              <a:fillRect/>
            </a:stretch>
          </p:blipFill>
          <p:spPr>
            <a:xfrm>
              <a:off x="9008263" y="0"/>
              <a:ext cx="3192379" cy="3818022"/>
            </a:xfrm>
            <a:prstGeom prst="rect">
              <a:avLst/>
            </a:prstGeom>
          </p:spPr>
        </p:pic>
        <p:pic>
          <p:nvPicPr>
            <p:cNvPr id="24" name="图片 23"/>
            <p:cNvPicPr>
              <a:picLocks noChangeAspect="1"/>
            </p:cNvPicPr>
            <p:nvPr/>
          </p:nvPicPr>
          <p:blipFill rotWithShape="1">
            <a:blip r:embed="rId1"/>
            <a:srcRect t="34574" r="40054"/>
            <a:stretch>
              <a:fillRect/>
            </a:stretch>
          </p:blipFill>
          <p:spPr>
            <a:xfrm>
              <a:off x="-3349617" y="2261936"/>
              <a:ext cx="8595385" cy="6374795"/>
            </a:xfrm>
            <a:prstGeom prst="rect">
              <a:avLst/>
            </a:prstGeom>
          </p:spPr>
        </p:pic>
        <p:sp>
          <p:nvSpPr>
            <p:cNvPr id="25" name="矩形 24"/>
            <p:cNvSpPr/>
            <p:nvPr/>
          </p:nvSpPr>
          <p:spPr>
            <a:xfrm>
              <a:off x="444795" y="462516"/>
              <a:ext cx="11302410" cy="5932968"/>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6" name="图片 25"/>
            <p:cNvPicPr>
              <a:picLocks noChangeAspect="1"/>
            </p:cNvPicPr>
            <p:nvPr/>
          </p:nvPicPr>
          <p:blipFill>
            <a:blip r:embed="rId2"/>
            <a:stretch>
              <a:fillRect/>
            </a:stretch>
          </p:blipFill>
          <p:spPr>
            <a:xfrm>
              <a:off x="434162" y="452627"/>
              <a:ext cx="506250" cy="697500"/>
            </a:xfrm>
            <a:prstGeom prst="rect">
              <a:avLst/>
            </a:prstGeom>
          </p:spPr>
        </p:pic>
      </p:grpSp>
      <p:pic>
        <p:nvPicPr>
          <p:cNvPr id="16" name="图片 4"/>
          <p:cNvPicPr>
            <a:picLocks noChangeAspect="1"/>
          </p:cNvPicPr>
          <p:nvPr>
            <p:custDataLst>
              <p:tags r:id="rId3"/>
            </p:custDataLst>
          </p:nvPr>
        </p:nvPicPr>
        <p:blipFill>
          <a:blip r:embed="rId4"/>
          <a:stretch>
            <a:fillRect/>
          </a:stretch>
        </p:blipFill>
        <p:spPr>
          <a:xfrm>
            <a:off x="1899920" y="1558925"/>
            <a:ext cx="8061960" cy="3955415"/>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 name="组合 40"/>
          <p:cNvGrpSpPr/>
          <p:nvPr/>
        </p:nvGrpSpPr>
        <p:grpSpPr>
          <a:xfrm>
            <a:off x="-3349617" y="0"/>
            <a:ext cx="15550259" cy="8636731"/>
            <a:chOff x="-3349617" y="0"/>
            <a:chExt cx="15550259" cy="8636731"/>
          </a:xfrm>
        </p:grpSpPr>
        <p:pic>
          <p:nvPicPr>
            <p:cNvPr id="42" name="图片 41"/>
            <p:cNvPicPr>
              <a:picLocks noChangeAspect="1"/>
            </p:cNvPicPr>
            <p:nvPr/>
          </p:nvPicPr>
          <p:blipFill rotWithShape="1">
            <a:blip r:embed="rId1"/>
            <a:srcRect l="74503" t="951" r="3232" b="59864"/>
            <a:stretch>
              <a:fillRect/>
            </a:stretch>
          </p:blipFill>
          <p:spPr>
            <a:xfrm>
              <a:off x="9008263" y="0"/>
              <a:ext cx="3192379" cy="3818022"/>
            </a:xfrm>
            <a:prstGeom prst="rect">
              <a:avLst/>
            </a:prstGeom>
          </p:spPr>
        </p:pic>
        <p:pic>
          <p:nvPicPr>
            <p:cNvPr id="43" name="图片 42"/>
            <p:cNvPicPr>
              <a:picLocks noChangeAspect="1"/>
            </p:cNvPicPr>
            <p:nvPr/>
          </p:nvPicPr>
          <p:blipFill rotWithShape="1">
            <a:blip r:embed="rId1"/>
            <a:srcRect t="34574" r="40054"/>
            <a:stretch>
              <a:fillRect/>
            </a:stretch>
          </p:blipFill>
          <p:spPr>
            <a:xfrm>
              <a:off x="-3349617" y="2261936"/>
              <a:ext cx="8595385" cy="6374795"/>
            </a:xfrm>
            <a:prstGeom prst="rect">
              <a:avLst/>
            </a:prstGeom>
          </p:spPr>
        </p:pic>
        <p:sp>
          <p:nvSpPr>
            <p:cNvPr id="44" name="矩形 43"/>
            <p:cNvSpPr/>
            <p:nvPr/>
          </p:nvSpPr>
          <p:spPr>
            <a:xfrm>
              <a:off x="444795" y="462516"/>
              <a:ext cx="11302410" cy="5932968"/>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5" name="图片 44"/>
            <p:cNvPicPr>
              <a:picLocks noChangeAspect="1"/>
            </p:cNvPicPr>
            <p:nvPr/>
          </p:nvPicPr>
          <p:blipFill>
            <a:blip r:embed="rId2"/>
            <a:stretch>
              <a:fillRect/>
            </a:stretch>
          </p:blipFill>
          <p:spPr>
            <a:xfrm>
              <a:off x="434162" y="452627"/>
              <a:ext cx="506250" cy="697500"/>
            </a:xfrm>
            <a:prstGeom prst="rect">
              <a:avLst/>
            </a:prstGeom>
          </p:spPr>
        </p:pic>
      </p:grpSp>
      <p:grpSp>
        <p:nvGrpSpPr>
          <p:cNvPr id="8" name="Group 7"/>
          <p:cNvGrpSpPr/>
          <p:nvPr/>
        </p:nvGrpSpPr>
        <p:grpSpPr>
          <a:xfrm>
            <a:off x="3517797" y="-1321937"/>
            <a:ext cx="9373337" cy="9373337"/>
            <a:chOff x="3500834" y="-813937"/>
            <a:chExt cx="9373337" cy="9373337"/>
          </a:xfrm>
        </p:grpSpPr>
        <p:sp>
          <p:nvSpPr>
            <p:cNvPr id="9" name="Oval 2"/>
            <p:cNvSpPr/>
            <p:nvPr/>
          </p:nvSpPr>
          <p:spPr>
            <a:xfrm>
              <a:off x="5622302" y="1307531"/>
              <a:ext cx="5130400" cy="5130400"/>
            </a:xfrm>
            <a:prstGeom prst="ellipse">
              <a:avLst/>
            </a:prstGeom>
            <a:noFill/>
            <a:ln w="3175">
              <a:solidFill>
                <a:schemeClr val="accent4">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Oval 20"/>
            <p:cNvSpPr/>
            <p:nvPr/>
          </p:nvSpPr>
          <p:spPr>
            <a:xfrm>
              <a:off x="6324330" y="2009559"/>
              <a:ext cx="3726344" cy="3726344"/>
            </a:xfrm>
            <a:prstGeom prst="ellipse">
              <a:avLst/>
            </a:prstGeom>
            <a:noFill/>
            <a:ln w="3175">
              <a:solidFill>
                <a:schemeClr val="accent4">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Oval 21"/>
            <p:cNvSpPr/>
            <p:nvPr/>
          </p:nvSpPr>
          <p:spPr>
            <a:xfrm>
              <a:off x="7009174" y="2694403"/>
              <a:ext cx="2356657" cy="2356657"/>
            </a:xfrm>
            <a:prstGeom prst="ellipse">
              <a:avLst/>
            </a:prstGeom>
            <a:noFill/>
            <a:ln w="3175">
              <a:solidFill>
                <a:schemeClr val="accent4">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Oval 22"/>
            <p:cNvSpPr/>
            <p:nvPr/>
          </p:nvSpPr>
          <p:spPr>
            <a:xfrm>
              <a:off x="4713823" y="399052"/>
              <a:ext cx="6947358" cy="6947358"/>
            </a:xfrm>
            <a:prstGeom prst="ellipse">
              <a:avLst/>
            </a:prstGeom>
            <a:noFill/>
            <a:ln w="3175">
              <a:solidFill>
                <a:schemeClr val="accent4">
                  <a:alpha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Oval 23"/>
            <p:cNvSpPr/>
            <p:nvPr/>
          </p:nvSpPr>
          <p:spPr>
            <a:xfrm>
              <a:off x="3500834" y="-813937"/>
              <a:ext cx="9373337" cy="9373337"/>
            </a:xfrm>
            <a:prstGeom prst="ellipse">
              <a:avLst/>
            </a:prstGeom>
            <a:noFill/>
            <a:ln w="3175">
              <a:solidFill>
                <a:schemeClr val="accent4">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5" name="PA_库_形状 367"/>
          <p:cNvSpPr/>
          <p:nvPr>
            <p:custDataLst>
              <p:tags r:id="rId3"/>
            </p:custDataLst>
          </p:nvPr>
        </p:nvSpPr>
        <p:spPr>
          <a:xfrm>
            <a:off x="1124669" y="1400695"/>
            <a:ext cx="2336800" cy="666115"/>
          </a:xfrm>
          <a:prstGeom prst="rect">
            <a:avLst/>
          </a:prstGeom>
          <a:ln w="12700">
            <a:miter lim="400000"/>
          </a:ln>
        </p:spPr>
        <p:txBody>
          <a:bodyPr wrap="none" lIns="25400" tIns="25400" rIns="25400" bIns="25400" anchor="ctr">
            <a:spAutoFit/>
          </a:bodyPr>
          <a:lstStyle>
            <a:lvl1pPr algn="l">
              <a:defRPr b="1" cap="all">
                <a:latin typeface="Helvetica"/>
                <a:ea typeface="Helvetica"/>
                <a:cs typeface="Helvetica"/>
                <a:sym typeface="Helvetica"/>
              </a:defRPr>
            </a:lvl1pPr>
          </a:lstStyle>
          <a:p>
            <a:pPr algn="l"/>
            <a:r>
              <a:rPr lang="zh-CN" altLang="en-US" sz="4000" cap="none" dirty="0">
                <a:gradFill>
                  <a:gsLst>
                    <a:gs pos="0">
                      <a:srgbClr val="C048E3"/>
                    </a:gs>
                    <a:gs pos="100000">
                      <a:srgbClr val="005DFF"/>
                    </a:gs>
                  </a:gsLst>
                  <a:lin ang="5400000" scaled="0"/>
                </a:gradFill>
              </a:rPr>
              <a:t>reflection</a:t>
            </a:r>
            <a:endParaRPr lang="zh-CN" altLang="en-US" sz="4000" cap="none" dirty="0">
              <a:gradFill>
                <a:gsLst>
                  <a:gs pos="0">
                    <a:srgbClr val="C048E3"/>
                  </a:gs>
                  <a:gs pos="100000">
                    <a:srgbClr val="005DFF"/>
                  </a:gs>
                </a:gsLst>
                <a:lin ang="5400000" scaled="0"/>
              </a:gradFill>
            </a:endParaRPr>
          </a:p>
        </p:txBody>
      </p:sp>
      <p:sp>
        <p:nvSpPr>
          <p:cNvPr id="17" name="PA_库_文本框 15"/>
          <p:cNvSpPr txBox="1"/>
          <p:nvPr>
            <p:custDataLst>
              <p:tags r:id="rId4"/>
            </p:custDataLst>
          </p:nvPr>
        </p:nvSpPr>
        <p:spPr>
          <a:xfrm>
            <a:off x="3464242" y="1402908"/>
            <a:ext cx="960120" cy="252730"/>
          </a:xfrm>
          <a:prstGeom prst="rect">
            <a:avLst/>
          </a:prstGeom>
          <a:gradFill>
            <a:gsLst>
              <a:gs pos="0">
                <a:srgbClr val="C048E3"/>
              </a:gs>
              <a:gs pos="100000">
                <a:srgbClr val="005DFF"/>
              </a:gs>
            </a:gsLst>
            <a:lin ang="5400000" scaled="0"/>
          </a:gradFill>
        </p:spPr>
        <p:txBody>
          <a:bodyPr wrap="none" rtlCol="0">
            <a:spAutoFit/>
          </a:bodyPr>
          <a:lstStyle/>
          <a:p>
            <a:r>
              <a:rPr lang="en-US" altLang="zh-CN" sz="1050" dirty="0">
                <a:solidFill>
                  <a:schemeClr val="bg1"/>
                </a:solidFill>
              </a:rPr>
              <a:t>self-R</a:t>
            </a:r>
            <a:r>
              <a:rPr lang="en-US" altLang="zh-CN" sz="1050" dirty="0">
                <a:solidFill>
                  <a:schemeClr val="bg1"/>
                </a:solidFill>
              </a:rPr>
              <a:t>eflection</a:t>
            </a:r>
            <a:endParaRPr lang="en-US" altLang="zh-CN" sz="1050" dirty="0">
              <a:solidFill>
                <a:schemeClr val="bg1"/>
              </a:solidFill>
            </a:endParaRPr>
          </a:p>
        </p:txBody>
      </p:sp>
      <p:sp>
        <p:nvSpPr>
          <p:cNvPr id="18" name="PA_库_矩形 16"/>
          <p:cNvSpPr/>
          <p:nvPr>
            <p:custDataLst>
              <p:tags r:id="rId5"/>
            </p:custDataLst>
          </p:nvPr>
        </p:nvSpPr>
        <p:spPr>
          <a:xfrm>
            <a:off x="1153637" y="2070069"/>
            <a:ext cx="3911008" cy="2262505"/>
          </a:xfrm>
          <a:prstGeom prst="rect">
            <a:avLst/>
          </a:prstGeom>
          <a:ln w="12700">
            <a:miter lim="400000"/>
          </a:ln>
        </p:spPr>
        <p:txBody>
          <a:bodyPr wrap="square" lIns="25400" tIns="25400" rIns="25400" bIns="25400" anchor="ctr">
            <a:spAutoFit/>
          </a:bodyPr>
          <a:lstStyle/>
          <a:p>
            <a:pPr algn="just" defTabSz="457200">
              <a:lnSpc>
                <a:spcPct val="120000"/>
              </a:lnSpc>
            </a:pPr>
            <a:r>
              <a:rPr lang="zh-CN" altLang="en-US" sz="1200" dirty="0">
                <a:solidFill>
                  <a:srgbClr val="6A7889"/>
                </a:solidFill>
                <a:latin typeface="Arial" panose="020B0704020202090204" pitchFamily="34" charset="0"/>
                <a:ea typeface="Helvetica"/>
                <a:cs typeface="Arial" panose="020B0704020202090204" pitchFamily="34" charset="0"/>
              </a:rPr>
              <a:t>In reflective strategies, models are encouraged to self-evaluate and think critically after generating answers. The model reflects on its initial answer or reasoning, explores possible errors, and considers other possible explanations or answers. This process may involve examining the plausibility of the answer, possible logical holes, or assessing the level of confidence in the answer. This can be done by training models to identify and resolve uncertainties and contradictions in their own reasoning.</a:t>
            </a:r>
            <a:endParaRPr lang="zh-CN" altLang="en-US" sz="1200" dirty="0">
              <a:solidFill>
                <a:srgbClr val="6A7889"/>
              </a:solidFill>
              <a:latin typeface="Arial" panose="020B0704020202090204" pitchFamily="34" charset="0"/>
              <a:ea typeface="Helvetica"/>
              <a:cs typeface="Arial" panose="020B0704020202090204" pitchFamily="34" charset="0"/>
            </a:endParaRPr>
          </a:p>
        </p:txBody>
      </p:sp>
      <p:sp>
        <p:nvSpPr>
          <p:cNvPr id="20" name="PA_库_矩形 33"/>
          <p:cNvSpPr/>
          <p:nvPr>
            <p:custDataLst>
              <p:tags r:id="rId6"/>
            </p:custDataLst>
          </p:nvPr>
        </p:nvSpPr>
        <p:spPr>
          <a:xfrm>
            <a:off x="1168604" y="4475234"/>
            <a:ext cx="892804" cy="892804"/>
          </a:xfrm>
          <a:prstGeom prst="rect">
            <a:avLst/>
          </a:prstGeom>
          <a:gradFill>
            <a:gsLst>
              <a:gs pos="0">
                <a:srgbClr val="C048E3"/>
              </a:gs>
              <a:gs pos="100000">
                <a:srgbClr val="005DFF"/>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PA_库_矩形 35"/>
          <p:cNvSpPr/>
          <p:nvPr>
            <p:custDataLst>
              <p:tags r:id="rId7"/>
            </p:custDataLst>
          </p:nvPr>
        </p:nvSpPr>
        <p:spPr>
          <a:xfrm>
            <a:off x="2186334" y="4472059"/>
            <a:ext cx="892804" cy="892804"/>
          </a:xfrm>
          <a:prstGeom prst="rect">
            <a:avLst/>
          </a:prstGeom>
          <a:gradFill>
            <a:gsLst>
              <a:gs pos="0">
                <a:srgbClr val="C048E3"/>
              </a:gs>
              <a:gs pos="100000">
                <a:srgbClr val="005DFF"/>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PA_库_矩形 36"/>
          <p:cNvSpPr/>
          <p:nvPr>
            <p:custDataLst>
              <p:tags r:id="rId8"/>
            </p:custDataLst>
          </p:nvPr>
        </p:nvSpPr>
        <p:spPr>
          <a:xfrm>
            <a:off x="3231370" y="4486664"/>
            <a:ext cx="892804" cy="892804"/>
          </a:xfrm>
          <a:prstGeom prst="rect">
            <a:avLst/>
          </a:prstGeom>
          <a:gradFill>
            <a:gsLst>
              <a:gs pos="0">
                <a:srgbClr val="C048E3"/>
              </a:gs>
              <a:gs pos="100000">
                <a:srgbClr val="005DFF"/>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PA_库_矩形 37"/>
          <p:cNvSpPr/>
          <p:nvPr>
            <p:custDataLst>
              <p:tags r:id="rId9"/>
            </p:custDataLst>
          </p:nvPr>
        </p:nvSpPr>
        <p:spPr>
          <a:xfrm>
            <a:off x="4276465" y="4486664"/>
            <a:ext cx="892804" cy="892804"/>
          </a:xfrm>
          <a:prstGeom prst="rect">
            <a:avLst/>
          </a:prstGeom>
          <a:gradFill>
            <a:gsLst>
              <a:gs pos="0">
                <a:srgbClr val="C048E3"/>
              </a:gs>
              <a:gs pos="100000">
                <a:srgbClr val="005DFF"/>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4" name="Straight Connector 41"/>
          <p:cNvCxnSpPr/>
          <p:nvPr/>
        </p:nvCxnSpPr>
        <p:spPr>
          <a:xfrm>
            <a:off x="10409631" y="2747216"/>
            <a:ext cx="0" cy="30804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25" name="PA_库_组合 559"/>
          <p:cNvGrpSpPr/>
          <p:nvPr>
            <p:custDataLst>
              <p:tags r:id="rId10"/>
            </p:custDataLst>
          </p:nvPr>
        </p:nvGrpSpPr>
        <p:grpSpPr>
          <a:xfrm>
            <a:off x="2496226" y="4651458"/>
            <a:ext cx="270680" cy="241552"/>
            <a:chOff x="0" y="0"/>
            <a:chExt cx="541359" cy="483102"/>
          </a:xfrm>
          <a:solidFill>
            <a:schemeClr val="bg1"/>
          </a:solidFill>
        </p:grpSpPr>
        <p:sp>
          <p:nvSpPr>
            <p:cNvPr id="26" name="Shape 555"/>
            <p:cNvSpPr/>
            <p:nvPr/>
          </p:nvSpPr>
          <p:spPr>
            <a:xfrm>
              <a:off x="0" y="-1"/>
              <a:ext cx="541360" cy="483104"/>
            </a:xfrm>
            <a:custGeom>
              <a:avLst/>
              <a:gdLst/>
              <a:ahLst/>
              <a:cxnLst>
                <a:cxn ang="0">
                  <a:pos x="wd2" y="hd2"/>
                </a:cxn>
                <a:cxn ang="5400000">
                  <a:pos x="wd2" y="hd2"/>
                </a:cxn>
                <a:cxn ang="10800000">
                  <a:pos x="wd2" y="hd2"/>
                </a:cxn>
                <a:cxn ang="16200000">
                  <a:pos x="wd2" y="hd2"/>
                </a:cxn>
              </a:cxnLst>
              <a:rect l="0" t="0" r="r" b="b"/>
              <a:pathLst>
                <a:path w="21600" h="21600" extrusionOk="0">
                  <a:moveTo>
                    <a:pt x="19997" y="0"/>
                  </a:moveTo>
                  <a:cubicBezTo>
                    <a:pt x="1603" y="0"/>
                    <a:pt x="1603" y="0"/>
                    <a:pt x="1603" y="0"/>
                  </a:cubicBezTo>
                  <a:cubicBezTo>
                    <a:pt x="759" y="0"/>
                    <a:pt x="0" y="849"/>
                    <a:pt x="0" y="1792"/>
                  </a:cubicBezTo>
                  <a:cubicBezTo>
                    <a:pt x="0" y="14809"/>
                    <a:pt x="0" y="14809"/>
                    <a:pt x="0" y="14809"/>
                  </a:cubicBezTo>
                  <a:cubicBezTo>
                    <a:pt x="0" y="15752"/>
                    <a:pt x="759" y="16601"/>
                    <a:pt x="1603" y="16601"/>
                  </a:cubicBezTo>
                  <a:cubicBezTo>
                    <a:pt x="4809" y="16601"/>
                    <a:pt x="4809" y="16601"/>
                    <a:pt x="4809" y="16601"/>
                  </a:cubicBezTo>
                  <a:cubicBezTo>
                    <a:pt x="5316" y="16601"/>
                    <a:pt x="5738" y="17072"/>
                    <a:pt x="5738" y="17638"/>
                  </a:cubicBezTo>
                  <a:cubicBezTo>
                    <a:pt x="5738" y="21600"/>
                    <a:pt x="5738" y="21600"/>
                    <a:pt x="5738" y="21600"/>
                  </a:cubicBezTo>
                  <a:cubicBezTo>
                    <a:pt x="10631" y="16884"/>
                    <a:pt x="10631" y="16884"/>
                    <a:pt x="10631" y="16884"/>
                  </a:cubicBezTo>
                  <a:cubicBezTo>
                    <a:pt x="10800" y="16695"/>
                    <a:pt x="11053" y="16601"/>
                    <a:pt x="11306" y="16601"/>
                  </a:cubicBezTo>
                  <a:cubicBezTo>
                    <a:pt x="19997" y="16601"/>
                    <a:pt x="19997" y="16601"/>
                    <a:pt x="19997" y="16601"/>
                  </a:cubicBezTo>
                  <a:cubicBezTo>
                    <a:pt x="20841" y="16601"/>
                    <a:pt x="21600" y="15752"/>
                    <a:pt x="21600" y="14809"/>
                  </a:cubicBezTo>
                  <a:cubicBezTo>
                    <a:pt x="21600" y="1792"/>
                    <a:pt x="21600" y="1792"/>
                    <a:pt x="21600" y="1792"/>
                  </a:cubicBezTo>
                  <a:cubicBezTo>
                    <a:pt x="21600" y="849"/>
                    <a:pt x="20841" y="0"/>
                    <a:pt x="19997" y="0"/>
                  </a:cubicBezTo>
                  <a:close/>
                  <a:moveTo>
                    <a:pt x="20925" y="14809"/>
                  </a:moveTo>
                  <a:cubicBezTo>
                    <a:pt x="20925" y="15375"/>
                    <a:pt x="20503" y="15846"/>
                    <a:pt x="19997" y="15846"/>
                  </a:cubicBezTo>
                  <a:cubicBezTo>
                    <a:pt x="11306" y="15846"/>
                    <a:pt x="11306" y="15846"/>
                    <a:pt x="11306" y="15846"/>
                  </a:cubicBezTo>
                  <a:cubicBezTo>
                    <a:pt x="10884" y="15846"/>
                    <a:pt x="10547" y="16035"/>
                    <a:pt x="10209" y="16318"/>
                  </a:cubicBezTo>
                  <a:cubicBezTo>
                    <a:pt x="6412" y="19902"/>
                    <a:pt x="6412" y="19902"/>
                    <a:pt x="6412" y="19902"/>
                  </a:cubicBezTo>
                  <a:cubicBezTo>
                    <a:pt x="6412" y="17638"/>
                    <a:pt x="6412" y="17638"/>
                    <a:pt x="6412" y="17638"/>
                  </a:cubicBezTo>
                  <a:cubicBezTo>
                    <a:pt x="6412" y="16695"/>
                    <a:pt x="5653" y="15846"/>
                    <a:pt x="4809" y="15846"/>
                  </a:cubicBezTo>
                  <a:cubicBezTo>
                    <a:pt x="1603" y="15846"/>
                    <a:pt x="1603" y="15846"/>
                    <a:pt x="1603" y="15846"/>
                  </a:cubicBezTo>
                  <a:cubicBezTo>
                    <a:pt x="1097" y="15846"/>
                    <a:pt x="675" y="15375"/>
                    <a:pt x="675" y="14809"/>
                  </a:cubicBezTo>
                  <a:cubicBezTo>
                    <a:pt x="675" y="1792"/>
                    <a:pt x="675" y="1792"/>
                    <a:pt x="675" y="1792"/>
                  </a:cubicBezTo>
                  <a:cubicBezTo>
                    <a:pt x="675" y="1226"/>
                    <a:pt x="1097" y="755"/>
                    <a:pt x="1603" y="755"/>
                  </a:cubicBezTo>
                  <a:cubicBezTo>
                    <a:pt x="19997" y="755"/>
                    <a:pt x="19997" y="755"/>
                    <a:pt x="19997" y="755"/>
                  </a:cubicBezTo>
                  <a:cubicBezTo>
                    <a:pt x="20503" y="755"/>
                    <a:pt x="20925" y="1226"/>
                    <a:pt x="20925" y="1792"/>
                  </a:cubicBezTo>
                  <a:lnTo>
                    <a:pt x="20925" y="14809"/>
                  </a:lnTo>
                  <a:close/>
                </a:path>
              </a:pathLst>
            </a:custGeom>
            <a:grpFill/>
            <a:ln w="12700" cap="flat">
              <a:noFill/>
              <a:miter lim="400000"/>
            </a:ln>
            <a:effectLst/>
          </p:spPr>
          <p:txBody>
            <a:bodyPr wrap="square" lIns="45720" tIns="45720" rIns="45720" bIns="45720" numCol="1" anchor="t">
              <a:noAutofit/>
            </a:bodyPr>
            <a:lstStyle/>
            <a:p>
              <a:pPr algn="l" defTabSz="914400">
                <a:defRPr sz="3600">
                  <a:latin typeface="等线" panose="02010600030101010101" charset="-122"/>
                  <a:ea typeface="等线" panose="02010600030101010101" charset="-122"/>
                  <a:cs typeface="等线" panose="02010600030101010101" charset="-122"/>
                  <a:sym typeface="等线" panose="02010600030101010101" charset="-122"/>
                </a:defRPr>
              </a:pPr>
              <a:endParaRPr sz="1800"/>
            </a:p>
          </p:txBody>
        </p:sp>
        <p:sp>
          <p:nvSpPr>
            <p:cNvPr id="27" name="Shape 556"/>
            <p:cNvSpPr/>
            <p:nvPr/>
          </p:nvSpPr>
          <p:spPr>
            <a:xfrm>
              <a:off x="83833" y="126458"/>
              <a:ext cx="102305" cy="10230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950" y="0"/>
                    <a:pt x="0" y="4950"/>
                    <a:pt x="0" y="10800"/>
                  </a:cubicBezTo>
                  <a:cubicBezTo>
                    <a:pt x="0" y="16650"/>
                    <a:pt x="4950" y="21600"/>
                    <a:pt x="10800" y="21600"/>
                  </a:cubicBezTo>
                  <a:cubicBezTo>
                    <a:pt x="16650" y="21600"/>
                    <a:pt x="21600" y="16650"/>
                    <a:pt x="21600" y="10800"/>
                  </a:cubicBezTo>
                  <a:cubicBezTo>
                    <a:pt x="21600" y="4950"/>
                    <a:pt x="16650" y="0"/>
                    <a:pt x="10800" y="0"/>
                  </a:cubicBezTo>
                  <a:close/>
                  <a:moveTo>
                    <a:pt x="10800" y="18000"/>
                  </a:moveTo>
                  <a:cubicBezTo>
                    <a:pt x="6750" y="18000"/>
                    <a:pt x="3600" y="14850"/>
                    <a:pt x="3600" y="10800"/>
                  </a:cubicBezTo>
                  <a:cubicBezTo>
                    <a:pt x="3600" y="6750"/>
                    <a:pt x="6750" y="3600"/>
                    <a:pt x="10800" y="3600"/>
                  </a:cubicBezTo>
                  <a:cubicBezTo>
                    <a:pt x="14850" y="3600"/>
                    <a:pt x="18000" y="6750"/>
                    <a:pt x="18000" y="10800"/>
                  </a:cubicBezTo>
                  <a:cubicBezTo>
                    <a:pt x="18000" y="14850"/>
                    <a:pt x="14850" y="18000"/>
                    <a:pt x="10800" y="18000"/>
                  </a:cubicBezTo>
                  <a:close/>
                </a:path>
              </a:pathLst>
            </a:custGeom>
            <a:grpFill/>
            <a:ln w="12700" cap="flat">
              <a:noFill/>
              <a:miter lim="400000"/>
            </a:ln>
            <a:effectLst/>
          </p:spPr>
          <p:txBody>
            <a:bodyPr wrap="square" lIns="45720" tIns="45720" rIns="45720" bIns="45720" numCol="1" anchor="t">
              <a:noAutofit/>
            </a:bodyPr>
            <a:lstStyle/>
            <a:p>
              <a:pPr algn="l" defTabSz="914400">
                <a:defRPr sz="3600">
                  <a:latin typeface="等线" panose="02010600030101010101" charset="-122"/>
                  <a:ea typeface="等线" panose="02010600030101010101" charset="-122"/>
                  <a:cs typeface="等线" panose="02010600030101010101" charset="-122"/>
                  <a:sym typeface="等线" panose="02010600030101010101" charset="-122"/>
                </a:defRPr>
              </a:pPr>
              <a:endParaRPr sz="1800"/>
            </a:p>
          </p:txBody>
        </p:sp>
        <p:sp>
          <p:nvSpPr>
            <p:cNvPr id="28" name="Shape 557"/>
            <p:cNvSpPr/>
            <p:nvPr/>
          </p:nvSpPr>
          <p:spPr>
            <a:xfrm>
              <a:off x="207450" y="126458"/>
              <a:ext cx="100884" cy="10230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950" y="0"/>
                    <a:pt x="0" y="4950"/>
                    <a:pt x="0" y="10800"/>
                  </a:cubicBezTo>
                  <a:cubicBezTo>
                    <a:pt x="0" y="16650"/>
                    <a:pt x="4950" y="21600"/>
                    <a:pt x="10800" y="21600"/>
                  </a:cubicBezTo>
                  <a:cubicBezTo>
                    <a:pt x="17100" y="21600"/>
                    <a:pt x="21600" y="16650"/>
                    <a:pt x="21600" y="10800"/>
                  </a:cubicBezTo>
                  <a:cubicBezTo>
                    <a:pt x="21600" y="4950"/>
                    <a:pt x="17100" y="0"/>
                    <a:pt x="10800" y="0"/>
                  </a:cubicBezTo>
                  <a:close/>
                  <a:moveTo>
                    <a:pt x="10800" y="18000"/>
                  </a:moveTo>
                  <a:cubicBezTo>
                    <a:pt x="7200" y="18000"/>
                    <a:pt x="3600" y="14850"/>
                    <a:pt x="3600" y="10800"/>
                  </a:cubicBezTo>
                  <a:cubicBezTo>
                    <a:pt x="3600" y="6750"/>
                    <a:pt x="7200" y="3600"/>
                    <a:pt x="10800" y="3600"/>
                  </a:cubicBezTo>
                  <a:cubicBezTo>
                    <a:pt x="14850" y="3600"/>
                    <a:pt x="18000" y="6750"/>
                    <a:pt x="18000" y="10800"/>
                  </a:cubicBezTo>
                  <a:cubicBezTo>
                    <a:pt x="18000" y="14850"/>
                    <a:pt x="14850" y="18000"/>
                    <a:pt x="10800" y="18000"/>
                  </a:cubicBezTo>
                  <a:close/>
                </a:path>
              </a:pathLst>
            </a:custGeom>
            <a:grpFill/>
            <a:ln w="12700" cap="flat">
              <a:noFill/>
              <a:miter lim="400000"/>
            </a:ln>
            <a:effectLst/>
          </p:spPr>
          <p:txBody>
            <a:bodyPr wrap="square" lIns="45720" tIns="45720" rIns="45720" bIns="45720" numCol="1" anchor="t">
              <a:noAutofit/>
            </a:bodyPr>
            <a:lstStyle/>
            <a:p>
              <a:pPr algn="l" defTabSz="914400">
                <a:defRPr sz="3600">
                  <a:latin typeface="等线" panose="02010600030101010101" charset="-122"/>
                  <a:ea typeface="等线" panose="02010600030101010101" charset="-122"/>
                  <a:cs typeface="等线" panose="02010600030101010101" charset="-122"/>
                  <a:sym typeface="等线" panose="02010600030101010101" charset="-122"/>
                </a:defRPr>
              </a:pPr>
              <a:endParaRPr sz="1800"/>
            </a:p>
          </p:txBody>
        </p:sp>
        <p:sp>
          <p:nvSpPr>
            <p:cNvPr id="29" name="Shape 558"/>
            <p:cNvSpPr/>
            <p:nvPr/>
          </p:nvSpPr>
          <p:spPr>
            <a:xfrm>
              <a:off x="338172" y="126458"/>
              <a:ext cx="100884" cy="10230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950" y="0"/>
                    <a:pt x="0" y="4950"/>
                    <a:pt x="0" y="10800"/>
                  </a:cubicBezTo>
                  <a:cubicBezTo>
                    <a:pt x="0" y="16650"/>
                    <a:pt x="4950" y="21600"/>
                    <a:pt x="10800" y="21600"/>
                  </a:cubicBezTo>
                  <a:cubicBezTo>
                    <a:pt x="16650" y="21600"/>
                    <a:pt x="21600" y="16650"/>
                    <a:pt x="21600" y="10800"/>
                  </a:cubicBezTo>
                  <a:cubicBezTo>
                    <a:pt x="21600" y="4950"/>
                    <a:pt x="16650" y="0"/>
                    <a:pt x="10800" y="0"/>
                  </a:cubicBezTo>
                  <a:close/>
                  <a:moveTo>
                    <a:pt x="10800" y="18000"/>
                  </a:moveTo>
                  <a:cubicBezTo>
                    <a:pt x="6750" y="18000"/>
                    <a:pt x="3600" y="14850"/>
                    <a:pt x="3600" y="10800"/>
                  </a:cubicBezTo>
                  <a:cubicBezTo>
                    <a:pt x="3600" y="6750"/>
                    <a:pt x="6750" y="3600"/>
                    <a:pt x="10800" y="3600"/>
                  </a:cubicBezTo>
                  <a:cubicBezTo>
                    <a:pt x="14850" y="3600"/>
                    <a:pt x="18000" y="6750"/>
                    <a:pt x="18000" y="10800"/>
                  </a:cubicBezTo>
                  <a:cubicBezTo>
                    <a:pt x="18000" y="14850"/>
                    <a:pt x="14850" y="18000"/>
                    <a:pt x="10800" y="18000"/>
                  </a:cubicBezTo>
                  <a:close/>
                </a:path>
              </a:pathLst>
            </a:custGeom>
            <a:grpFill/>
            <a:ln w="12700" cap="flat">
              <a:noFill/>
              <a:miter lim="400000"/>
            </a:ln>
            <a:effectLst/>
          </p:spPr>
          <p:txBody>
            <a:bodyPr wrap="square" lIns="45720" tIns="45720" rIns="45720" bIns="45720" numCol="1" anchor="t">
              <a:noAutofit/>
            </a:bodyPr>
            <a:lstStyle/>
            <a:p>
              <a:pPr algn="l" defTabSz="914400">
                <a:defRPr sz="3600">
                  <a:latin typeface="等线" panose="02010600030101010101" charset="-122"/>
                  <a:ea typeface="等线" panose="02010600030101010101" charset="-122"/>
                  <a:cs typeface="等线" panose="02010600030101010101" charset="-122"/>
                  <a:sym typeface="等线" panose="02010600030101010101" charset="-122"/>
                </a:defRPr>
              </a:pPr>
              <a:endParaRPr sz="1800"/>
            </a:p>
          </p:txBody>
        </p:sp>
      </p:grpSp>
      <p:grpSp>
        <p:nvGrpSpPr>
          <p:cNvPr id="30" name="PA_库_组合 575"/>
          <p:cNvGrpSpPr/>
          <p:nvPr>
            <p:custDataLst>
              <p:tags r:id="rId11"/>
            </p:custDataLst>
          </p:nvPr>
        </p:nvGrpSpPr>
        <p:grpSpPr>
          <a:xfrm>
            <a:off x="3545017" y="4669250"/>
            <a:ext cx="270680" cy="211713"/>
            <a:chOff x="0" y="0"/>
            <a:chExt cx="541359" cy="423425"/>
          </a:xfrm>
          <a:solidFill>
            <a:schemeClr val="bg1"/>
          </a:solidFill>
        </p:grpSpPr>
        <p:sp>
          <p:nvSpPr>
            <p:cNvPr id="31" name="Shape 573"/>
            <p:cNvSpPr/>
            <p:nvPr/>
          </p:nvSpPr>
          <p:spPr>
            <a:xfrm>
              <a:off x="0" y="0"/>
              <a:ext cx="541360" cy="423426"/>
            </a:xfrm>
            <a:custGeom>
              <a:avLst/>
              <a:gdLst/>
              <a:ahLst/>
              <a:cxnLst>
                <a:cxn ang="0">
                  <a:pos x="wd2" y="hd2"/>
                </a:cxn>
                <a:cxn ang="5400000">
                  <a:pos x="wd2" y="hd2"/>
                </a:cxn>
                <a:cxn ang="10800000">
                  <a:pos x="wd2" y="hd2"/>
                </a:cxn>
                <a:cxn ang="16200000">
                  <a:pos x="wd2" y="hd2"/>
                </a:cxn>
              </a:cxnLst>
              <a:rect l="0" t="0" r="r" b="b"/>
              <a:pathLst>
                <a:path w="21600" h="21600" extrusionOk="0">
                  <a:moveTo>
                    <a:pt x="1603" y="21600"/>
                  </a:moveTo>
                  <a:cubicBezTo>
                    <a:pt x="16622" y="21600"/>
                    <a:pt x="16622" y="21600"/>
                    <a:pt x="16622" y="21600"/>
                  </a:cubicBezTo>
                  <a:cubicBezTo>
                    <a:pt x="17550" y="21600"/>
                    <a:pt x="18225" y="20736"/>
                    <a:pt x="18225" y="19548"/>
                  </a:cubicBezTo>
                  <a:cubicBezTo>
                    <a:pt x="18225" y="18144"/>
                    <a:pt x="18225" y="18144"/>
                    <a:pt x="18225" y="18144"/>
                  </a:cubicBezTo>
                  <a:cubicBezTo>
                    <a:pt x="19997" y="18144"/>
                    <a:pt x="19997" y="18144"/>
                    <a:pt x="19997" y="18144"/>
                  </a:cubicBezTo>
                  <a:cubicBezTo>
                    <a:pt x="20841" y="18144"/>
                    <a:pt x="21600" y="17172"/>
                    <a:pt x="21600" y="16092"/>
                  </a:cubicBezTo>
                  <a:cubicBezTo>
                    <a:pt x="21600" y="2052"/>
                    <a:pt x="21600" y="2052"/>
                    <a:pt x="21600" y="2052"/>
                  </a:cubicBezTo>
                  <a:cubicBezTo>
                    <a:pt x="21600" y="972"/>
                    <a:pt x="20841" y="0"/>
                    <a:pt x="19997" y="0"/>
                  </a:cubicBezTo>
                  <a:cubicBezTo>
                    <a:pt x="4641" y="0"/>
                    <a:pt x="4641" y="0"/>
                    <a:pt x="4641" y="0"/>
                  </a:cubicBezTo>
                  <a:cubicBezTo>
                    <a:pt x="3797" y="0"/>
                    <a:pt x="3038" y="972"/>
                    <a:pt x="3038" y="2052"/>
                  </a:cubicBezTo>
                  <a:cubicBezTo>
                    <a:pt x="3038" y="3456"/>
                    <a:pt x="3038" y="3456"/>
                    <a:pt x="3038" y="3456"/>
                  </a:cubicBezTo>
                  <a:cubicBezTo>
                    <a:pt x="1603" y="3456"/>
                    <a:pt x="1603" y="3456"/>
                    <a:pt x="1603" y="3456"/>
                  </a:cubicBezTo>
                  <a:cubicBezTo>
                    <a:pt x="675" y="3456"/>
                    <a:pt x="0" y="4320"/>
                    <a:pt x="0" y="5508"/>
                  </a:cubicBezTo>
                  <a:cubicBezTo>
                    <a:pt x="0" y="19548"/>
                    <a:pt x="0" y="19548"/>
                    <a:pt x="0" y="19548"/>
                  </a:cubicBezTo>
                  <a:cubicBezTo>
                    <a:pt x="0" y="20736"/>
                    <a:pt x="675" y="21600"/>
                    <a:pt x="1603" y="21600"/>
                  </a:cubicBezTo>
                  <a:close/>
                  <a:moveTo>
                    <a:pt x="16622" y="20736"/>
                  </a:moveTo>
                  <a:cubicBezTo>
                    <a:pt x="1603" y="20736"/>
                    <a:pt x="1603" y="20736"/>
                    <a:pt x="1603" y="20736"/>
                  </a:cubicBezTo>
                  <a:cubicBezTo>
                    <a:pt x="1097" y="20736"/>
                    <a:pt x="675" y="20196"/>
                    <a:pt x="675" y="19548"/>
                  </a:cubicBezTo>
                  <a:cubicBezTo>
                    <a:pt x="675" y="17064"/>
                    <a:pt x="675" y="17064"/>
                    <a:pt x="675" y="17064"/>
                  </a:cubicBezTo>
                  <a:cubicBezTo>
                    <a:pt x="5063" y="11448"/>
                    <a:pt x="5063" y="11448"/>
                    <a:pt x="5063" y="11448"/>
                  </a:cubicBezTo>
                  <a:cubicBezTo>
                    <a:pt x="9703" y="18252"/>
                    <a:pt x="9703" y="18252"/>
                    <a:pt x="9703" y="18252"/>
                  </a:cubicBezTo>
                  <a:cubicBezTo>
                    <a:pt x="13162" y="15660"/>
                    <a:pt x="13162" y="15660"/>
                    <a:pt x="13162" y="15660"/>
                  </a:cubicBezTo>
                  <a:cubicBezTo>
                    <a:pt x="17381" y="20304"/>
                    <a:pt x="17381" y="20304"/>
                    <a:pt x="17381" y="20304"/>
                  </a:cubicBezTo>
                  <a:cubicBezTo>
                    <a:pt x="17212" y="20520"/>
                    <a:pt x="16959" y="20736"/>
                    <a:pt x="16622" y="20736"/>
                  </a:cubicBezTo>
                  <a:close/>
                  <a:moveTo>
                    <a:pt x="3712" y="2052"/>
                  </a:moveTo>
                  <a:cubicBezTo>
                    <a:pt x="3712" y="1404"/>
                    <a:pt x="4134" y="864"/>
                    <a:pt x="4641" y="864"/>
                  </a:cubicBezTo>
                  <a:cubicBezTo>
                    <a:pt x="19997" y="864"/>
                    <a:pt x="19997" y="864"/>
                    <a:pt x="19997" y="864"/>
                  </a:cubicBezTo>
                  <a:cubicBezTo>
                    <a:pt x="20503" y="864"/>
                    <a:pt x="20925" y="1404"/>
                    <a:pt x="20925" y="2052"/>
                  </a:cubicBezTo>
                  <a:cubicBezTo>
                    <a:pt x="20925" y="16092"/>
                    <a:pt x="20925" y="16092"/>
                    <a:pt x="20925" y="16092"/>
                  </a:cubicBezTo>
                  <a:cubicBezTo>
                    <a:pt x="20925" y="16740"/>
                    <a:pt x="20503" y="17280"/>
                    <a:pt x="19997" y="17280"/>
                  </a:cubicBezTo>
                  <a:cubicBezTo>
                    <a:pt x="18225" y="17280"/>
                    <a:pt x="18225" y="17280"/>
                    <a:pt x="18225" y="17280"/>
                  </a:cubicBezTo>
                  <a:cubicBezTo>
                    <a:pt x="18225" y="5508"/>
                    <a:pt x="18225" y="5508"/>
                    <a:pt x="18225" y="5508"/>
                  </a:cubicBezTo>
                  <a:cubicBezTo>
                    <a:pt x="18225" y="4320"/>
                    <a:pt x="17550" y="3456"/>
                    <a:pt x="16622" y="3456"/>
                  </a:cubicBezTo>
                  <a:cubicBezTo>
                    <a:pt x="3712" y="3456"/>
                    <a:pt x="3712" y="3456"/>
                    <a:pt x="3712" y="3456"/>
                  </a:cubicBezTo>
                  <a:lnTo>
                    <a:pt x="3712" y="2052"/>
                  </a:lnTo>
                  <a:close/>
                  <a:moveTo>
                    <a:pt x="1603" y="4320"/>
                  </a:moveTo>
                  <a:cubicBezTo>
                    <a:pt x="16622" y="4320"/>
                    <a:pt x="16622" y="4320"/>
                    <a:pt x="16622" y="4320"/>
                  </a:cubicBezTo>
                  <a:cubicBezTo>
                    <a:pt x="17128" y="4320"/>
                    <a:pt x="17550" y="4860"/>
                    <a:pt x="17550" y="5508"/>
                  </a:cubicBezTo>
                  <a:cubicBezTo>
                    <a:pt x="17550" y="19332"/>
                    <a:pt x="17550" y="19332"/>
                    <a:pt x="17550" y="19332"/>
                  </a:cubicBezTo>
                  <a:cubicBezTo>
                    <a:pt x="13162" y="14580"/>
                    <a:pt x="13162" y="14580"/>
                    <a:pt x="13162" y="14580"/>
                  </a:cubicBezTo>
                  <a:cubicBezTo>
                    <a:pt x="9872" y="17172"/>
                    <a:pt x="9872" y="17172"/>
                    <a:pt x="9872" y="17172"/>
                  </a:cubicBezTo>
                  <a:cubicBezTo>
                    <a:pt x="5063" y="10152"/>
                    <a:pt x="5063" y="10152"/>
                    <a:pt x="5063" y="10152"/>
                  </a:cubicBezTo>
                  <a:cubicBezTo>
                    <a:pt x="675" y="15768"/>
                    <a:pt x="675" y="15768"/>
                    <a:pt x="675" y="15768"/>
                  </a:cubicBezTo>
                  <a:cubicBezTo>
                    <a:pt x="675" y="5508"/>
                    <a:pt x="675" y="5508"/>
                    <a:pt x="675" y="5508"/>
                  </a:cubicBezTo>
                  <a:cubicBezTo>
                    <a:pt x="675" y="4860"/>
                    <a:pt x="1097" y="4320"/>
                    <a:pt x="1603" y="4320"/>
                  </a:cubicBezTo>
                  <a:close/>
                </a:path>
              </a:pathLst>
            </a:custGeom>
            <a:grpFill/>
            <a:ln w="12700" cap="flat">
              <a:noFill/>
              <a:miter lim="400000"/>
            </a:ln>
            <a:effectLst/>
          </p:spPr>
          <p:txBody>
            <a:bodyPr wrap="square" lIns="45720" tIns="45720" rIns="45720" bIns="45720" numCol="1" anchor="t">
              <a:noAutofit/>
            </a:bodyPr>
            <a:lstStyle/>
            <a:p>
              <a:pPr algn="l" defTabSz="914400">
                <a:defRPr sz="3600">
                  <a:latin typeface="等线" panose="02010600030101010101" charset="-122"/>
                  <a:ea typeface="等线" panose="02010600030101010101" charset="-122"/>
                  <a:cs typeface="等线" panose="02010600030101010101" charset="-122"/>
                  <a:sym typeface="等线" panose="02010600030101010101" charset="-122"/>
                </a:defRPr>
              </a:pPr>
              <a:endParaRPr sz="1800"/>
            </a:p>
          </p:txBody>
        </p:sp>
        <p:sp>
          <p:nvSpPr>
            <p:cNvPr id="32" name="Shape 574"/>
            <p:cNvSpPr/>
            <p:nvPr/>
          </p:nvSpPr>
          <p:spPr>
            <a:xfrm>
              <a:off x="287020" y="134984"/>
              <a:ext cx="102305" cy="102305"/>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16650" y="21600"/>
                    <a:pt x="21600" y="16650"/>
                    <a:pt x="21600" y="10800"/>
                  </a:cubicBezTo>
                  <a:cubicBezTo>
                    <a:pt x="21600" y="4950"/>
                    <a:pt x="16650" y="0"/>
                    <a:pt x="10800" y="0"/>
                  </a:cubicBezTo>
                  <a:cubicBezTo>
                    <a:pt x="4950" y="0"/>
                    <a:pt x="0" y="4950"/>
                    <a:pt x="0" y="10800"/>
                  </a:cubicBezTo>
                  <a:cubicBezTo>
                    <a:pt x="0" y="16650"/>
                    <a:pt x="4950" y="21600"/>
                    <a:pt x="10800" y="21600"/>
                  </a:cubicBezTo>
                  <a:close/>
                  <a:moveTo>
                    <a:pt x="10800" y="3600"/>
                  </a:moveTo>
                  <a:cubicBezTo>
                    <a:pt x="14850" y="3600"/>
                    <a:pt x="18000" y="6750"/>
                    <a:pt x="18000" y="10800"/>
                  </a:cubicBezTo>
                  <a:cubicBezTo>
                    <a:pt x="18000" y="14850"/>
                    <a:pt x="14850" y="18000"/>
                    <a:pt x="10800" y="18000"/>
                  </a:cubicBezTo>
                  <a:cubicBezTo>
                    <a:pt x="6750" y="18000"/>
                    <a:pt x="3600" y="14850"/>
                    <a:pt x="3600" y="10800"/>
                  </a:cubicBezTo>
                  <a:cubicBezTo>
                    <a:pt x="3600" y="6750"/>
                    <a:pt x="6750" y="3600"/>
                    <a:pt x="10800" y="3600"/>
                  </a:cubicBezTo>
                  <a:close/>
                </a:path>
              </a:pathLst>
            </a:custGeom>
            <a:grpFill/>
            <a:ln w="12700" cap="flat">
              <a:noFill/>
              <a:miter lim="400000"/>
            </a:ln>
            <a:effectLst/>
          </p:spPr>
          <p:txBody>
            <a:bodyPr wrap="square" lIns="45720" tIns="45720" rIns="45720" bIns="45720" numCol="1" anchor="t">
              <a:noAutofit/>
            </a:bodyPr>
            <a:lstStyle/>
            <a:p>
              <a:pPr algn="l" defTabSz="914400">
                <a:defRPr sz="3600">
                  <a:latin typeface="等线" panose="02010600030101010101" charset="-122"/>
                  <a:ea typeface="等线" panose="02010600030101010101" charset="-122"/>
                  <a:cs typeface="等线" panose="02010600030101010101" charset="-122"/>
                  <a:sym typeface="等线" panose="02010600030101010101" charset="-122"/>
                </a:defRPr>
              </a:pPr>
              <a:endParaRPr sz="1800"/>
            </a:p>
          </p:txBody>
        </p:sp>
      </p:grpSp>
      <p:grpSp>
        <p:nvGrpSpPr>
          <p:cNvPr id="33" name="PA_库_组合 55"/>
          <p:cNvGrpSpPr/>
          <p:nvPr>
            <p:custDataLst>
              <p:tags r:id="rId12"/>
            </p:custDataLst>
          </p:nvPr>
        </p:nvGrpSpPr>
        <p:grpSpPr>
          <a:xfrm>
            <a:off x="4621983" y="4633080"/>
            <a:ext cx="187667" cy="265743"/>
            <a:chOff x="2953425" y="4082394"/>
            <a:chExt cx="187667" cy="265743"/>
          </a:xfrm>
          <a:solidFill>
            <a:schemeClr val="bg1"/>
          </a:solidFill>
        </p:grpSpPr>
        <p:sp>
          <p:nvSpPr>
            <p:cNvPr id="34" name="Shape 589"/>
            <p:cNvSpPr/>
            <p:nvPr/>
          </p:nvSpPr>
          <p:spPr>
            <a:xfrm>
              <a:off x="3017177" y="4146861"/>
              <a:ext cx="59452" cy="5945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5014" y="0"/>
                    <a:pt x="0" y="4629"/>
                    <a:pt x="0" y="10800"/>
                  </a:cubicBezTo>
                  <a:cubicBezTo>
                    <a:pt x="0" y="16586"/>
                    <a:pt x="5014" y="21600"/>
                    <a:pt x="10800" y="21600"/>
                  </a:cubicBezTo>
                  <a:cubicBezTo>
                    <a:pt x="16586" y="21600"/>
                    <a:pt x="21600" y="16586"/>
                    <a:pt x="21600" y="10800"/>
                  </a:cubicBezTo>
                  <a:cubicBezTo>
                    <a:pt x="21600" y="4629"/>
                    <a:pt x="16586" y="0"/>
                    <a:pt x="10800" y="0"/>
                  </a:cubicBezTo>
                  <a:close/>
                  <a:moveTo>
                    <a:pt x="10800" y="18514"/>
                  </a:moveTo>
                  <a:cubicBezTo>
                    <a:pt x="6557" y="18514"/>
                    <a:pt x="3086" y="15043"/>
                    <a:pt x="3086" y="10800"/>
                  </a:cubicBezTo>
                  <a:cubicBezTo>
                    <a:pt x="3086" y="6557"/>
                    <a:pt x="6557" y="3086"/>
                    <a:pt x="10800" y="3086"/>
                  </a:cubicBezTo>
                  <a:cubicBezTo>
                    <a:pt x="15043" y="3086"/>
                    <a:pt x="18514" y="6557"/>
                    <a:pt x="18514" y="10800"/>
                  </a:cubicBezTo>
                  <a:cubicBezTo>
                    <a:pt x="18514" y="15043"/>
                    <a:pt x="15043" y="18514"/>
                    <a:pt x="10800" y="18514"/>
                  </a:cubicBezTo>
                  <a:close/>
                </a:path>
              </a:pathLst>
            </a:custGeom>
            <a:grpFill/>
            <a:ln w="12700">
              <a:miter lim="400000"/>
            </a:ln>
          </p:spPr>
          <p:txBody>
            <a:bodyPr tIns="45720" bIns="45720"/>
            <a:lstStyle/>
            <a:p>
              <a:pPr algn="l" defTabSz="914400">
                <a:defRPr sz="3600">
                  <a:latin typeface="等线" panose="02010600030101010101" charset="-122"/>
                  <a:ea typeface="等线" panose="02010600030101010101" charset="-122"/>
                  <a:cs typeface="等线" panose="02010600030101010101" charset="-122"/>
                  <a:sym typeface="等线" panose="02010600030101010101" charset="-122"/>
                </a:defRPr>
              </a:pPr>
              <a:endParaRPr sz="1800"/>
            </a:p>
          </p:txBody>
        </p:sp>
        <p:sp>
          <p:nvSpPr>
            <p:cNvPr id="35" name="Shape 590"/>
            <p:cNvSpPr/>
            <p:nvPr/>
          </p:nvSpPr>
          <p:spPr>
            <a:xfrm>
              <a:off x="2953425" y="4082394"/>
              <a:ext cx="187667" cy="26574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786" y="0"/>
                    <a:pt x="0" y="3557"/>
                    <a:pt x="0" y="7894"/>
                  </a:cubicBezTo>
                  <a:cubicBezTo>
                    <a:pt x="0" y="12231"/>
                    <a:pt x="6505" y="18564"/>
                    <a:pt x="9205" y="21080"/>
                  </a:cubicBezTo>
                  <a:cubicBezTo>
                    <a:pt x="9573" y="21427"/>
                    <a:pt x="10186" y="21600"/>
                    <a:pt x="10800" y="21600"/>
                  </a:cubicBezTo>
                  <a:cubicBezTo>
                    <a:pt x="11414" y="21600"/>
                    <a:pt x="11905" y="21427"/>
                    <a:pt x="12273" y="21080"/>
                  </a:cubicBezTo>
                  <a:cubicBezTo>
                    <a:pt x="15095" y="18564"/>
                    <a:pt x="21600" y="12231"/>
                    <a:pt x="21600" y="7894"/>
                  </a:cubicBezTo>
                  <a:cubicBezTo>
                    <a:pt x="21600" y="3557"/>
                    <a:pt x="16691" y="0"/>
                    <a:pt x="10800" y="0"/>
                  </a:cubicBezTo>
                  <a:close/>
                  <a:moveTo>
                    <a:pt x="11536" y="20646"/>
                  </a:moveTo>
                  <a:cubicBezTo>
                    <a:pt x="11168" y="20993"/>
                    <a:pt x="10432" y="20993"/>
                    <a:pt x="10064" y="20646"/>
                  </a:cubicBezTo>
                  <a:cubicBezTo>
                    <a:pt x="7241" y="18130"/>
                    <a:pt x="982" y="12058"/>
                    <a:pt x="982" y="7894"/>
                  </a:cubicBezTo>
                  <a:cubicBezTo>
                    <a:pt x="982" y="3904"/>
                    <a:pt x="5400" y="694"/>
                    <a:pt x="10800" y="694"/>
                  </a:cubicBezTo>
                  <a:cubicBezTo>
                    <a:pt x="16200" y="694"/>
                    <a:pt x="20618" y="3904"/>
                    <a:pt x="20618" y="7894"/>
                  </a:cubicBezTo>
                  <a:cubicBezTo>
                    <a:pt x="20618" y="12058"/>
                    <a:pt x="14236" y="18130"/>
                    <a:pt x="11536" y="20646"/>
                  </a:cubicBezTo>
                  <a:close/>
                </a:path>
              </a:pathLst>
            </a:custGeom>
            <a:grpFill/>
            <a:ln w="12700">
              <a:miter lim="400000"/>
            </a:ln>
          </p:spPr>
          <p:txBody>
            <a:bodyPr tIns="45720" bIns="45720"/>
            <a:lstStyle/>
            <a:p>
              <a:pPr algn="l" defTabSz="914400">
                <a:defRPr sz="3600">
                  <a:latin typeface="等线" panose="02010600030101010101" charset="-122"/>
                  <a:ea typeface="等线" panose="02010600030101010101" charset="-122"/>
                  <a:cs typeface="等线" panose="02010600030101010101" charset="-122"/>
                  <a:sym typeface="等线" panose="02010600030101010101" charset="-122"/>
                </a:defRPr>
              </a:pPr>
              <a:endParaRPr sz="1800"/>
            </a:p>
          </p:txBody>
        </p:sp>
      </p:grpSp>
      <p:sp>
        <p:nvSpPr>
          <p:cNvPr id="36" name="PA_库_形状 602"/>
          <p:cNvSpPr/>
          <p:nvPr>
            <p:custDataLst>
              <p:tags r:id="rId13"/>
            </p:custDataLst>
          </p:nvPr>
        </p:nvSpPr>
        <p:spPr>
          <a:xfrm>
            <a:off x="1473850" y="4647217"/>
            <a:ext cx="273620" cy="272904"/>
          </a:xfrm>
          <a:custGeom>
            <a:avLst/>
            <a:gdLst/>
            <a:ahLst/>
            <a:cxnLst>
              <a:cxn ang="0">
                <a:pos x="wd2" y="hd2"/>
              </a:cxn>
              <a:cxn ang="5400000">
                <a:pos x="wd2" y="hd2"/>
              </a:cxn>
              <a:cxn ang="10800000">
                <a:pos x="wd2" y="hd2"/>
              </a:cxn>
              <a:cxn ang="16200000">
                <a:pos x="wd2" y="hd2"/>
              </a:cxn>
            </a:cxnLst>
            <a:rect l="0" t="0" r="r" b="b"/>
            <a:pathLst>
              <a:path w="21600" h="21600" extrusionOk="0">
                <a:moveTo>
                  <a:pt x="2605" y="17888"/>
                </a:moveTo>
                <a:cubicBezTo>
                  <a:pt x="2605" y="17888"/>
                  <a:pt x="2605" y="17888"/>
                  <a:pt x="2605" y="17888"/>
                </a:cubicBezTo>
                <a:cubicBezTo>
                  <a:pt x="2774" y="18056"/>
                  <a:pt x="2942" y="18225"/>
                  <a:pt x="3194" y="18478"/>
                </a:cubicBezTo>
                <a:cubicBezTo>
                  <a:pt x="5211" y="20503"/>
                  <a:pt x="7900" y="21600"/>
                  <a:pt x="10758" y="21600"/>
                </a:cubicBezTo>
                <a:cubicBezTo>
                  <a:pt x="10758" y="21600"/>
                  <a:pt x="10758" y="21600"/>
                  <a:pt x="10758" y="21600"/>
                </a:cubicBezTo>
                <a:cubicBezTo>
                  <a:pt x="10758" y="21600"/>
                  <a:pt x="10758" y="21600"/>
                  <a:pt x="10758" y="21600"/>
                </a:cubicBezTo>
                <a:cubicBezTo>
                  <a:pt x="14036" y="21600"/>
                  <a:pt x="16977" y="20166"/>
                  <a:pt x="18995" y="17888"/>
                </a:cubicBezTo>
                <a:cubicBezTo>
                  <a:pt x="18995" y="17803"/>
                  <a:pt x="18995" y="17888"/>
                  <a:pt x="18995" y="17803"/>
                </a:cubicBezTo>
                <a:cubicBezTo>
                  <a:pt x="19079" y="17803"/>
                  <a:pt x="19163" y="17719"/>
                  <a:pt x="19163" y="17634"/>
                </a:cubicBezTo>
                <a:cubicBezTo>
                  <a:pt x="20675" y="15778"/>
                  <a:pt x="21600" y="13416"/>
                  <a:pt x="21600" y="10800"/>
                </a:cubicBezTo>
                <a:cubicBezTo>
                  <a:pt x="21600" y="8269"/>
                  <a:pt x="20760" y="5906"/>
                  <a:pt x="19163" y="3966"/>
                </a:cubicBezTo>
                <a:cubicBezTo>
                  <a:pt x="19163" y="3881"/>
                  <a:pt x="19079" y="3797"/>
                  <a:pt x="18995" y="3713"/>
                </a:cubicBezTo>
                <a:cubicBezTo>
                  <a:pt x="18995" y="3713"/>
                  <a:pt x="18995" y="3713"/>
                  <a:pt x="18995" y="3713"/>
                </a:cubicBezTo>
                <a:cubicBezTo>
                  <a:pt x="18826" y="3544"/>
                  <a:pt x="18658" y="3291"/>
                  <a:pt x="18406" y="3122"/>
                </a:cubicBezTo>
                <a:cubicBezTo>
                  <a:pt x="16389" y="1097"/>
                  <a:pt x="13700" y="0"/>
                  <a:pt x="10758" y="0"/>
                </a:cubicBezTo>
                <a:cubicBezTo>
                  <a:pt x="7900" y="0"/>
                  <a:pt x="5211" y="1097"/>
                  <a:pt x="3194" y="3122"/>
                </a:cubicBezTo>
                <a:cubicBezTo>
                  <a:pt x="2942" y="3291"/>
                  <a:pt x="2774" y="3544"/>
                  <a:pt x="2605" y="3713"/>
                </a:cubicBezTo>
                <a:cubicBezTo>
                  <a:pt x="2605" y="3713"/>
                  <a:pt x="2605" y="3713"/>
                  <a:pt x="2605" y="3713"/>
                </a:cubicBezTo>
                <a:cubicBezTo>
                  <a:pt x="2521" y="3797"/>
                  <a:pt x="2437" y="3881"/>
                  <a:pt x="2437" y="3966"/>
                </a:cubicBezTo>
                <a:cubicBezTo>
                  <a:pt x="840" y="5906"/>
                  <a:pt x="0" y="8269"/>
                  <a:pt x="0" y="10800"/>
                </a:cubicBezTo>
                <a:cubicBezTo>
                  <a:pt x="0" y="13331"/>
                  <a:pt x="840" y="15694"/>
                  <a:pt x="2437" y="17634"/>
                </a:cubicBezTo>
                <a:cubicBezTo>
                  <a:pt x="2437" y="17719"/>
                  <a:pt x="2521" y="17803"/>
                  <a:pt x="2605" y="17888"/>
                </a:cubicBezTo>
                <a:close/>
                <a:moveTo>
                  <a:pt x="2689" y="4641"/>
                </a:moveTo>
                <a:cubicBezTo>
                  <a:pt x="3110" y="5231"/>
                  <a:pt x="4034" y="6159"/>
                  <a:pt x="5631" y="6834"/>
                </a:cubicBezTo>
                <a:cubicBezTo>
                  <a:pt x="5295" y="7931"/>
                  <a:pt x="5127" y="9113"/>
                  <a:pt x="5127" y="10462"/>
                </a:cubicBezTo>
                <a:cubicBezTo>
                  <a:pt x="672" y="10462"/>
                  <a:pt x="672" y="10462"/>
                  <a:pt x="672" y="10462"/>
                </a:cubicBezTo>
                <a:cubicBezTo>
                  <a:pt x="756" y="8353"/>
                  <a:pt x="1429" y="6328"/>
                  <a:pt x="2689" y="4641"/>
                </a:cubicBezTo>
                <a:close/>
                <a:moveTo>
                  <a:pt x="10254" y="675"/>
                </a:moveTo>
                <a:cubicBezTo>
                  <a:pt x="10338" y="675"/>
                  <a:pt x="10422" y="675"/>
                  <a:pt x="10422" y="675"/>
                </a:cubicBezTo>
                <a:cubicBezTo>
                  <a:pt x="10422" y="7087"/>
                  <a:pt x="10422" y="7087"/>
                  <a:pt x="10422" y="7087"/>
                </a:cubicBezTo>
                <a:cubicBezTo>
                  <a:pt x="8741" y="7087"/>
                  <a:pt x="7480" y="6750"/>
                  <a:pt x="6472" y="6413"/>
                </a:cubicBezTo>
                <a:cubicBezTo>
                  <a:pt x="7648" y="2953"/>
                  <a:pt x="9833" y="1013"/>
                  <a:pt x="10254" y="675"/>
                </a:cubicBezTo>
                <a:close/>
                <a:moveTo>
                  <a:pt x="11262" y="675"/>
                </a:moveTo>
                <a:cubicBezTo>
                  <a:pt x="11682" y="1013"/>
                  <a:pt x="13868" y="2953"/>
                  <a:pt x="15044" y="6413"/>
                </a:cubicBezTo>
                <a:cubicBezTo>
                  <a:pt x="14036" y="6750"/>
                  <a:pt x="12775" y="7087"/>
                  <a:pt x="11094" y="7087"/>
                </a:cubicBezTo>
                <a:cubicBezTo>
                  <a:pt x="11094" y="675"/>
                  <a:pt x="11094" y="675"/>
                  <a:pt x="11094" y="675"/>
                </a:cubicBezTo>
                <a:cubicBezTo>
                  <a:pt x="11094" y="675"/>
                  <a:pt x="11262" y="675"/>
                  <a:pt x="11262" y="675"/>
                </a:cubicBezTo>
                <a:close/>
                <a:moveTo>
                  <a:pt x="20928" y="10462"/>
                </a:moveTo>
                <a:cubicBezTo>
                  <a:pt x="16473" y="10462"/>
                  <a:pt x="16473" y="10462"/>
                  <a:pt x="16473" y="10462"/>
                </a:cubicBezTo>
                <a:cubicBezTo>
                  <a:pt x="16473" y="9113"/>
                  <a:pt x="16305" y="7931"/>
                  <a:pt x="15969" y="6834"/>
                </a:cubicBezTo>
                <a:cubicBezTo>
                  <a:pt x="17566" y="6159"/>
                  <a:pt x="18490" y="5231"/>
                  <a:pt x="18826" y="4641"/>
                </a:cubicBezTo>
                <a:cubicBezTo>
                  <a:pt x="20171" y="6328"/>
                  <a:pt x="20844" y="8353"/>
                  <a:pt x="20928" y="10462"/>
                </a:cubicBezTo>
                <a:close/>
                <a:moveTo>
                  <a:pt x="18826" y="16959"/>
                </a:moveTo>
                <a:cubicBezTo>
                  <a:pt x="18490" y="16369"/>
                  <a:pt x="17566" y="15441"/>
                  <a:pt x="15969" y="14766"/>
                </a:cubicBezTo>
                <a:cubicBezTo>
                  <a:pt x="16305" y="13669"/>
                  <a:pt x="16473" y="12487"/>
                  <a:pt x="16473" y="11138"/>
                </a:cubicBezTo>
                <a:cubicBezTo>
                  <a:pt x="20928" y="11138"/>
                  <a:pt x="20928" y="11138"/>
                  <a:pt x="20928" y="11138"/>
                </a:cubicBezTo>
                <a:cubicBezTo>
                  <a:pt x="20844" y="13331"/>
                  <a:pt x="20087" y="15272"/>
                  <a:pt x="18826" y="16959"/>
                </a:cubicBezTo>
                <a:close/>
                <a:moveTo>
                  <a:pt x="11262" y="20925"/>
                </a:moveTo>
                <a:cubicBezTo>
                  <a:pt x="11262" y="20925"/>
                  <a:pt x="11094" y="20925"/>
                  <a:pt x="11094" y="20925"/>
                </a:cubicBezTo>
                <a:cubicBezTo>
                  <a:pt x="11094" y="14512"/>
                  <a:pt x="11094" y="14512"/>
                  <a:pt x="11094" y="14512"/>
                </a:cubicBezTo>
                <a:cubicBezTo>
                  <a:pt x="12775" y="14512"/>
                  <a:pt x="14036" y="14850"/>
                  <a:pt x="15044" y="15187"/>
                </a:cubicBezTo>
                <a:cubicBezTo>
                  <a:pt x="13868" y="18647"/>
                  <a:pt x="11682" y="20587"/>
                  <a:pt x="11262" y="20925"/>
                </a:cubicBezTo>
                <a:close/>
                <a:moveTo>
                  <a:pt x="10254" y="20925"/>
                </a:moveTo>
                <a:cubicBezTo>
                  <a:pt x="9833" y="20587"/>
                  <a:pt x="7648" y="18647"/>
                  <a:pt x="6472" y="15187"/>
                </a:cubicBezTo>
                <a:cubicBezTo>
                  <a:pt x="7480" y="14850"/>
                  <a:pt x="8741" y="14512"/>
                  <a:pt x="10422" y="14512"/>
                </a:cubicBezTo>
                <a:cubicBezTo>
                  <a:pt x="10422" y="20925"/>
                  <a:pt x="10422" y="20925"/>
                  <a:pt x="10422" y="20925"/>
                </a:cubicBezTo>
                <a:cubicBezTo>
                  <a:pt x="10422" y="20925"/>
                  <a:pt x="10338" y="20925"/>
                  <a:pt x="10254" y="20925"/>
                </a:cubicBezTo>
                <a:close/>
                <a:moveTo>
                  <a:pt x="10422" y="13838"/>
                </a:moveTo>
                <a:cubicBezTo>
                  <a:pt x="8741" y="13838"/>
                  <a:pt x="7312" y="14175"/>
                  <a:pt x="6219" y="14512"/>
                </a:cubicBezTo>
                <a:cubicBezTo>
                  <a:pt x="5967" y="13500"/>
                  <a:pt x="5799" y="12403"/>
                  <a:pt x="5799" y="11138"/>
                </a:cubicBezTo>
                <a:cubicBezTo>
                  <a:pt x="10422" y="11138"/>
                  <a:pt x="10422" y="11138"/>
                  <a:pt x="10422" y="11138"/>
                </a:cubicBezTo>
                <a:lnTo>
                  <a:pt x="10422" y="13838"/>
                </a:lnTo>
                <a:close/>
                <a:moveTo>
                  <a:pt x="11094" y="13838"/>
                </a:moveTo>
                <a:cubicBezTo>
                  <a:pt x="11094" y="11138"/>
                  <a:pt x="11094" y="11138"/>
                  <a:pt x="11094" y="11138"/>
                </a:cubicBezTo>
                <a:cubicBezTo>
                  <a:pt x="15801" y="11138"/>
                  <a:pt x="15801" y="11138"/>
                  <a:pt x="15801" y="11138"/>
                </a:cubicBezTo>
                <a:cubicBezTo>
                  <a:pt x="15801" y="12403"/>
                  <a:pt x="15549" y="13500"/>
                  <a:pt x="15296" y="14512"/>
                </a:cubicBezTo>
                <a:cubicBezTo>
                  <a:pt x="14204" y="14175"/>
                  <a:pt x="12775" y="13838"/>
                  <a:pt x="11094" y="13838"/>
                </a:cubicBezTo>
                <a:close/>
                <a:moveTo>
                  <a:pt x="15801" y="10462"/>
                </a:moveTo>
                <a:cubicBezTo>
                  <a:pt x="11094" y="10462"/>
                  <a:pt x="11094" y="10462"/>
                  <a:pt x="11094" y="10462"/>
                </a:cubicBezTo>
                <a:cubicBezTo>
                  <a:pt x="11094" y="7762"/>
                  <a:pt x="11094" y="7762"/>
                  <a:pt x="11094" y="7762"/>
                </a:cubicBezTo>
                <a:cubicBezTo>
                  <a:pt x="12775" y="7762"/>
                  <a:pt x="14204" y="7425"/>
                  <a:pt x="15296" y="7087"/>
                </a:cubicBezTo>
                <a:cubicBezTo>
                  <a:pt x="15549" y="8100"/>
                  <a:pt x="15801" y="9197"/>
                  <a:pt x="15801" y="10462"/>
                </a:cubicBezTo>
                <a:close/>
                <a:moveTo>
                  <a:pt x="10422" y="7762"/>
                </a:moveTo>
                <a:cubicBezTo>
                  <a:pt x="10422" y="10462"/>
                  <a:pt x="10422" y="10462"/>
                  <a:pt x="10422" y="10462"/>
                </a:cubicBezTo>
                <a:cubicBezTo>
                  <a:pt x="5799" y="10462"/>
                  <a:pt x="5799" y="10462"/>
                  <a:pt x="5799" y="10462"/>
                </a:cubicBezTo>
                <a:cubicBezTo>
                  <a:pt x="5799" y="9197"/>
                  <a:pt x="5967" y="8100"/>
                  <a:pt x="6219" y="7087"/>
                </a:cubicBezTo>
                <a:cubicBezTo>
                  <a:pt x="7312" y="7425"/>
                  <a:pt x="8741" y="7762"/>
                  <a:pt x="10422" y="7762"/>
                </a:cubicBezTo>
                <a:close/>
                <a:moveTo>
                  <a:pt x="5127" y="11138"/>
                </a:moveTo>
                <a:cubicBezTo>
                  <a:pt x="5127" y="12487"/>
                  <a:pt x="5295" y="13669"/>
                  <a:pt x="5631" y="14766"/>
                </a:cubicBezTo>
                <a:cubicBezTo>
                  <a:pt x="4034" y="15441"/>
                  <a:pt x="3110" y="16369"/>
                  <a:pt x="2689" y="16959"/>
                </a:cubicBezTo>
                <a:cubicBezTo>
                  <a:pt x="1429" y="15272"/>
                  <a:pt x="756" y="13247"/>
                  <a:pt x="672" y="11138"/>
                </a:cubicBezTo>
                <a:lnTo>
                  <a:pt x="5127" y="11138"/>
                </a:lnTo>
                <a:close/>
                <a:moveTo>
                  <a:pt x="3194" y="17466"/>
                </a:moveTo>
                <a:cubicBezTo>
                  <a:pt x="3446" y="17044"/>
                  <a:pt x="4202" y="16116"/>
                  <a:pt x="5799" y="15441"/>
                </a:cubicBezTo>
                <a:cubicBezTo>
                  <a:pt x="6724" y="18056"/>
                  <a:pt x="8237" y="19913"/>
                  <a:pt x="9161" y="20841"/>
                </a:cubicBezTo>
                <a:cubicBezTo>
                  <a:pt x="7060" y="20503"/>
                  <a:pt x="5127" y="19491"/>
                  <a:pt x="3614" y="17972"/>
                </a:cubicBezTo>
                <a:cubicBezTo>
                  <a:pt x="3446" y="17803"/>
                  <a:pt x="3278" y="17634"/>
                  <a:pt x="3194" y="17466"/>
                </a:cubicBezTo>
                <a:close/>
                <a:moveTo>
                  <a:pt x="12439" y="20841"/>
                </a:moveTo>
                <a:cubicBezTo>
                  <a:pt x="13363" y="19913"/>
                  <a:pt x="14876" y="18056"/>
                  <a:pt x="15717" y="15441"/>
                </a:cubicBezTo>
                <a:cubicBezTo>
                  <a:pt x="16221" y="15609"/>
                  <a:pt x="16641" y="15863"/>
                  <a:pt x="16977" y="16116"/>
                </a:cubicBezTo>
                <a:cubicBezTo>
                  <a:pt x="17818" y="16622"/>
                  <a:pt x="18238" y="17212"/>
                  <a:pt x="18406" y="17466"/>
                </a:cubicBezTo>
                <a:cubicBezTo>
                  <a:pt x="16893" y="19237"/>
                  <a:pt x="14792" y="20419"/>
                  <a:pt x="12439" y="20841"/>
                </a:cubicBezTo>
                <a:close/>
                <a:moveTo>
                  <a:pt x="18406" y="4134"/>
                </a:moveTo>
                <a:cubicBezTo>
                  <a:pt x="18154" y="4556"/>
                  <a:pt x="17314" y="5484"/>
                  <a:pt x="15717" y="6159"/>
                </a:cubicBezTo>
                <a:cubicBezTo>
                  <a:pt x="14876" y="3544"/>
                  <a:pt x="13363" y="1688"/>
                  <a:pt x="12439" y="759"/>
                </a:cubicBezTo>
                <a:cubicBezTo>
                  <a:pt x="14540" y="1097"/>
                  <a:pt x="16473" y="2109"/>
                  <a:pt x="17986" y="3628"/>
                </a:cubicBezTo>
                <a:cubicBezTo>
                  <a:pt x="18154" y="3797"/>
                  <a:pt x="18238" y="3966"/>
                  <a:pt x="18406" y="4134"/>
                </a:cubicBezTo>
                <a:close/>
                <a:moveTo>
                  <a:pt x="9161" y="759"/>
                </a:moveTo>
                <a:cubicBezTo>
                  <a:pt x="8237" y="1688"/>
                  <a:pt x="6724" y="3544"/>
                  <a:pt x="5799" y="6159"/>
                </a:cubicBezTo>
                <a:cubicBezTo>
                  <a:pt x="5379" y="5991"/>
                  <a:pt x="4959" y="5737"/>
                  <a:pt x="4623" y="5484"/>
                </a:cubicBezTo>
                <a:cubicBezTo>
                  <a:pt x="3782" y="4978"/>
                  <a:pt x="3362" y="4388"/>
                  <a:pt x="3194" y="4134"/>
                </a:cubicBezTo>
                <a:cubicBezTo>
                  <a:pt x="3278" y="3966"/>
                  <a:pt x="3446" y="3797"/>
                  <a:pt x="3614" y="3628"/>
                </a:cubicBezTo>
                <a:cubicBezTo>
                  <a:pt x="5127" y="2109"/>
                  <a:pt x="7060" y="1097"/>
                  <a:pt x="9161" y="759"/>
                </a:cubicBezTo>
                <a:close/>
              </a:path>
            </a:pathLst>
          </a:custGeom>
          <a:solidFill>
            <a:schemeClr val="bg1"/>
          </a:solidFill>
          <a:ln w="12700">
            <a:miter lim="400000"/>
          </a:ln>
        </p:spPr>
        <p:txBody>
          <a:bodyPr tIns="45720" bIns="45720"/>
          <a:lstStyle/>
          <a:p>
            <a:pPr algn="l" defTabSz="914400">
              <a:defRPr sz="3600">
                <a:latin typeface="等线" panose="02010600030101010101" charset="-122"/>
                <a:ea typeface="等线" panose="02010600030101010101" charset="-122"/>
                <a:cs typeface="等线" panose="02010600030101010101" charset="-122"/>
                <a:sym typeface="等线" panose="02010600030101010101" charset="-122"/>
              </a:defRPr>
            </a:pPr>
            <a:endParaRPr sz="1800"/>
          </a:p>
        </p:txBody>
      </p:sp>
      <p:sp>
        <p:nvSpPr>
          <p:cNvPr id="37" name="PA_库_形状 367"/>
          <p:cNvSpPr/>
          <p:nvPr>
            <p:custDataLst>
              <p:tags r:id="rId14"/>
            </p:custDataLst>
          </p:nvPr>
        </p:nvSpPr>
        <p:spPr>
          <a:xfrm>
            <a:off x="1336208" y="4991864"/>
            <a:ext cx="657232" cy="235962"/>
          </a:xfrm>
          <a:prstGeom prst="rect">
            <a:avLst/>
          </a:prstGeom>
          <a:ln w="12700">
            <a:miter lim="400000"/>
          </a:ln>
        </p:spPr>
        <p:txBody>
          <a:bodyPr wrap="none" lIns="25400" tIns="25400" rIns="25400" bIns="25400" anchor="ctr">
            <a:spAutoFit/>
          </a:bodyPr>
          <a:lstStyle>
            <a:lvl1pPr algn="l">
              <a:defRPr b="1" cap="all">
                <a:latin typeface="Helvetica"/>
                <a:ea typeface="Helvetica"/>
                <a:cs typeface="Helvetica"/>
                <a:sym typeface="Helvetica"/>
              </a:defRPr>
            </a:lvl1pPr>
          </a:lstStyle>
          <a:p>
            <a:pPr algn="ctr"/>
            <a:r>
              <a:rPr lang="en-US" sz="1200" cap="none" dirty="0">
                <a:solidFill>
                  <a:schemeClr val="bg1"/>
                </a:solidFill>
              </a:rPr>
              <a:t>Network</a:t>
            </a:r>
            <a:endParaRPr lang="en-US" sz="1200" cap="none" dirty="0">
              <a:solidFill>
                <a:schemeClr val="bg1"/>
              </a:solidFill>
            </a:endParaRPr>
          </a:p>
        </p:txBody>
      </p:sp>
      <p:sp>
        <p:nvSpPr>
          <p:cNvPr id="38" name="PA_库_形状 367"/>
          <p:cNvSpPr/>
          <p:nvPr>
            <p:custDataLst>
              <p:tags r:id="rId15"/>
            </p:custDataLst>
          </p:nvPr>
        </p:nvSpPr>
        <p:spPr>
          <a:xfrm>
            <a:off x="2466695" y="4991864"/>
            <a:ext cx="359073" cy="235962"/>
          </a:xfrm>
          <a:prstGeom prst="rect">
            <a:avLst/>
          </a:prstGeom>
          <a:ln w="12700">
            <a:miter lim="400000"/>
          </a:ln>
        </p:spPr>
        <p:txBody>
          <a:bodyPr wrap="none" lIns="25400" tIns="25400" rIns="25400" bIns="25400" anchor="ctr">
            <a:spAutoFit/>
          </a:bodyPr>
          <a:lstStyle>
            <a:lvl1pPr algn="l">
              <a:defRPr b="1" cap="all">
                <a:latin typeface="Helvetica"/>
                <a:ea typeface="Helvetica"/>
                <a:cs typeface="Helvetica"/>
                <a:sym typeface="Helvetica"/>
              </a:defRPr>
            </a:lvl1pPr>
          </a:lstStyle>
          <a:p>
            <a:pPr algn="ctr"/>
            <a:r>
              <a:rPr lang="en-US" sz="1200" cap="none" dirty="0">
                <a:solidFill>
                  <a:schemeClr val="bg1"/>
                </a:solidFill>
              </a:rPr>
              <a:t>Talk</a:t>
            </a:r>
            <a:endParaRPr lang="en-US" sz="1200" cap="none" dirty="0">
              <a:solidFill>
                <a:schemeClr val="bg1"/>
              </a:solidFill>
            </a:endParaRPr>
          </a:p>
        </p:txBody>
      </p:sp>
      <p:sp>
        <p:nvSpPr>
          <p:cNvPr id="39" name="PA_库_形状 367"/>
          <p:cNvSpPr/>
          <p:nvPr>
            <p:custDataLst>
              <p:tags r:id="rId16"/>
            </p:custDataLst>
          </p:nvPr>
        </p:nvSpPr>
        <p:spPr>
          <a:xfrm>
            <a:off x="3384676" y="4990269"/>
            <a:ext cx="573876" cy="235962"/>
          </a:xfrm>
          <a:prstGeom prst="rect">
            <a:avLst/>
          </a:prstGeom>
          <a:ln w="12700">
            <a:miter lim="400000"/>
          </a:ln>
        </p:spPr>
        <p:txBody>
          <a:bodyPr wrap="none" lIns="25400" tIns="25400" rIns="25400" bIns="25400" anchor="ctr">
            <a:spAutoFit/>
          </a:bodyPr>
          <a:lstStyle>
            <a:lvl1pPr algn="l">
              <a:defRPr b="1" cap="all">
                <a:latin typeface="Helvetica"/>
                <a:ea typeface="Helvetica"/>
                <a:cs typeface="Helvetica"/>
                <a:sym typeface="Helvetica"/>
              </a:defRPr>
            </a:lvl1pPr>
          </a:lstStyle>
          <a:p>
            <a:pPr algn="ctr"/>
            <a:r>
              <a:rPr lang="en-US" sz="1200" cap="none" dirty="0">
                <a:solidFill>
                  <a:schemeClr val="bg1"/>
                </a:solidFill>
              </a:rPr>
              <a:t>Photos</a:t>
            </a:r>
            <a:endParaRPr lang="en-US" sz="1200" cap="none" dirty="0">
              <a:solidFill>
                <a:schemeClr val="bg1"/>
              </a:solidFill>
            </a:endParaRPr>
          </a:p>
        </p:txBody>
      </p:sp>
      <p:sp>
        <p:nvSpPr>
          <p:cNvPr id="40" name="PA_库_形状 367"/>
          <p:cNvSpPr/>
          <p:nvPr>
            <p:custDataLst>
              <p:tags r:id="rId17"/>
            </p:custDataLst>
          </p:nvPr>
        </p:nvSpPr>
        <p:spPr>
          <a:xfrm>
            <a:off x="4370644" y="4990269"/>
            <a:ext cx="694101" cy="235962"/>
          </a:xfrm>
          <a:prstGeom prst="rect">
            <a:avLst/>
          </a:prstGeom>
          <a:ln w="12700">
            <a:miter lim="400000"/>
          </a:ln>
        </p:spPr>
        <p:txBody>
          <a:bodyPr wrap="none" lIns="25400" tIns="25400" rIns="25400" bIns="25400" anchor="ctr">
            <a:spAutoFit/>
          </a:bodyPr>
          <a:lstStyle>
            <a:lvl1pPr algn="l">
              <a:defRPr b="1" cap="all">
                <a:latin typeface="Helvetica"/>
                <a:ea typeface="Helvetica"/>
                <a:cs typeface="Helvetica"/>
                <a:sym typeface="Helvetica"/>
              </a:defRPr>
            </a:lvl1pPr>
          </a:lstStyle>
          <a:p>
            <a:pPr algn="ctr"/>
            <a:r>
              <a:rPr lang="en-US" sz="1200" cap="none" dirty="0">
                <a:solidFill>
                  <a:schemeClr val="bg1"/>
                </a:solidFill>
              </a:rPr>
              <a:t>Location</a:t>
            </a:r>
            <a:endParaRPr lang="en-US" sz="1200" cap="none" dirty="0">
              <a:solidFill>
                <a:schemeClr val="bg1"/>
              </a:solidFill>
            </a:endParaRPr>
          </a:p>
        </p:txBody>
      </p:sp>
      <p:pic>
        <p:nvPicPr>
          <p:cNvPr id="46" name="图片 45"/>
          <p:cNvPicPr>
            <a:picLocks noChangeAspect="1"/>
          </p:cNvPicPr>
          <p:nvPr/>
        </p:nvPicPr>
        <p:blipFill>
          <a:blip r:embed="rId18"/>
          <a:stretch>
            <a:fillRect/>
          </a:stretch>
        </p:blipFill>
        <p:spPr>
          <a:xfrm>
            <a:off x="6988782" y="2011034"/>
            <a:ext cx="1979936" cy="3250084"/>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250"/>
                                  </p:stCondLst>
                                  <p:childTnLst>
                                    <p:set>
                                      <p:cBhvr>
                                        <p:cTn id="6" dur="1" fill="hold">
                                          <p:stCondLst>
                                            <p:cond delay="0"/>
                                          </p:stCondLst>
                                        </p:cTn>
                                        <p:tgtEl>
                                          <p:spTgt spid="15">
                                            <p:txEl>
                                              <p:charRg st="4294967295" end="4294967295"/>
                                            </p:txEl>
                                          </p:spTgt>
                                        </p:tgtEl>
                                        <p:attrNameLst>
                                          <p:attrName>style.visibility</p:attrName>
                                        </p:attrNameLst>
                                      </p:cBhvr>
                                      <p:to>
                                        <p:strVal val="visible"/>
                                      </p:to>
                                    </p:set>
                                    <p:anim calcmode="lin" valueType="num">
                                      <p:cBhvr additive="base">
                                        <p:cTn id="7" dur="1500" fill="hold"/>
                                        <p:tgtEl>
                                          <p:spTgt spid="15">
                                            <p:txEl>
                                              <p:charRg st="4294967295" end="4294967295"/>
                                            </p:txEl>
                                          </p:spTgt>
                                        </p:tgtEl>
                                        <p:attrNameLst>
                                          <p:attrName>ppt_x</p:attrName>
                                        </p:attrNameLst>
                                      </p:cBhvr>
                                      <p:tavLst>
                                        <p:tav tm="0">
                                          <p:val>
                                            <p:strVal val="0-#ppt_w/2"/>
                                          </p:val>
                                        </p:tav>
                                        <p:tav tm="100000">
                                          <p:val>
                                            <p:strVal val="#ppt_x"/>
                                          </p:val>
                                        </p:tav>
                                      </p:tavLst>
                                    </p:anim>
                                    <p:anim calcmode="lin" valueType="num">
                                      <p:cBhvr additive="base">
                                        <p:cTn id="8" dur="1500" fill="hold"/>
                                        <p:tgtEl>
                                          <p:spTgt spid="15">
                                            <p:txEl>
                                              <p:charRg st="4294967295" end="4294967295"/>
                                            </p:txEl>
                                          </p:spTgt>
                                        </p:tgtEl>
                                        <p:attrNameLst>
                                          <p:attrName>ppt_y</p:attrName>
                                        </p:attrNameLst>
                                      </p:cBhvr>
                                      <p:tavLst>
                                        <p:tav tm="0">
                                          <p:val>
                                            <p:strVal val="#ppt_y"/>
                                          </p:val>
                                        </p:tav>
                                        <p:tav tm="100000">
                                          <p:val>
                                            <p:strVal val="#ppt_y"/>
                                          </p:val>
                                        </p:tav>
                                      </p:tavLst>
                                    </p:anim>
                                    <p:set>
                                      <p:cBhvr>
                                        <p:cTn id="9" dur="1" fill="hold">
                                          <p:stCondLst>
                                            <p:cond delay="0"/>
                                          </p:stCondLst>
                                        </p:cTn>
                                        <p:tgtEl>
                                          <p:spTgt spid="15">
                                            <p:txEl>
                                              <p:charRg st="4294967295" end="4294967295"/>
                                            </p:txEl>
                                          </p:spTgt>
                                        </p:tgtEl>
                                        <p:attrNameLst>
                                          <p:attrName>style.visibility</p:attrName>
                                        </p:attrNameLst>
                                      </p:cBhvr>
                                      <p:to>
                                        <p:strVal val="visible"/>
                                      </p:to>
                                    </p:set>
                                    <p:anim to="" calcmode="lin" valueType="num">
                                      <p:cBhvr>
                                        <p:cTn id="10" dur="1500" fill="hold">
                                          <p:stCondLst>
                                            <p:cond delay="0"/>
                                          </p:stCondLst>
                                        </p:cTn>
                                        <p:tgtEl>
                                          <p:spTgt spid="15">
                                            <p:txEl>
                                              <p:charRg st="4294967295" end="4294967295"/>
                                            </p:txEl>
                                          </p:spTgt>
                                        </p:tgtEl>
                                        <p:attrNameLst>
                                          <p:attrName>ppt_w</p:attrName>
                                        </p:attrNameLst>
                                      </p:cBhvr>
                                      <p:tavLst>
                                        <p:tav tm="0">
                                          <p:val>
                                            <p:fltVal val="0"/>
                                          </p:val>
                                        </p:tav>
                                        <p:tav tm="100000">
                                          <p:val>
                                            <p:strVal val="#ppt_w"/>
                                          </p:val>
                                        </p:tav>
                                      </p:tavLst>
                                    </p:anim>
                                    <p:anim to="" calcmode="lin" valueType="num">
                                      <p:cBhvr>
                                        <p:cTn id="11" dur="1500" fill="hold">
                                          <p:stCondLst>
                                            <p:cond delay="0"/>
                                          </p:stCondLst>
                                        </p:cTn>
                                        <p:tgtEl>
                                          <p:spTgt spid="15">
                                            <p:txEl>
                                              <p:charRg st="4294967295" end="4294967295"/>
                                            </p:txEl>
                                          </p:spTgt>
                                        </p:tgtEl>
                                        <p:attrNameLst>
                                          <p:attrName>ppt_h</p:attrName>
                                        </p:attrNameLst>
                                      </p:cBhvr>
                                      <p:tavLst>
                                        <p:tav tm="0">
                                          <p:val>
                                            <p:fltVal val="0"/>
                                          </p:val>
                                        </p:tav>
                                        <p:tav tm="100000">
                                          <p:val>
                                            <p:strVal val="#ppt_h"/>
                                          </p:val>
                                        </p:tav>
                                      </p:tavLst>
                                    </p:anim>
                                    <p:animEffect filter="fade">
                                      <p:cBhvr>
                                        <p:cTn id="12" dur="1500">
                                          <p:stCondLst>
                                            <p:cond delay="0"/>
                                          </p:stCondLst>
                                        </p:cTn>
                                        <p:tgtEl>
                                          <p:spTgt spid="15">
                                            <p:txEl>
                                              <p:charRg st="4294967295" end="4294967295"/>
                                            </p:txEl>
                                          </p:spTgt>
                                        </p:tgtEl>
                                      </p:cBhvr>
                                    </p:animEffect>
                                  </p:childTnLst>
                                </p:cTn>
                              </p:par>
                              <p:par>
                                <p:cTn id="13" presetID="2" presetClass="entr" presetSubtype="8" decel="100000" fill="hold" grpId="0" nodeType="withEffect">
                                  <p:stCondLst>
                                    <p:cond delay="250"/>
                                  </p:stCondLst>
                                  <p:childTnLst>
                                    <p:set>
                                      <p:cBhvr>
                                        <p:cTn id="14" dur="1" fill="hold">
                                          <p:stCondLst>
                                            <p:cond delay="0"/>
                                          </p:stCondLst>
                                        </p:cTn>
                                        <p:tgtEl>
                                          <p:spTgt spid="17">
                                            <p:txEl>
                                              <p:charRg st="4294967295" end="4294967295"/>
                                            </p:txEl>
                                          </p:spTgt>
                                        </p:tgtEl>
                                        <p:attrNameLst>
                                          <p:attrName>style.visibility</p:attrName>
                                        </p:attrNameLst>
                                      </p:cBhvr>
                                      <p:to>
                                        <p:strVal val="visible"/>
                                      </p:to>
                                    </p:set>
                                    <p:anim calcmode="lin" valueType="num">
                                      <p:cBhvr additive="base">
                                        <p:cTn id="15" dur="1500" fill="hold"/>
                                        <p:tgtEl>
                                          <p:spTgt spid="17">
                                            <p:txEl>
                                              <p:charRg st="4294967295" end="4294967295"/>
                                            </p:txEl>
                                          </p:spTgt>
                                        </p:tgtEl>
                                        <p:attrNameLst>
                                          <p:attrName>ppt_x</p:attrName>
                                        </p:attrNameLst>
                                      </p:cBhvr>
                                      <p:tavLst>
                                        <p:tav tm="0">
                                          <p:val>
                                            <p:strVal val="0-#ppt_w/2"/>
                                          </p:val>
                                        </p:tav>
                                        <p:tav tm="100000">
                                          <p:val>
                                            <p:strVal val="#ppt_x"/>
                                          </p:val>
                                        </p:tav>
                                      </p:tavLst>
                                    </p:anim>
                                    <p:anim calcmode="lin" valueType="num">
                                      <p:cBhvr additive="base">
                                        <p:cTn id="16" dur="1500" fill="hold"/>
                                        <p:tgtEl>
                                          <p:spTgt spid="17">
                                            <p:txEl>
                                              <p:charRg st="4294967295" end="4294967295"/>
                                            </p:txEl>
                                          </p:spTgt>
                                        </p:tgtEl>
                                        <p:attrNameLst>
                                          <p:attrName>ppt_y</p:attrName>
                                        </p:attrNameLst>
                                      </p:cBhvr>
                                      <p:tavLst>
                                        <p:tav tm="0">
                                          <p:val>
                                            <p:strVal val="#ppt_y"/>
                                          </p:val>
                                        </p:tav>
                                        <p:tav tm="100000">
                                          <p:val>
                                            <p:strVal val="#ppt_y"/>
                                          </p:val>
                                        </p:tav>
                                      </p:tavLst>
                                    </p:anim>
                                    <p:set>
                                      <p:cBhvr>
                                        <p:cTn id="17" dur="1" fill="hold">
                                          <p:stCondLst>
                                            <p:cond delay="0"/>
                                          </p:stCondLst>
                                        </p:cTn>
                                        <p:tgtEl>
                                          <p:spTgt spid="17">
                                            <p:txEl>
                                              <p:charRg st="4294967295" end="4294967295"/>
                                            </p:txEl>
                                          </p:spTgt>
                                        </p:tgtEl>
                                        <p:attrNameLst>
                                          <p:attrName>style.visibility</p:attrName>
                                        </p:attrNameLst>
                                      </p:cBhvr>
                                      <p:to>
                                        <p:strVal val="visible"/>
                                      </p:to>
                                    </p:set>
                                    <p:anim to="" calcmode="lin" valueType="num">
                                      <p:cBhvr>
                                        <p:cTn id="18" dur="1500" fill="hold">
                                          <p:stCondLst>
                                            <p:cond delay="0"/>
                                          </p:stCondLst>
                                        </p:cTn>
                                        <p:tgtEl>
                                          <p:spTgt spid="17">
                                            <p:txEl>
                                              <p:charRg st="4294967295" end="4294967295"/>
                                            </p:txEl>
                                          </p:spTgt>
                                        </p:tgtEl>
                                        <p:attrNameLst>
                                          <p:attrName>ppt_w</p:attrName>
                                        </p:attrNameLst>
                                      </p:cBhvr>
                                      <p:tavLst>
                                        <p:tav tm="0">
                                          <p:val>
                                            <p:fltVal val="0"/>
                                          </p:val>
                                        </p:tav>
                                        <p:tav tm="100000">
                                          <p:val>
                                            <p:strVal val="#ppt_w"/>
                                          </p:val>
                                        </p:tav>
                                      </p:tavLst>
                                    </p:anim>
                                    <p:anim to="" calcmode="lin" valueType="num">
                                      <p:cBhvr>
                                        <p:cTn id="19" dur="1500" fill="hold">
                                          <p:stCondLst>
                                            <p:cond delay="0"/>
                                          </p:stCondLst>
                                        </p:cTn>
                                        <p:tgtEl>
                                          <p:spTgt spid="17">
                                            <p:txEl>
                                              <p:charRg st="4294967295" end="4294967295"/>
                                            </p:txEl>
                                          </p:spTgt>
                                        </p:tgtEl>
                                        <p:attrNameLst>
                                          <p:attrName>ppt_h</p:attrName>
                                        </p:attrNameLst>
                                      </p:cBhvr>
                                      <p:tavLst>
                                        <p:tav tm="0">
                                          <p:val>
                                            <p:fltVal val="0"/>
                                          </p:val>
                                        </p:tav>
                                        <p:tav tm="100000">
                                          <p:val>
                                            <p:strVal val="#ppt_h"/>
                                          </p:val>
                                        </p:tav>
                                      </p:tavLst>
                                    </p:anim>
                                    <p:animEffect filter="fade">
                                      <p:cBhvr>
                                        <p:cTn id="20" dur="1500">
                                          <p:stCondLst>
                                            <p:cond delay="0"/>
                                          </p:stCondLst>
                                        </p:cTn>
                                        <p:tgtEl>
                                          <p:spTgt spid="17">
                                            <p:txEl>
                                              <p:charRg st="4294967295" end="4294967295"/>
                                            </p:txEl>
                                          </p:spTgt>
                                        </p:tgtEl>
                                      </p:cBhvr>
                                    </p:animEffect>
                                  </p:childTnLst>
                                </p:cTn>
                              </p:par>
                              <p:par>
                                <p:cTn id="21" presetID="2" presetClass="entr" presetSubtype="8" decel="100000" fill="hold" grpId="0" nodeType="withEffect">
                                  <p:stCondLst>
                                    <p:cond delay="250"/>
                                  </p:stCondLst>
                                  <p:childTnLst>
                                    <p:set>
                                      <p:cBhvr>
                                        <p:cTn id="22" dur="1" fill="hold">
                                          <p:stCondLst>
                                            <p:cond delay="0"/>
                                          </p:stCondLst>
                                        </p:cTn>
                                        <p:tgtEl>
                                          <p:spTgt spid="18">
                                            <p:txEl>
                                              <p:charRg st="4294967295" end="4294967295"/>
                                            </p:txEl>
                                          </p:spTgt>
                                        </p:tgtEl>
                                        <p:attrNameLst>
                                          <p:attrName>style.visibility</p:attrName>
                                        </p:attrNameLst>
                                      </p:cBhvr>
                                      <p:to>
                                        <p:strVal val="visible"/>
                                      </p:to>
                                    </p:set>
                                    <p:anim calcmode="lin" valueType="num">
                                      <p:cBhvr additive="base">
                                        <p:cTn id="23" dur="1500" fill="hold"/>
                                        <p:tgtEl>
                                          <p:spTgt spid="18">
                                            <p:txEl>
                                              <p:charRg st="4294967295" end="4294967295"/>
                                            </p:txEl>
                                          </p:spTgt>
                                        </p:tgtEl>
                                        <p:attrNameLst>
                                          <p:attrName>ppt_x</p:attrName>
                                        </p:attrNameLst>
                                      </p:cBhvr>
                                      <p:tavLst>
                                        <p:tav tm="0">
                                          <p:val>
                                            <p:strVal val="0-#ppt_w/2"/>
                                          </p:val>
                                        </p:tav>
                                        <p:tav tm="100000">
                                          <p:val>
                                            <p:strVal val="#ppt_x"/>
                                          </p:val>
                                        </p:tav>
                                      </p:tavLst>
                                    </p:anim>
                                    <p:anim calcmode="lin" valueType="num">
                                      <p:cBhvr additive="base">
                                        <p:cTn id="24" dur="1500" fill="hold"/>
                                        <p:tgtEl>
                                          <p:spTgt spid="18">
                                            <p:txEl>
                                              <p:charRg st="4294967295" end="4294967295"/>
                                            </p:txEl>
                                          </p:spTgt>
                                        </p:tgtEl>
                                        <p:attrNameLst>
                                          <p:attrName>ppt_y</p:attrName>
                                        </p:attrNameLst>
                                      </p:cBhvr>
                                      <p:tavLst>
                                        <p:tav tm="0">
                                          <p:val>
                                            <p:strVal val="#ppt_y"/>
                                          </p:val>
                                        </p:tav>
                                        <p:tav tm="100000">
                                          <p:val>
                                            <p:strVal val="#ppt_y"/>
                                          </p:val>
                                        </p:tav>
                                      </p:tavLst>
                                    </p:anim>
                                    <p:set>
                                      <p:cBhvr>
                                        <p:cTn id="25" dur="1" fill="hold">
                                          <p:stCondLst>
                                            <p:cond delay="0"/>
                                          </p:stCondLst>
                                        </p:cTn>
                                        <p:tgtEl>
                                          <p:spTgt spid="18">
                                            <p:txEl>
                                              <p:charRg st="4294967295" end="4294967295"/>
                                            </p:txEl>
                                          </p:spTgt>
                                        </p:tgtEl>
                                        <p:attrNameLst>
                                          <p:attrName>style.visibility</p:attrName>
                                        </p:attrNameLst>
                                      </p:cBhvr>
                                      <p:to>
                                        <p:strVal val="visible"/>
                                      </p:to>
                                    </p:set>
                                    <p:anim to="" calcmode="lin" valueType="num">
                                      <p:cBhvr>
                                        <p:cTn id="26" dur="1500" fill="hold">
                                          <p:stCondLst>
                                            <p:cond delay="0"/>
                                          </p:stCondLst>
                                        </p:cTn>
                                        <p:tgtEl>
                                          <p:spTgt spid="18">
                                            <p:txEl>
                                              <p:charRg st="4294967295" end="4294967295"/>
                                            </p:txEl>
                                          </p:spTgt>
                                        </p:tgtEl>
                                        <p:attrNameLst>
                                          <p:attrName>ppt_w</p:attrName>
                                        </p:attrNameLst>
                                      </p:cBhvr>
                                      <p:tavLst>
                                        <p:tav tm="0">
                                          <p:val>
                                            <p:fltVal val="0"/>
                                          </p:val>
                                        </p:tav>
                                        <p:tav tm="100000">
                                          <p:val>
                                            <p:strVal val="#ppt_w"/>
                                          </p:val>
                                        </p:tav>
                                      </p:tavLst>
                                    </p:anim>
                                    <p:anim to="" calcmode="lin" valueType="num">
                                      <p:cBhvr>
                                        <p:cTn id="27" dur="1500" fill="hold">
                                          <p:stCondLst>
                                            <p:cond delay="0"/>
                                          </p:stCondLst>
                                        </p:cTn>
                                        <p:tgtEl>
                                          <p:spTgt spid="18">
                                            <p:txEl>
                                              <p:charRg st="4294967295" end="4294967295"/>
                                            </p:txEl>
                                          </p:spTgt>
                                        </p:tgtEl>
                                        <p:attrNameLst>
                                          <p:attrName>ppt_h</p:attrName>
                                        </p:attrNameLst>
                                      </p:cBhvr>
                                      <p:tavLst>
                                        <p:tav tm="0">
                                          <p:val>
                                            <p:fltVal val="0"/>
                                          </p:val>
                                        </p:tav>
                                        <p:tav tm="100000">
                                          <p:val>
                                            <p:strVal val="#ppt_h"/>
                                          </p:val>
                                        </p:tav>
                                      </p:tavLst>
                                    </p:anim>
                                    <p:animEffect filter="fade">
                                      <p:cBhvr>
                                        <p:cTn id="28" dur="1500">
                                          <p:stCondLst>
                                            <p:cond delay="0"/>
                                          </p:stCondLst>
                                        </p:cTn>
                                        <p:tgtEl>
                                          <p:spTgt spid="18">
                                            <p:txEl>
                                              <p:charRg st="4294967295" end="4294967295"/>
                                            </p:txEl>
                                          </p:spTgt>
                                        </p:tgtEl>
                                      </p:cBhvr>
                                    </p:animEffect>
                                  </p:childTnLst>
                                </p:cTn>
                              </p:par>
                              <p:par>
                                <p:cTn id="29" presetID="2" presetClass="entr" presetSubtype="8" decel="100000" fill="hold" grpId="0" nodeType="withEffect" nodePh="1">
                                  <p:stCondLst>
                                    <p:cond delay="250"/>
                                  </p:stCondLst>
                                  <p:endCondLst>
                                    <p:cond evt="begin" delay="0">
                                      <p:tn val="29"/>
                                    </p:cond>
                                  </p:endCondLst>
                                  <p:childTnLst>
                                    <p:set>
                                      <p:cBhvr>
                                        <p:cTn id="30" dur="1" fill="hold">
                                          <p:stCondLst>
                                            <p:cond delay="0"/>
                                          </p:stCondLst>
                                        </p:cTn>
                                        <p:tgtEl>
                                          <p:spTgt spid="20">
                                            <p:txEl>
                                              <p:charRg st="4294967295" end="4294967295"/>
                                            </p:txEl>
                                          </p:spTgt>
                                        </p:tgtEl>
                                        <p:attrNameLst>
                                          <p:attrName>style.visibility</p:attrName>
                                        </p:attrNameLst>
                                      </p:cBhvr>
                                      <p:to>
                                        <p:strVal val="visible"/>
                                      </p:to>
                                    </p:set>
                                    <p:anim calcmode="lin" valueType="num">
                                      <p:cBhvr additive="base">
                                        <p:cTn id="31" dur="1500" fill="hold"/>
                                        <p:tgtEl>
                                          <p:spTgt spid="20">
                                            <p:txEl>
                                              <p:charRg st="4294967295" end="4294967295"/>
                                            </p:txEl>
                                          </p:spTgt>
                                        </p:tgtEl>
                                        <p:attrNameLst>
                                          <p:attrName>ppt_x</p:attrName>
                                        </p:attrNameLst>
                                      </p:cBhvr>
                                      <p:tavLst>
                                        <p:tav tm="0">
                                          <p:val>
                                            <p:strVal val="0-#ppt_w/2"/>
                                          </p:val>
                                        </p:tav>
                                        <p:tav tm="100000">
                                          <p:val>
                                            <p:strVal val="#ppt_x"/>
                                          </p:val>
                                        </p:tav>
                                      </p:tavLst>
                                    </p:anim>
                                    <p:anim calcmode="lin" valueType="num">
                                      <p:cBhvr additive="base">
                                        <p:cTn id="32" dur="1500" fill="hold"/>
                                        <p:tgtEl>
                                          <p:spTgt spid="20">
                                            <p:txEl>
                                              <p:charRg st="4294967295" end="4294967295"/>
                                            </p:txEl>
                                          </p:spTgt>
                                        </p:tgtEl>
                                        <p:attrNameLst>
                                          <p:attrName>ppt_y</p:attrName>
                                        </p:attrNameLst>
                                      </p:cBhvr>
                                      <p:tavLst>
                                        <p:tav tm="0">
                                          <p:val>
                                            <p:strVal val="#ppt_y"/>
                                          </p:val>
                                        </p:tav>
                                        <p:tav tm="100000">
                                          <p:val>
                                            <p:strVal val="#ppt_y"/>
                                          </p:val>
                                        </p:tav>
                                      </p:tavLst>
                                    </p:anim>
                                    <p:set>
                                      <p:cBhvr>
                                        <p:cTn id="33" dur="1" fill="hold">
                                          <p:stCondLst>
                                            <p:cond delay="0"/>
                                          </p:stCondLst>
                                        </p:cTn>
                                        <p:tgtEl>
                                          <p:spTgt spid="20">
                                            <p:txEl>
                                              <p:charRg st="4294967295" end="4294967295"/>
                                            </p:txEl>
                                          </p:spTgt>
                                        </p:tgtEl>
                                        <p:attrNameLst>
                                          <p:attrName>style.visibility</p:attrName>
                                        </p:attrNameLst>
                                      </p:cBhvr>
                                      <p:to>
                                        <p:strVal val="visible"/>
                                      </p:to>
                                    </p:set>
                                    <p:anim to="" calcmode="lin" valueType="num">
                                      <p:cBhvr>
                                        <p:cTn id="34" dur="1500" fill="hold">
                                          <p:stCondLst>
                                            <p:cond delay="0"/>
                                          </p:stCondLst>
                                        </p:cTn>
                                        <p:tgtEl>
                                          <p:spTgt spid="20">
                                            <p:txEl>
                                              <p:charRg st="4294967295" end="4294967295"/>
                                            </p:txEl>
                                          </p:spTgt>
                                        </p:tgtEl>
                                        <p:attrNameLst>
                                          <p:attrName>ppt_w</p:attrName>
                                        </p:attrNameLst>
                                      </p:cBhvr>
                                      <p:tavLst>
                                        <p:tav tm="0">
                                          <p:val>
                                            <p:fltVal val="0"/>
                                          </p:val>
                                        </p:tav>
                                        <p:tav tm="100000">
                                          <p:val>
                                            <p:strVal val="#ppt_w"/>
                                          </p:val>
                                        </p:tav>
                                      </p:tavLst>
                                    </p:anim>
                                    <p:anim to="" calcmode="lin" valueType="num">
                                      <p:cBhvr>
                                        <p:cTn id="35" dur="1500" fill="hold">
                                          <p:stCondLst>
                                            <p:cond delay="0"/>
                                          </p:stCondLst>
                                        </p:cTn>
                                        <p:tgtEl>
                                          <p:spTgt spid="20">
                                            <p:txEl>
                                              <p:charRg st="4294967295" end="4294967295"/>
                                            </p:txEl>
                                          </p:spTgt>
                                        </p:tgtEl>
                                        <p:attrNameLst>
                                          <p:attrName>ppt_h</p:attrName>
                                        </p:attrNameLst>
                                      </p:cBhvr>
                                      <p:tavLst>
                                        <p:tav tm="0">
                                          <p:val>
                                            <p:fltVal val="0"/>
                                          </p:val>
                                        </p:tav>
                                        <p:tav tm="100000">
                                          <p:val>
                                            <p:strVal val="#ppt_h"/>
                                          </p:val>
                                        </p:tav>
                                      </p:tavLst>
                                    </p:anim>
                                    <p:animEffect filter="fade">
                                      <p:cBhvr>
                                        <p:cTn id="36" dur="1500">
                                          <p:stCondLst>
                                            <p:cond delay="0"/>
                                          </p:stCondLst>
                                        </p:cTn>
                                        <p:tgtEl>
                                          <p:spTgt spid="20">
                                            <p:txEl>
                                              <p:charRg st="4294967295" end="4294967295"/>
                                            </p:txEl>
                                          </p:spTgt>
                                        </p:tgtEl>
                                      </p:cBhvr>
                                    </p:animEffect>
                                  </p:childTnLst>
                                </p:cTn>
                              </p:par>
                              <p:par>
                                <p:cTn id="37" presetID="2" presetClass="entr" presetSubtype="8" decel="100000" fill="hold" grpId="0" nodeType="withEffect" nodePh="1">
                                  <p:stCondLst>
                                    <p:cond delay="250"/>
                                  </p:stCondLst>
                                  <p:endCondLst>
                                    <p:cond evt="begin" delay="0">
                                      <p:tn val="37"/>
                                    </p:cond>
                                  </p:endCondLst>
                                  <p:childTnLst>
                                    <p:set>
                                      <p:cBhvr>
                                        <p:cTn id="38" dur="1" fill="hold">
                                          <p:stCondLst>
                                            <p:cond delay="0"/>
                                          </p:stCondLst>
                                        </p:cTn>
                                        <p:tgtEl>
                                          <p:spTgt spid="21">
                                            <p:txEl>
                                              <p:charRg st="4294967295" end="4294967295"/>
                                            </p:txEl>
                                          </p:spTgt>
                                        </p:tgtEl>
                                        <p:attrNameLst>
                                          <p:attrName>style.visibility</p:attrName>
                                        </p:attrNameLst>
                                      </p:cBhvr>
                                      <p:to>
                                        <p:strVal val="visible"/>
                                      </p:to>
                                    </p:set>
                                    <p:anim calcmode="lin" valueType="num">
                                      <p:cBhvr additive="base">
                                        <p:cTn id="39" dur="1500" fill="hold"/>
                                        <p:tgtEl>
                                          <p:spTgt spid="21">
                                            <p:txEl>
                                              <p:charRg st="4294967295" end="4294967295"/>
                                            </p:txEl>
                                          </p:spTgt>
                                        </p:tgtEl>
                                        <p:attrNameLst>
                                          <p:attrName>ppt_x</p:attrName>
                                        </p:attrNameLst>
                                      </p:cBhvr>
                                      <p:tavLst>
                                        <p:tav tm="0">
                                          <p:val>
                                            <p:strVal val="0-#ppt_w/2"/>
                                          </p:val>
                                        </p:tav>
                                        <p:tav tm="100000">
                                          <p:val>
                                            <p:strVal val="#ppt_x"/>
                                          </p:val>
                                        </p:tav>
                                      </p:tavLst>
                                    </p:anim>
                                    <p:anim calcmode="lin" valueType="num">
                                      <p:cBhvr additive="base">
                                        <p:cTn id="40" dur="1500" fill="hold"/>
                                        <p:tgtEl>
                                          <p:spTgt spid="21">
                                            <p:txEl>
                                              <p:charRg st="4294967295" end="4294967295"/>
                                            </p:txEl>
                                          </p:spTgt>
                                        </p:tgtEl>
                                        <p:attrNameLst>
                                          <p:attrName>ppt_y</p:attrName>
                                        </p:attrNameLst>
                                      </p:cBhvr>
                                      <p:tavLst>
                                        <p:tav tm="0">
                                          <p:val>
                                            <p:strVal val="#ppt_y"/>
                                          </p:val>
                                        </p:tav>
                                        <p:tav tm="100000">
                                          <p:val>
                                            <p:strVal val="#ppt_y"/>
                                          </p:val>
                                        </p:tav>
                                      </p:tavLst>
                                    </p:anim>
                                    <p:set>
                                      <p:cBhvr>
                                        <p:cTn id="41" dur="1" fill="hold">
                                          <p:stCondLst>
                                            <p:cond delay="0"/>
                                          </p:stCondLst>
                                        </p:cTn>
                                        <p:tgtEl>
                                          <p:spTgt spid="21">
                                            <p:txEl>
                                              <p:charRg st="4294967295" end="4294967295"/>
                                            </p:txEl>
                                          </p:spTgt>
                                        </p:tgtEl>
                                        <p:attrNameLst>
                                          <p:attrName>style.visibility</p:attrName>
                                        </p:attrNameLst>
                                      </p:cBhvr>
                                      <p:to>
                                        <p:strVal val="visible"/>
                                      </p:to>
                                    </p:set>
                                    <p:anim to="" calcmode="lin" valueType="num">
                                      <p:cBhvr>
                                        <p:cTn id="42" dur="1500" fill="hold">
                                          <p:stCondLst>
                                            <p:cond delay="0"/>
                                          </p:stCondLst>
                                        </p:cTn>
                                        <p:tgtEl>
                                          <p:spTgt spid="21">
                                            <p:txEl>
                                              <p:charRg st="4294967295" end="4294967295"/>
                                            </p:txEl>
                                          </p:spTgt>
                                        </p:tgtEl>
                                        <p:attrNameLst>
                                          <p:attrName>ppt_w</p:attrName>
                                        </p:attrNameLst>
                                      </p:cBhvr>
                                      <p:tavLst>
                                        <p:tav tm="0">
                                          <p:val>
                                            <p:fltVal val="0"/>
                                          </p:val>
                                        </p:tav>
                                        <p:tav tm="100000">
                                          <p:val>
                                            <p:strVal val="#ppt_w"/>
                                          </p:val>
                                        </p:tav>
                                      </p:tavLst>
                                    </p:anim>
                                    <p:anim to="" calcmode="lin" valueType="num">
                                      <p:cBhvr>
                                        <p:cTn id="43" dur="1500" fill="hold">
                                          <p:stCondLst>
                                            <p:cond delay="0"/>
                                          </p:stCondLst>
                                        </p:cTn>
                                        <p:tgtEl>
                                          <p:spTgt spid="21">
                                            <p:txEl>
                                              <p:charRg st="4294967295" end="4294967295"/>
                                            </p:txEl>
                                          </p:spTgt>
                                        </p:tgtEl>
                                        <p:attrNameLst>
                                          <p:attrName>ppt_h</p:attrName>
                                        </p:attrNameLst>
                                      </p:cBhvr>
                                      <p:tavLst>
                                        <p:tav tm="0">
                                          <p:val>
                                            <p:fltVal val="0"/>
                                          </p:val>
                                        </p:tav>
                                        <p:tav tm="100000">
                                          <p:val>
                                            <p:strVal val="#ppt_h"/>
                                          </p:val>
                                        </p:tav>
                                      </p:tavLst>
                                    </p:anim>
                                    <p:animEffect filter="fade">
                                      <p:cBhvr>
                                        <p:cTn id="44" dur="1500">
                                          <p:stCondLst>
                                            <p:cond delay="0"/>
                                          </p:stCondLst>
                                        </p:cTn>
                                        <p:tgtEl>
                                          <p:spTgt spid="21">
                                            <p:txEl>
                                              <p:charRg st="4294967295" end="4294967295"/>
                                            </p:txEl>
                                          </p:spTgt>
                                        </p:tgtEl>
                                      </p:cBhvr>
                                    </p:animEffect>
                                  </p:childTnLst>
                                </p:cTn>
                              </p:par>
                              <p:par>
                                <p:cTn id="45" presetID="2" presetClass="entr" presetSubtype="8" decel="100000" fill="hold" grpId="0" nodeType="withEffect" nodePh="1">
                                  <p:stCondLst>
                                    <p:cond delay="250"/>
                                  </p:stCondLst>
                                  <p:endCondLst>
                                    <p:cond evt="begin" delay="0">
                                      <p:tn val="45"/>
                                    </p:cond>
                                  </p:endCondLst>
                                  <p:childTnLst>
                                    <p:set>
                                      <p:cBhvr>
                                        <p:cTn id="46" dur="1" fill="hold">
                                          <p:stCondLst>
                                            <p:cond delay="0"/>
                                          </p:stCondLst>
                                        </p:cTn>
                                        <p:tgtEl>
                                          <p:spTgt spid="22">
                                            <p:txEl>
                                              <p:charRg st="4294967295" end="4294967295"/>
                                            </p:txEl>
                                          </p:spTgt>
                                        </p:tgtEl>
                                        <p:attrNameLst>
                                          <p:attrName>style.visibility</p:attrName>
                                        </p:attrNameLst>
                                      </p:cBhvr>
                                      <p:to>
                                        <p:strVal val="visible"/>
                                      </p:to>
                                    </p:set>
                                    <p:anim calcmode="lin" valueType="num">
                                      <p:cBhvr additive="base">
                                        <p:cTn id="47" dur="1500" fill="hold"/>
                                        <p:tgtEl>
                                          <p:spTgt spid="22">
                                            <p:txEl>
                                              <p:charRg st="4294967295" end="4294967295"/>
                                            </p:txEl>
                                          </p:spTgt>
                                        </p:tgtEl>
                                        <p:attrNameLst>
                                          <p:attrName>ppt_x</p:attrName>
                                        </p:attrNameLst>
                                      </p:cBhvr>
                                      <p:tavLst>
                                        <p:tav tm="0">
                                          <p:val>
                                            <p:strVal val="0-#ppt_w/2"/>
                                          </p:val>
                                        </p:tav>
                                        <p:tav tm="100000">
                                          <p:val>
                                            <p:strVal val="#ppt_x"/>
                                          </p:val>
                                        </p:tav>
                                      </p:tavLst>
                                    </p:anim>
                                    <p:anim calcmode="lin" valueType="num">
                                      <p:cBhvr additive="base">
                                        <p:cTn id="48" dur="1500" fill="hold"/>
                                        <p:tgtEl>
                                          <p:spTgt spid="22">
                                            <p:txEl>
                                              <p:charRg st="4294967295" end="4294967295"/>
                                            </p:txEl>
                                          </p:spTgt>
                                        </p:tgtEl>
                                        <p:attrNameLst>
                                          <p:attrName>ppt_y</p:attrName>
                                        </p:attrNameLst>
                                      </p:cBhvr>
                                      <p:tavLst>
                                        <p:tav tm="0">
                                          <p:val>
                                            <p:strVal val="#ppt_y"/>
                                          </p:val>
                                        </p:tav>
                                        <p:tav tm="100000">
                                          <p:val>
                                            <p:strVal val="#ppt_y"/>
                                          </p:val>
                                        </p:tav>
                                      </p:tavLst>
                                    </p:anim>
                                    <p:set>
                                      <p:cBhvr>
                                        <p:cTn id="49" dur="1" fill="hold">
                                          <p:stCondLst>
                                            <p:cond delay="0"/>
                                          </p:stCondLst>
                                        </p:cTn>
                                        <p:tgtEl>
                                          <p:spTgt spid="22">
                                            <p:txEl>
                                              <p:charRg st="4294967295" end="4294967295"/>
                                            </p:txEl>
                                          </p:spTgt>
                                        </p:tgtEl>
                                        <p:attrNameLst>
                                          <p:attrName>style.visibility</p:attrName>
                                        </p:attrNameLst>
                                      </p:cBhvr>
                                      <p:to>
                                        <p:strVal val="visible"/>
                                      </p:to>
                                    </p:set>
                                    <p:anim to="" calcmode="lin" valueType="num">
                                      <p:cBhvr>
                                        <p:cTn id="50" dur="1500" fill="hold">
                                          <p:stCondLst>
                                            <p:cond delay="0"/>
                                          </p:stCondLst>
                                        </p:cTn>
                                        <p:tgtEl>
                                          <p:spTgt spid="22">
                                            <p:txEl>
                                              <p:charRg st="4294967295" end="4294967295"/>
                                            </p:txEl>
                                          </p:spTgt>
                                        </p:tgtEl>
                                        <p:attrNameLst>
                                          <p:attrName>ppt_w</p:attrName>
                                        </p:attrNameLst>
                                      </p:cBhvr>
                                      <p:tavLst>
                                        <p:tav tm="0">
                                          <p:val>
                                            <p:fltVal val="0"/>
                                          </p:val>
                                        </p:tav>
                                        <p:tav tm="100000">
                                          <p:val>
                                            <p:strVal val="#ppt_w"/>
                                          </p:val>
                                        </p:tav>
                                      </p:tavLst>
                                    </p:anim>
                                    <p:anim to="" calcmode="lin" valueType="num">
                                      <p:cBhvr>
                                        <p:cTn id="51" dur="1500" fill="hold">
                                          <p:stCondLst>
                                            <p:cond delay="0"/>
                                          </p:stCondLst>
                                        </p:cTn>
                                        <p:tgtEl>
                                          <p:spTgt spid="22">
                                            <p:txEl>
                                              <p:charRg st="4294967295" end="4294967295"/>
                                            </p:txEl>
                                          </p:spTgt>
                                        </p:tgtEl>
                                        <p:attrNameLst>
                                          <p:attrName>ppt_h</p:attrName>
                                        </p:attrNameLst>
                                      </p:cBhvr>
                                      <p:tavLst>
                                        <p:tav tm="0">
                                          <p:val>
                                            <p:fltVal val="0"/>
                                          </p:val>
                                        </p:tav>
                                        <p:tav tm="100000">
                                          <p:val>
                                            <p:strVal val="#ppt_h"/>
                                          </p:val>
                                        </p:tav>
                                      </p:tavLst>
                                    </p:anim>
                                    <p:animEffect filter="fade">
                                      <p:cBhvr>
                                        <p:cTn id="52" dur="1500">
                                          <p:stCondLst>
                                            <p:cond delay="0"/>
                                          </p:stCondLst>
                                        </p:cTn>
                                        <p:tgtEl>
                                          <p:spTgt spid="22">
                                            <p:txEl>
                                              <p:charRg st="4294967295" end="4294967295"/>
                                            </p:txEl>
                                          </p:spTgt>
                                        </p:tgtEl>
                                      </p:cBhvr>
                                    </p:animEffect>
                                  </p:childTnLst>
                                </p:cTn>
                              </p:par>
                              <p:par>
                                <p:cTn id="53" presetID="2" presetClass="entr" presetSubtype="8" decel="100000" fill="hold" grpId="0" nodeType="withEffect" nodePh="1">
                                  <p:stCondLst>
                                    <p:cond delay="250"/>
                                  </p:stCondLst>
                                  <p:endCondLst>
                                    <p:cond evt="begin" delay="0">
                                      <p:tn val="53"/>
                                    </p:cond>
                                  </p:endCondLst>
                                  <p:childTnLst>
                                    <p:set>
                                      <p:cBhvr>
                                        <p:cTn id="54" dur="1" fill="hold">
                                          <p:stCondLst>
                                            <p:cond delay="0"/>
                                          </p:stCondLst>
                                        </p:cTn>
                                        <p:tgtEl>
                                          <p:spTgt spid="23">
                                            <p:txEl>
                                              <p:charRg st="4294967295" end="4294967295"/>
                                            </p:txEl>
                                          </p:spTgt>
                                        </p:tgtEl>
                                        <p:attrNameLst>
                                          <p:attrName>style.visibility</p:attrName>
                                        </p:attrNameLst>
                                      </p:cBhvr>
                                      <p:to>
                                        <p:strVal val="visible"/>
                                      </p:to>
                                    </p:set>
                                    <p:anim calcmode="lin" valueType="num">
                                      <p:cBhvr additive="base">
                                        <p:cTn id="55" dur="1500" fill="hold"/>
                                        <p:tgtEl>
                                          <p:spTgt spid="23">
                                            <p:txEl>
                                              <p:charRg st="4294967295" end="4294967295"/>
                                            </p:txEl>
                                          </p:spTgt>
                                        </p:tgtEl>
                                        <p:attrNameLst>
                                          <p:attrName>ppt_x</p:attrName>
                                        </p:attrNameLst>
                                      </p:cBhvr>
                                      <p:tavLst>
                                        <p:tav tm="0">
                                          <p:val>
                                            <p:strVal val="0-#ppt_w/2"/>
                                          </p:val>
                                        </p:tav>
                                        <p:tav tm="100000">
                                          <p:val>
                                            <p:strVal val="#ppt_x"/>
                                          </p:val>
                                        </p:tav>
                                      </p:tavLst>
                                    </p:anim>
                                    <p:anim calcmode="lin" valueType="num">
                                      <p:cBhvr additive="base">
                                        <p:cTn id="56" dur="1500" fill="hold"/>
                                        <p:tgtEl>
                                          <p:spTgt spid="23">
                                            <p:txEl>
                                              <p:charRg st="4294967295" end="4294967295"/>
                                            </p:txEl>
                                          </p:spTgt>
                                        </p:tgtEl>
                                        <p:attrNameLst>
                                          <p:attrName>ppt_y</p:attrName>
                                        </p:attrNameLst>
                                      </p:cBhvr>
                                      <p:tavLst>
                                        <p:tav tm="0">
                                          <p:val>
                                            <p:strVal val="#ppt_y"/>
                                          </p:val>
                                        </p:tav>
                                        <p:tav tm="100000">
                                          <p:val>
                                            <p:strVal val="#ppt_y"/>
                                          </p:val>
                                        </p:tav>
                                      </p:tavLst>
                                    </p:anim>
                                    <p:set>
                                      <p:cBhvr>
                                        <p:cTn id="57" dur="1" fill="hold">
                                          <p:stCondLst>
                                            <p:cond delay="0"/>
                                          </p:stCondLst>
                                        </p:cTn>
                                        <p:tgtEl>
                                          <p:spTgt spid="23">
                                            <p:txEl>
                                              <p:charRg st="4294967295" end="4294967295"/>
                                            </p:txEl>
                                          </p:spTgt>
                                        </p:tgtEl>
                                        <p:attrNameLst>
                                          <p:attrName>style.visibility</p:attrName>
                                        </p:attrNameLst>
                                      </p:cBhvr>
                                      <p:to>
                                        <p:strVal val="visible"/>
                                      </p:to>
                                    </p:set>
                                    <p:anim to="" calcmode="lin" valueType="num">
                                      <p:cBhvr>
                                        <p:cTn id="58" dur="1500" fill="hold">
                                          <p:stCondLst>
                                            <p:cond delay="0"/>
                                          </p:stCondLst>
                                        </p:cTn>
                                        <p:tgtEl>
                                          <p:spTgt spid="23">
                                            <p:txEl>
                                              <p:charRg st="4294967295" end="4294967295"/>
                                            </p:txEl>
                                          </p:spTgt>
                                        </p:tgtEl>
                                        <p:attrNameLst>
                                          <p:attrName>ppt_w</p:attrName>
                                        </p:attrNameLst>
                                      </p:cBhvr>
                                      <p:tavLst>
                                        <p:tav tm="0">
                                          <p:val>
                                            <p:fltVal val="0"/>
                                          </p:val>
                                        </p:tav>
                                        <p:tav tm="100000">
                                          <p:val>
                                            <p:strVal val="#ppt_w"/>
                                          </p:val>
                                        </p:tav>
                                      </p:tavLst>
                                    </p:anim>
                                    <p:anim to="" calcmode="lin" valueType="num">
                                      <p:cBhvr>
                                        <p:cTn id="59" dur="1500" fill="hold">
                                          <p:stCondLst>
                                            <p:cond delay="0"/>
                                          </p:stCondLst>
                                        </p:cTn>
                                        <p:tgtEl>
                                          <p:spTgt spid="23">
                                            <p:txEl>
                                              <p:charRg st="4294967295" end="4294967295"/>
                                            </p:txEl>
                                          </p:spTgt>
                                        </p:tgtEl>
                                        <p:attrNameLst>
                                          <p:attrName>ppt_h</p:attrName>
                                        </p:attrNameLst>
                                      </p:cBhvr>
                                      <p:tavLst>
                                        <p:tav tm="0">
                                          <p:val>
                                            <p:fltVal val="0"/>
                                          </p:val>
                                        </p:tav>
                                        <p:tav tm="100000">
                                          <p:val>
                                            <p:strVal val="#ppt_h"/>
                                          </p:val>
                                        </p:tav>
                                      </p:tavLst>
                                    </p:anim>
                                    <p:animEffect filter="fade">
                                      <p:cBhvr>
                                        <p:cTn id="60" dur="1500">
                                          <p:stCondLst>
                                            <p:cond delay="0"/>
                                          </p:stCondLst>
                                        </p:cTn>
                                        <p:tgtEl>
                                          <p:spTgt spid="23">
                                            <p:txEl>
                                              <p:charRg st="4294967295" end="4294967295"/>
                                            </p:txEl>
                                          </p:spTgt>
                                        </p:tgtEl>
                                      </p:cBhvr>
                                    </p:animEffect>
                                  </p:childTnLst>
                                </p:cTn>
                              </p:par>
                              <p:par>
                                <p:cTn id="61" presetID="2" presetClass="entr" presetSubtype="8" decel="100000" fill="hold" nodeType="withEffect">
                                  <p:stCondLst>
                                    <p:cond delay="250"/>
                                  </p:stCondLst>
                                  <p:childTnLst>
                                    <p:set>
                                      <p:cBhvr>
                                        <p:cTn id="62" dur="1" fill="hold">
                                          <p:stCondLst>
                                            <p:cond delay="0"/>
                                          </p:stCondLst>
                                        </p:cTn>
                                        <p:tgtEl>
                                          <p:spTgt spid="25"/>
                                        </p:tgtEl>
                                        <p:attrNameLst>
                                          <p:attrName>style.visibility</p:attrName>
                                        </p:attrNameLst>
                                      </p:cBhvr>
                                      <p:to>
                                        <p:strVal val="visible"/>
                                      </p:to>
                                    </p:set>
                                    <p:anim calcmode="lin" valueType="num">
                                      <p:cBhvr additive="base">
                                        <p:cTn id="63" dur="1500" fill="hold"/>
                                        <p:tgtEl>
                                          <p:spTgt spid="25"/>
                                        </p:tgtEl>
                                        <p:attrNameLst>
                                          <p:attrName>ppt_x</p:attrName>
                                        </p:attrNameLst>
                                      </p:cBhvr>
                                      <p:tavLst>
                                        <p:tav tm="0">
                                          <p:val>
                                            <p:strVal val="0-#ppt_w/2"/>
                                          </p:val>
                                        </p:tav>
                                        <p:tav tm="100000">
                                          <p:val>
                                            <p:strVal val="#ppt_x"/>
                                          </p:val>
                                        </p:tav>
                                      </p:tavLst>
                                    </p:anim>
                                    <p:anim calcmode="lin" valueType="num">
                                      <p:cBhvr additive="base">
                                        <p:cTn id="64" dur="1500" fill="hold"/>
                                        <p:tgtEl>
                                          <p:spTgt spid="25"/>
                                        </p:tgtEl>
                                        <p:attrNameLst>
                                          <p:attrName>ppt_y</p:attrName>
                                        </p:attrNameLst>
                                      </p:cBhvr>
                                      <p:tavLst>
                                        <p:tav tm="0">
                                          <p:val>
                                            <p:strVal val="#ppt_y"/>
                                          </p:val>
                                        </p:tav>
                                        <p:tav tm="100000">
                                          <p:val>
                                            <p:strVal val="#ppt_y"/>
                                          </p:val>
                                        </p:tav>
                                      </p:tavLst>
                                    </p:anim>
                                    <p:set>
                                      <p:cBhvr>
                                        <p:cTn id="65" dur="1" fill="hold">
                                          <p:stCondLst>
                                            <p:cond delay="0"/>
                                          </p:stCondLst>
                                        </p:cTn>
                                        <p:tgtEl>
                                          <p:spTgt spid="25"/>
                                        </p:tgtEl>
                                        <p:attrNameLst>
                                          <p:attrName>style.visibility</p:attrName>
                                        </p:attrNameLst>
                                      </p:cBhvr>
                                      <p:to>
                                        <p:strVal val="visible"/>
                                      </p:to>
                                    </p:set>
                                    <p:anim to="" calcmode="lin" valueType="num">
                                      <p:cBhvr>
                                        <p:cTn id="66" dur="1500" fill="hold">
                                          <p:stCondLst>
                                            <p:cond delay="0"/>
                                          </p:stCondLst>
                                        </p:cTn>
                                        <p:tgtEl>
                                          <p:spTgt spid="25"/>
                                        </p:tgtEl>
                                        <p:attrNameLst>
                                          <p:attrName>ppt_w</p:attrName>
                                        </p:attrNameLst>
                                      </p:cBhvr>
                                      <p:tavLst>
                                        <p:tav tm="0">
                                          <p:val>
                                            <p:fltVal val="0"/>
                                          </p:val>
                                        </p:tav>
                                        <p:tav tm="100000">
                                          <p:val>
                                            <p:strVal val="#ppt_w"/>
                                          </p:val>
                                        </p:tav>
                                      </p:tavLst>
                                    </p:anim>
                                    <p:anim to="" calcmode="lin" valueType="num">
                                      <p:cBhvr>
                                        <p:cTn id="67" dur="1500" fill="hold">
                                          <p:stCondLst>
                                            <p:cond delay="0"/>
                                          </p:stCondLst>
                                        </p:cTn>
                                        <p:tgtEl>
                                          <p:spTgt spid="25"/>
                                        </p:tgtEl>
                                        <p:attrNameLst>
                                          <p:attrName>ppt_h</p:attrName>
                                        </p:attrNameLst>
                                      </p:cBhvr>
                                      <p:tavLst>
                                        <p:tav tm="0">
                                          <p:val>
                                            <p:fltVal val="0"/>
                                          </p:val>
                                        </p:tav>
                                        <p:tav tm="100000">
                                          <p:val>
                                            <p:strVal val="#ppt_h"/>
                                          </p:val>
                                        </p:tav>
                                      </p:tavLst>
                                    </p:anim>
                                    <p:animEffect filter="fade">
                                      <p:cBhvr>
                                        <p:cTn id="68" dur="1500">
                                          <p:stCondLst>
                                            <p:cond delay="0"/>
                                          </p:stCondLst>
                                        </p:cTn>
                                        <p:tgtEl>
                                          <p:spTgt spid="25"/>
                                        </p:tgtEl>
                                      </p:cBhvr>
                                    </p:animEffect>
                                  </p:childTnLst>
                                </p:cTn>
                              </p:par>
                              <p:par>
                                <p:cTn id="69" presetID="2" presetClass="entr" presetSubtype="8" decel="100000" fill="hold" nodeType="withEffect">
                                  <p:stCondLst>
                                    <p:cond delay="250"/>
                                  </p:stCondLst>
                                  <p:childTnLst>
                                    <p:set>
                                      <p:cBhvr>
                                        <p:cTn id="70" dur="1" fill="hold">
                                          <p:stCondLst>
                                            <p:cond delay="0"/>
                                          </p:stCondLst>
                                        </p:cTn>
                                        <p:tgtEl>
                                          <p:spTgt spid="30"/>
                                        </p:tgtEl>
                                        <p:attrNameLst>
                                          <p:attrName>style.visibility</p:attrName>
                                        </p:attrNameLst>
                                      </p:cBhvr>
                                      <p:to>
                                        <p:strVal val="visible"/>
                                      </p:to>
                                    </p:set>
                                    <p:anim calcmode="lin" valueType="num">
                                      <p:cBhvr additive="base">
                                        <p:cTn id="71" dur="1500" fill="hold"/>
                                        <p:tgtEl>
                                          <p:spTgt spid="30"/>
                                        </p:tgtEl>
                                        <p:attrNameLst>
                                          <p:attrName>ppt_x</p:attrName>
                                        </p:attrNameLst>
                                      </p:cBhvr>
                                      <p:tavLst>
                                        <p:tav tm="0">
                                          <p:val>
                                            <p:strVal val="0-#ppt_w/2"/>
                                          </p:val>
                                        </p:tav>
                                        <p:tav tm="100000">
                                          <p:val>
                                            <p:strVal val="#ppt_x"/>
                                          </p:val>
                                        </p:tav>
                                      </p:tavLst>
                                    </p:anim>
                                    <p:anim calcmode="lin" valueType="num">
                                      <p:cBhvr additive="base">
                                        <p:cTn id="72" dur="1500" fill="hold"/>
                                        <p:tgtEl>
                                          <p:spTgt spid="30"/>
                                        </p:tgtEl>
                                        <p:attrNameLst>
                                          <p:attrName>ppt_y</p:attrName>
                                        </p:attrNameLst>
                                      </p:cBhvr>
                                      <p:tavLst>
                                        <p:tav tm="0">
                                          <p:val>
                                            <p:strVal val="#ppt_y"/>
                                          </p:val>
                                        </p:tav>
                                        <p:tav tm="100000">
                                          <p:val>
                                            <p:strVal val="#ppt_y"/>
                                          </p:val>
                                        </p:tav>
                                      </p:tavLst>
                                    </p:anim>
                                    <p:set>
                                      <p:cBhvr>
                                        <p:cTn id="73" dur="1" fill="hold">
                                          <p:stCondLst>
                                            <p:cond delay="0"/>
                                          </p:stCondLst>
                                        </p:cTn>
                                        <p:tgtEl>
                                          <p:spTgt spid="30"/>
                                        </p:tgtEl>
                                        <p:attrNameLst>
                                          <p:attrName>style.visibility</p:attrName>
                                        </p:attrNameLst>
                                      </p:cBhvr>
                                      <p:to>
                                        <p:strVal val="visible"/>
                                      </p:to>
                                    </p:set>
                                    <p:anim to="" calcmode="lin" valueType="num">
                                      <p:cBhvr>
                                        <p:cTn id="74" dur="1500" fill="hold">
                                          <p:stCondLst>
                                            <p:cond delay="0"/>
                                          </p:stCondLst>
                                        </p:cTn>
                                        <p:tgtEl>
                                          <p:spTgt spid="30"/>
                                        </p:tgtEl>
                                        <p:attrNameLst>
                                          <p:attrName>ppt_w</p:attrName>
                                        </p:attrNameLst>
                                      </p:cBhvr>
                                      <p:tavLst>
                                        <p:tav tm="0">
                                          <p:val>
                                            <p:fltVal val="0"/>
                                          </p:val>
                                        </p:tav>
                                        <p:tav tm="100000">
                                          <p:val>
                                            <p:strVal val="#ppt_w"/>
                                          </p:val>
                                        </p:tav>
                                      </p:tavLst>
                                    </p:anim>
                                    <p:anim to="" calcmode="lin" valueType="num">
                                      <p:cBhvr>
                                        <p:cTn id="75" dur="1500" fill="hold">
                                          <p:stCondLst>
                                            <p:cond delay="0"/>
                                          </p:stCondLst>
                                        </p:cTn>
                                        <p:tgtEl>
                                          <p:spTgt spid="30"/>
                                        </p:tgtEl>
                                        <p:attrNameLst>
                                          <p:attrName>ppt_h</p:attrName>
                                        </p:attrNameLst>
                                      </p:cBhvr>
                                      <p:tavLst>
                                        <p:tav tm="0">
                                          <p:val>
                                            <p:fltVal val="0"/>
                                          </p:val>
                                        </p:tav>
                                        <p:tav tm="100000">
                                          <p:val>
                                            <p:strVal val="#ppt_h"/>
                                          </p:val>
                                        </p:tav>
                                      </p:tavLst>
                                    </p:anim>
                                    <p:animEffect filter="fade">
                                      <p:cBhvr>
                                        <p:cTn id="76" dur="1500">
                                          <p:stCondLst>
                                            <p:cond delay="0"/>
                                          </p:stCondLst>
                                        </p:cTn>
                                        <p:tgtEl>
                                          <p:spTgt spid="30"/>
                                        </p:tgtEl>
                                      </p:cBhvr>
                                    </p:animEffect>
                                  </p:childTnLst>
                                </p:cTn>
                              </p:par>
                              <p:par>
                                <p:cTn id="77" presetID="2" presetClass="entr" presetSubtype="8" decel="100000" fill="hold" nodeType="withEffect">
                                  <p:stCondLst>
                                    <p:cond delay="250"/>
                                  </p:stCondLst>
                                  <p:childTnLst>
                                    <p:set>
                                      <p:cBhvr>
                                        <p:cTn id="78" dur="1" fill="hold">
                                          <p:stCondLst>
                                            <p:cond delay="0"/>
                                          </p:stCondLst>
                                        </p:cTn>
                                        <p:tgtEl>
                                          <p:spTgt spid="33"/>
                                        </p:tgtEl>
                                        <p:attrNameLst>
                                          <p:attrName>style.visibility</p:attrName>
                                        </p:attrNameLst>
                                      </p:cBhvr>
                                      <p:to>
                                        <p:strVal val="visible"/>
                                      </p:to>
                                    </p:set>
                                    <p:anim calcmode="lin" valueType="num">
                                      <p:cBhvr additive="base">
                                        <p:cTn id="79" dur="1500" fill="hold"/>
                                        <p:tgtEl>
                                          <p:spTgt spid="33"/>
                                        </p:tgtEl>
                                        <p:attrNameLst>
                                          <p:attrName>ppt_x</p:attrName>
                                        </p:attrNameLst>
                                      </p:cBhvr>
                                      <p:tavLst>
                                        <p:tav tm="0">
                                          <p:val>
                                            <p:strVal val="0-#ppt_w/2"/>
                                          </p:val>
                                        </p:tav>
                                        <p:tav tm="100000">
                                          <p:val>
                                            <p:strVal val="#ppt_x"/>
                                          </p:val>
                                        </p:tav>
                                      </p:tavLst>
                                    </p:anim>
                                    <p:anim calcmode="lin" valueType="num">
                                      <p:cBhvr additive="base">
                                        <p:cTn id="80" dur="1500" fill="hold"/>
                                        <p:tgtEl>
                                          <p:spTgt spid="33"/>
                                        </p:tgtEl>
                                        <p:attrNameLst>
                                          <p:attrName>ppt_y</p:attrName>
                                        </p:attrNameLst>
                                      </p:cBhvr>
                                      <p:tavLst>
                                        <p:tav tm="0">
                                          <p:val>
                                            <p:strVal val="#ppt_y"/>
                                          </p:val>
                                        </p:tav>
                                        <p:tav tm="100000">
                                          <p:val>
                                            <p:strVal val="#ppt_y"/>
                                          </p:val>
                                        </p:tav>
                                      </p:tavLst>
                                    </p:anim>
                                    <p:set>
                                      <p:cBhvr>
                                        <p:cTn id="81" dur="1" fill="hold">
                                          <p:stCondLst>
                                            <p:cond delay="0"/>
                                          </p:stCondLst>
                                        </p:cTn>
                                        <p:tgtEl>
                                          <p:spTgt spid="33"/>
                                        </p:tgtEl>
                                        <p:attrNameLst>
                                          <p:attrName>style.visibility</p:attrName>
                                        </p:attrNameLst>
                                      </p:cBhvr>
                                      <p:to>
                                        <p:strVal val="visible"/>
                                      </p:to>
                                    </p:set>
                                    <p:anim to="" calcmode="lin" valueType="num">
                                      <p:cBhvr>
                                        <p:cTn id="82" dur="1500" fill="hold">
                                          <p:stCondLst>
                                            <p:cond delay="0"/>
                                          </p:stCondLst>
                                        </p:cTn>
                                        <p:tgtEl>
                                          <p:spTgt spid="33"/>
                                        </p:tgtEl>
                                        <p:attrNameLst>
                                          <p:attrName>ppt_w</p:attrName>
                                        </p:attrNameLst>
                                      </p:cBhvr>
                                      <p:tavLst>
                                        <p:tav tm="0">
                                          <p:val>
                                            <p:fltVal val="0"/>
                                          </p:val>
                                        </p:tav>
                                        <p:tav tm="100000">
                                          <p:val>
                                            <p:strVal val="#ppt_w"/>
                                          </p:val>
                                        </p:tav>
                                      </p:tavLst>
                                    </p:anim>
                                    <p:anim to="" calcmode="lin" valueType="num">
                                      <p:cBhvr>
                                        <p:cTn id="83" dur="1500" fill="hold">
                                          <p:stCondLst>
                                            <p:cond delay="0"/>
                                          </p:stCondLst>
                                        </p:cTn>
                                        <p:tgtEl>
                                          <p:spTgt spid="33"/>
                                        </p:tgtEl>
                                        <p:attrNameLst>
                                          <p:attrName>ppt_h</p:attrName>
                                        </p:attrNameLst>
                                      </p:cBhvr>
                                      <p:tavLst>
                                        <p:tav tm="0">
                                          <p:val>
                                            <p:fltVal val="0"/>
                                          </p:val>
                                        </p:tav>
                                        <p:tav tm="100000">
                                          <p:val>
                                            <p:strVal val="#ppt_h"/>
                                          </p:val>
                                        </p:tav>
                                      </p:tavLst>
                                    </p:anim>
                                    <p:animEffect filter="fade">
                                      <p:cBhvr>
                                        <p:cTn id="84" dur="1500">
                                          <p:stCondLst>
                                            <p:cond delay="0"/>
                                          </p:stCondLst>
                                        </p:cTn>
                                        <p:tgtEl>
                                          <p:spTgt spid="33"/>
                                        </p:tgtEl>
                                      </p:cBhvr>
                                    </p:animEffect>
                                  </p:childTnLst>
                                </p:cTn>
                              </p:par>
                              <p:par>
                                <p:cTn id="85" presetID="2" presetClass="entr" presetSubtype="8" decel="100000" fill="hold" grpId="0" nodeType="withEffect" nodePh="1">
                                  <p:stCondLst>
                                    <p:cond delay="250"/>
                                  </p:stCondLst>
                                  <p:endCondLst>
                                    <p:cond evt="begin" delay="0">
                                      <p:tn val="85"/>
                                    </p:cond>
                                  </p:endCondLst>
                                  <p:childTnLst>
                                    <p:set>
                                      <p:cBhvr>
                                        <p:cTn id="86" dur="1" fill="hold">
                                          <p:stCondLst>
                                            <p:cond delay="0"/>
                                          </p:stCondLst>
                                        </p:cTn>
                                        <p:tgtEl>
                                          <p:spTgt spid="36">
                                            <p:txEl>
                                              <p:charRg st="4294967295" end="4294967295"/>
                                            </p:txEl>
                                          </p:spTgt>
                                        </p:tgtEl>
                                        <p:attrNameLst>
                                          <p:attrName>style.visibility</p:attrName>
                                        </p:attrNameLst>
                                      </p:cBhvr>
                                      <p:to>
                                        <p:strVal val="visible"/>
                                      </p:to>
                                    </p:set>
                                    <p:anim calcmode="lin" valueType="num">
                                      <p:cBhvr additive="base">
                                        <p:cTn id="87" dur="1500" fill="hold"/>
                                        <p:tgtEl>
                                          <p:spTgt spid="36">
                                            <p:txEl>
                                              <p:charRg st="4294967295" end="4294967295"/>
                                            </p:txEl>
                                          </p:spTgt>
                                        </p:tgtEl>
                                        <p:attrNameLst>
                                          <p:attrName>ppt_x</p:attrName>
                                        </p:attrNameLst>
                                      </p:cBhvr>
                                      <p:tavLst>
                                        <p:tav tm="0">
                                          <p:val>
                                            <p:strVal val="0-#ppt_w/2"/>
                                          </p:val>
                                        </p:tav>
                                        <p:tav tm="100000">
                                          <p:val>
                                            <p:strVal val="#ppt_x"/>
                                          </p:val>
                                        </p:tav>
                                      </p:tavLst>
                                    </p:anim>
                                    <p:anim calcmode="lin" valueType="num">
                                      <p:cBhvr additive="base">
                                        <p:cTn id="88" dur="1500" fill="hold"/>
                                        <p:tgtEl>
                                          <p:spTgt spid="36">
                                            <p:txEl>
                                              <p:charRg st="4294967295" end="4294967295"/>
                                            </p:txEl>
                                          </p:spTgt>
                                        </p:tgtEl>
                                        <p:attrNameLst>
                                          <p:attrName>ppt_y</p:attrName>
                                        </p:attrNameLst>
                                      </p:cBhvr>
                                      <p:tavLst>
                                        <p:tav tm="0">
                                          <p:val>
                                            <p:strVal val="#ppt_y"/>
                                          </p:val>
                                        </p:tav>
                                        <p:tav tm="100000">
                                          <p:val>
                                            <p:strVal val="#ppt_y"/>
                                          </p:val>
                                        </p:tav>
                                      </p:tavLst>
                                    </p:anim>
                                    <p:set>
                                      <p:cBhvr>
                                        <p:cTn id="89" dur="1" fill="hold">
                                          <p:stCondLst>
                                            <p:cond delay="0"/>
                                          </p:stCondLst>
                                        </p:cTn>
                                        <p:tgtEl>
                                          <p:spTgt spid="36">
                                            <p:txEl>
                                              <p:charRg st="4294967295" end="4294967295"/>
                                            </p:txEl>
                                          </p:spTgt>
                                        </p:tgtEl>
                                        <p:attrNameLst>
                                          <p:attrName>style.visibility</p:attrName>
                                        </p:attrNameLst>
                                      </p:cBhvr>
                                      <p:to>
                                        <p:strVal val="visible"/>
                                      </p:to>
                                    </p:set>
                                    <p:anim to="" calcmode="lin" valueType="num">
                                      <p:cBhvr>
                                        <p:cTn id="90" dur="1500" fill="hold">
                                          <p:stCondLst>
                                            <p:cond delay="0"/>
                                          </p:stCondLst>
                                        </p:cTn>
                                        <p:tgtEl>
                                          <p:spTgt spid="36">
                                            <p:txEl>
                                              <p:charRg st="4294967295" end="4294967295"/>
                                            </p:txEl>
                                          </p:spTgt>
                                        </p:tgtEl>
                                        <p:attrNameLst>
                                          <p:attrName>ppt_w</p:attrName>
                                        </p:attrNameLst>
                                      </p:cBhvr>
                                      <p:tavLst>
                                        <p:tav tm="0">
                                          <p:val>
                                            <p:fltVal val="0"/>
                                          </p:val>
                                        </p:tav>
                                        <p:tav tm="100000">
                                          <p:val>
                                            <p:strVal val="#ppt_w"/>
                                          </p:val>
                                        </p:tav>
                                      </p:tavLst>
                                    </p:anim>
                                    <p:anim to="" calcmode="lin" valueType="num">
                                      <p:cBhvr>
                                        <p:cTn id="91" dur="1500" fill="hold">
                                          <p:stCondLst>
                                            <p:cond delay="0"/>
                                          </p:stCondLst>
                                        </p:cTn>
                                        <p:tgtEl>
                                          <p:spTgt spid="36">
                                            <p:txEl>
                                              <p:charRg st="4294967295" end="4294967295"/>
                                            </p:txEl>
                                          </p:spTgt>
                                        </p:tgtEl>
                                        <p:attrNameLst>
                                          <p:attrName>ppt_h</p:attrName>
                                        </p:attrNameLst>
                                      </p:cBhvr>
                                      <p:tavLst>
                                        <p:tav tm="0">
                                          <p:val>
                                            <p:fltVal val="0"/>
                                          </p:val>
                                        </p:tav>
                                        <p:tav tm="100000">
                                          <p:val>
                                            <p:strVal val="#ppt_h"/>
                                          </p:val>
                                        </p:tav>
                                      </p:tavLst>
                                    </p:anim>
                                    <p:animEffect filter="fade">
                                      <p:cBhvr>
                                        <p:cTn id="92" dur="1500">
                                          <p:stCondLst>
                                            <p:cond delay="0"/>
                                          </p:stCondLst>
                                        </p:cTn>
                                        <p:tgtEl>
                                          <p:spTgt spid="36">
                                            <p:txEl>
                                              <p:charRg st="4294967295" end="4294967295"/>
                                            </p:txEl>
                                          </p:spTgt>
                                        </p:tgtEl>
                                      </p:cBhvr>
                                    </p:animEffect>
                                  </p:childTnLst>
                                </p:cTn>
                              </p:par>
                              <p:par>
                                <p:cTn id="93" presetID="2" presetClass="entr" presetSubtype="8" decel="100000" fill="hold" grpId="0" nodeType="withEffect">
                                  <p:stCondLst>
                                    <p:cond delay="250"/>
                                  </p:stCondLst>
                                  <p:childTnLst>
                                    <p:set>
                                      <p:cBhvr>
                                        <p:cTn id="94" dur="1" fill="hold">
                                          <p:stCondLst>
                                            <p:cond delay="0"/>
                                          </p:stCondLst>
                                        </p:cTn>
                                        <p:tgtEl>
                                          <p:spTgt spid="37">
                                            <p:txEl>
                                              <p:charRg st="4294967295" end="4294967295"/>
                                            </p:txEl>
                                          </p:spTgt>
                                        </p:tgtEl>
                                        <p:attrNameLst>
                                          <p:attrName>style.visibility</p:attrName>
                                        </p:attrNameLst>
                                      </p:cBhvr>
                                      <p:to>
                                        <p:strVal val="visible"/>
                                      </p:to>
                                    </p:set>
                                    <p:anim calcmode="lin" valueType="num">
                                      <p:cBhvr additive="base">
                                        <p:cTn id="95" dur="1500" fill="hold"/>
                                        <p:tgtEl>
                                          <p:spTgt spid="37">
                                            <p:txEl>
                                              <p:charRg st="4294967295" end="4294967295"/>
                                            </p:txEl>
                                          </p:spTgt>
                                        </p:tgtEl>
                                        <p:attrNameLst>
                                          <p:attrName>ppt_x</p:attrName>
                                        </p:attrNameLst>
                                      </p:cBhvr>
                                      <p:tavLst>
                                        <p:tav tm="0">
                                          <p:val>
                                            <p:strVal val="0-#ppt_w/2"/>
                                          </p:val>
                                        </p:tav>
                                        <p:tav tm="100000">
                                          <p:val>
                                            <p:strVal val="#ppt_x"/>
                                          </p:val>
                                        </p:tav>
                                      </p:tavLst>
                                    </p:anim>
                                    <p:anim calcmode="lin" valueType="num">
                                      <p:cBhvr additive="base">
                                        <p:cTn id="96" dur="1500" fill="hold"/>
                                        <p:tgtEl>
                                          <p:spTgt spid="37">
                                            <p:txEl>
                                              <p:charRg st="4294967295" end="4294967295"/>
                                            </p:txEl>
                                          </p:spTgt>
                                        </p:tgtEl>
                                        <p:attrNameLst>
                                          <p:attrName>ppt_y</p:attrName>
                                        </p:attrNameLst>
                                      </p:cBhvr>
                                      <p:tavLst>
                                        <p:tav tm="0">
                                          <p:val>
                                            <p:strVal val="#ppt_y"/>
                                          </p:val>
                                        </p:tav>
                                        <p:tav tm="100000">
                                          <p:val>
                                            <p:strVal val="#ppt_y"/>
                                          </p:val>
                                        </p:tav>
                                      </p:tavLst>
                                    </p:anim>
                                    <p:set>
                                      <p:cBhvr>
                                        <p:cTn id="97" dur="1" fill="hold">
                                          <p:stCondLst>
                                            <p:cond delay="0"/>
                                          </p:stCondLst>
                                        </p:cTn>
                                        <p:tgtEl>
                                          <p:spTgt spid="37">
                                            <p:txEl>
                                              <p:charRg st="4294967295" end="4294967295"/>
                                            </p:txEl>
                                          </p:spTgt>
                                        </p:tgtEl>
                                        <p:attrNameLst>
                                          <p:attrName>style.visibility</p:attrName>
                                        </p:attrNameLst>
                                      </p:cBhvr>
                                      <p:to>
                                        <p:strVal val="visible"/>
                                      </p:to>
                                    </p:set>
                                    <p:anim to="" calcmode="lin" valueType="num">
                                      <p:cBhvr>
                                        <p:cTn id="98" dur="1500" fill="hold">
                                          <p:stCondLst>
                                            <p:cond delay="0"/>
                                          </p:stCondLst>
                                        </p:cTn>
                                        <p:tgtEl>
                                          <p:spTgt spid="37">
                                            <p:txEl>
                                              <p:charRg st="4294967295" end="4294967295"/>
                                            </p:txEl>
                                          </p:spTgt>
                                        </p:tgtEl>
                                        <p:attrNameLst>
                                          <p:attrName>ppt_w</p:attrName>
                                        </p:attrNameLst>
                                      </p:cBhvr>
                                      <p:tavLst>
                                        <p:tav tm="0">
                                          <p:val>
                                            <p:fltVal val="0"/>
                                          </p:val>
                                        </p:tav>
                                        <p:tav tm="100000">
                                          <p:val>
                                            <p:strVal val="#ppt_w"/>
                                          </p:val>
                                        </p:tav>
                                      </p:tavLst>
                                    </p:anim>
                                    <p:anim to="" calcmode="lin" valueType="num">
                                      <p:cBhvr>
                                        <p:cTn id="99" dur="1500" fill="hold">
                                          <p:stCondLst>
                                            <p:cond delay="0"/>
                                          </p:stCondLst>
                                        </p:cTn>
                                        <p:tgtEl>
                                          <p:spTgt spid="37">
                                            <p:txEl>
                                              <p:charRg st="4294967295" end="4294967295"/>
                                            </p:txEl>
                                          </p:spTgt>
                                        </p:tgtEl>
                                        <p:attrNameLst>
                                          <p:attrName>ppt_h</p:attrName>
                                        </p:attrNameLst>
                                      </p:cBhvr>
                                      <p:tavLst>
                                        <p:tav tm="0">
                                          <p:val>
                                            <p:fltVal val="0"/>
                                          </p:val>
                                        </p:tav>
                                        <p:tav tm="100000">
                                          <p:val>
                                            <p:strVal val="#ppt_h"/>
                                          </p:val>
                                        </p:tav>
                                      </p:tavLst>
                                    </p:anim>
                                    <p:animEffect filter="fade">
                                      <p:cBhvr>
                                        <p:cTn id="100" dur="1500">
                                          <p:stCondLst>
                                            <p:cond delay="0"/>
                                          </p:stCondLst>
                                        </p:cTn>
                                        <p:tgtEl>
                                          <p:spTgt spid="37">
                                            <p:txEl>
                                              <p:charRg st="4294967295" end="4294967295"/>
                                            </p:txEl>
                                          </p:spTgt>
                                        </p:tgtEl>
                                      </p:cBhvr>
                                    </p:animEffect>
                                  </p:childTnLst>
                                </p:cTn>
                              </p:par>
                              <p:par>
                                <p:cTn id="101" presetID="2" presetClass="entr" presetSubtype="8" decel="100000" fill="hold" grpId="0" nodeType="withEffect">
                                  <p:stCondLst>
                                    <p:cond delay="250"/>
                                  </p:stCondLst>
                                  <p:childTnLst>
                                    <p:set>
                                      <p:cBhvr>
                                        <p:cTn id="102" dur="1" fill="hold">
                                          <p:stCondLst>
                                            <p:cond delay="0"/>
                                          </p:stCondLst>
                                        </p:cTn>
                                        <p:tgtEl>
                                          <p:spTgt spid="38">
                                            <p:txEl>
                                              <p:charRg st="4294967295" end="4294967295"/>
                                            </p:txEl>
                                          </p:spTgt>
                                        </p:tgtEl>
                                        <p:attrNameLst>
                                          <p:attrName>style.visibility</p:attrName>
                                        </p:attrNameLst>
                                      </p:cBhvr>
                                      <p:to>
                                        <p:strVal val="visible"/>
                                      </p:to>
                                    </p:set>
                                    <p:anim calcmode="lin" valueType="num">
                                      <p:cBhvr additive="base">
                                        <p:cTn id="103" dur="1500" fill="hold"/>
                                        <p:tgtEl>
                                          <p:spTgt spid="38">
                                            <p:txEl>
                                              <p:charRg st="4294967295" end="4294967295"/>
                                            </p:txEl>
                                          </p:spTgt>
                                        </p:tgtEl>
                                        <p:attrNameLst>
                                          <p:attrName>ppt_x</p:attrName>
                                        </p:attrNameLst>
                                      </p:cBhvr>
                                      <p:tavLst>
                                        <p:tav tm="0">
                                          <p:val>
                                            <p:strVal val="0-#ppt_w/2"/>
                                          </p:val>
                                        </p:tav>
                                        <p:tav tm="100000">
                                          <p:val>
                                            <p:strVal val="#ppt_x"/>
                                          </p:val>
                                        </p:tav>
                                      </p:tavLst>
                                    </p:anim>
                                    <p:anim calcmode="lin" valueType="num">
                                      <p:cBhvr additive="base">
                                        <p:cTn id="104" dur="1500" fill="hold"/>
                                        <p:tgtEl>
                                          <p:spTgt spid="38">
                                            <p:txEl>
                                              <p:charRg st="4294967295" end="4294967295"/>
                                            </p:txEl>
                                          </p:spTgt>
                                        </p:tgtEl>
                                        <p:attrNameLst>
                                          <p:attrName>ppt_y</p:attrName>
                                        </p:attrNameLst>
                                      </p:cBhvr>
                                      <p:tavLst>
                                        <p:tav tm="0">
                                          <p:val>
                                            <p:strVal val="#ppt_y"/>
                                          </p:val>
                                        </p:tav>
                                        <p:tav tm="100000">
                                          <p:val>
                                            <p:strVal val="#ppt_y"/>
                                          </p:val>
                                        </p:tav>
                                      </p:tavLst>
                                    </p:anim>
                                    <p:set>
                                      <p:cBhvr>
                                        <p:cTn id="105" dur="1" fill="hold">
                                          <p:stCondLst>
                                            <p:cond delay="0"/>
                                          </p:stCondLst>
                                        </p:cTn>
                                        <p:tgtEl>
                                          <p:spTgt spid="38">
                                            <p:txEl>
                                              <p:charRg st="4294967295" end="4294967295"/>
                                            </p:txEl>
                                          </p:spTgt>
                                        </p:tgtEl>
                                        <p:attrNameLst>
                                          <p:attrName>style.visibility</p:attrName>
                                        </p:attrNameLst>
                                      </p:cBhvr>
                                      <p:to>
                                        <p:strVal val="visible"/>
                                      </p:to>
                                    </p:set>
                                    <p:anim to="" calcmode="lin" valueType="num">
                                      <p:cBhvr>
                                        <p:cTn id="106" dur="1500" fill="hold">
                                          <p:stCondLst>
                                            <p:cond delay="0"/>
                                          </p:stCondLst>
                                        </p:cTn>
                                        <p:tgtEl>
                                          <p:spTgt spid="38">
                                            <p:txEl>
                                              <p:charRg st="4294967295" end="4294967295"/>
                                            </p:txEl>
                                          </p:spTgt>
                                        </p:tgtEl>
                                        <p:attrNameLst>
                                          <p:attrName>ppt_w</p:attrName>
                                        </p:attrNameLst>
                                      </p:cBhvr>
                                      <p:tavLst>
                                        <p:tav tm="0">
                                          <p:val>
                                            <p:fltVal val="0"/>
                                          </p:val>
                                        </p:tav>
                                        <p:tav tm="100000">
                                          <p:val>
                                            <p:strVal val="#ppt_w"/>
                                          </p:val>
                                        </p:tav>
                                      </p:tavLst>
                                    </p:anim>
                                    <p:anim to="" calcmode="lin" valueType="num">
                                      <p:cBhvr>
                                        <p:cTn id="107" dur="1500" fill="hold">
                                          <p:stCondLst>
                                            <p:cond delay="0"/>
                                          </p:stCondLst>
                                        </p:cTn>
                                        <p:tgtEl>
                                          <p:spTgt spid="38">
                                            <p:txEl>
                                              <p:charRg st="4294967295" end="4294967295"/>
                                            </p:txEl>
                                          </p:spTgt>
                                        </p:tgtEl>
                                        <p:attrNameLst>
                                          <p:attrName>ppt_h</p:attrName>
                                        </p:attrNameLst>
                                      </p:cBhvr>
                                      <p:tavLst>
                                        <p:tav tm="0">
                                          <p:val>
                                            <p:fltVal val="0"/>
                                          </p:val>
                                        </p:tav>
                                        <p:tav tm="100000">
                                          <p:val>
                                            <p:strVal val="#ppt_h"/>
                                          </p:val>
                                        </p:tav>
                                      </p:tavLst>
                                    </p:anim>
                                    <p:animEffect filter="fade">
                                      <p:cBhvr>
                                        <p:cTn id="108" dur="1500">
                                          <p:stCondLst>
                                            <p:cond delay="0"/>
                                          </p:stCondLst>
                                        </p:cTn>
                                        <p:tgtEl>
                                          <p:spTgt spid="38">
                                            <p:txEl>
                                              <p:charRg st="4294967295" end="4294967295"/>
                                            </p:txEl>
                                          </p:spTgt>
                                        </p:tgtEl>
                                      </p:cBhvr>
                                    </p:animEffect>
                                  </p:childTnLst>
                                </p:cTn>
                              </p:par>
                              <p:par>
                                <p:cTn id="109" presetID="2" presetClass="entr" presetSubtype="8" decel="100000" fill="hold" grpId="0" nodeType="withEffect">
                                  <p:stCondLst>
                                    <p:cond delay="250"/>
                                  </p:stCondLst>
                                  <p:childTnLst>
                                    <p:set>
                                      <p:cBhvr>
                                        <p:cTn id="110" dur="1" fill="hold">
                                          <p:stCondLst>
                                            <p:cond delay="0"/>
                                          </p:stCondLst>
                                        </p:cTn>
                                        <p:tgtEl>
                                          <p:spTgt spid="39">
                                            <p:txEl>
                                              <p:charRg st="4294967295" end="4294967295"/>
                                            </p:txEl>
                                          </p:spTgt>
                                        </p:tgtEl>
                                        <p:attrNameLst>
                                          <p:attrName>style.visibility</p:attrName>
                                        </p:attrNameLst>
                                      </p:cBhvr>
                                      <p:to>
                                        <p:strVal val="visible"/>
                                      </p:to>
                                    </p:set>
                                    <p:anim calcmode="lin" valueType="num">
                                      <p:cBhvr additive="base">
                                        <p:cTn id="111" dur="1500" fill="hold"/>
                                        <p:tgtEl>
                                          <p:spTgt spid="39">
                                            <p:txEl>
                                              <p:charRg st="4294967295" end="4294967295"/>
                                            </p:txEl>
                                          </p:spTgt>
                                        </p:tgtEl>
                                        <p:attrNameLst>
                                          <p:attrName>ppt_x</p:attrName>
                                        </p:attrNameLst>
                                      </p:cBhvr>
                                      <p:tavLst>
                                        <p:tav tm="0">
                                          <p:val>
                                            <p:strVal val="0-#ppt_w/2"/>
                                          </p:val>
                                        </p:tav>
                                        <p:tav tm="100000">
                                          <p:val>
                                            <p:strVal val="#ppt_x"/>
                                          </p:val>
                                        </p:tav>
                                      </p:tavLst>
                                    </p:anim>
                                    <p:anim calcmode="lin" valueType="num">
                                      <p:cBhvr additive="base">
                                        <p:cTn id="112" dur="1500" fill="hold"/>
                                        <p:tgtEl>
                                          <p:spTgt spid="39">
                                            <p:txEl>
                                              <p:charRg st="4294967295" end="4294967295"/>
                                            </p:txEl>
                                          </p:spTgt>
                                        </p:tgtEl>
                                        <p:attrNameLst>
                                          <p:attrName>ppt_y</p:attrName>
                                        </p:attrNameLst>
                                      </p:cBhvr>
                                      <p:tavLst>
                                        <p:tav tm="0">
                                          <p:val>
                                            <p:strVal val="#ppt_y"/>
                                          </p:val>
                                        </p:tav>
                                        <p:tav tm="100000">
                                          <p:val>
                                            <p:strVal val="#ppt_y"/>
                                          </p:val>
                                        </p:tav>
                                      </p:tavLst>
                                    </p:anim>
                                    <p:set>
                                      <p:cBhvr>
                                        <p:cTn id="113" dur="1" fill="hold">
                                          <p:stCondLst>
                                            <p:cond delay="0"/>
                                          </p:stCondLst>
                                        </p:cTn>
                                        <p:tgtEl>
                                          <p:spTgt spid="39">
                                            <p:txEl>
                                              <p:charRg st="4294967295" end="4294967295"/>
                                            </p:txEl>
                                          </p:spTgt>
                                        </p:tgtEl>
                                        <p:attrNameLst>
                                          <p:attrName>style.visibility</p:attrName>
                                        </p:attrNameLst>
                                      </p:cBhvr>
                                      <p:to>
                                        <p:strVal val="visible"/>
                                      </p:to>
                                    </p:set>
                                    <p:anim to="" calcmode="lin" valueType="num">
                                      <p:cBhvr>
                                        <p:cTn id="114" dur="1500" fill="hold">
                                          <p:stCondLst>
                                            <p:cond delay="0"/>
                                          </p:stCondLst>
                                        </p:cTn>
                                        <p:tgtEl>
                                          <p:spTgt spid="39">
                                            <p:txEl>
                                              <p:charRg st="4294967295" end="4294967295"/>
                                            </p:txEl>
                                          </p:spTgt>
                                        </p:tgtEl>
                                        <p:attrNameLst>
                                          <p:attrName>ppt_w</p:attrName>
                                        </p:attrNameLst>
                                      </p:cBhvr>
                                      <p:tavLst>
                                        <p:tav tm="0">
                                          <p:val>
                                            <p:fltVal val="0"/>
                                          </p:val>
                                        </p:tav>
                                        <p:tav tm="100000">
                                          <p:val>
                                            <p:strVal val="#ppt_w"/>
                                          </p:val>
                                        </p:tav>
                                      </p:tavLst>
                                    </p:anim>
                                    <p:anim to="" calcmode="lin" valueType="num">
                                      <p:cBhvr>
                                        <p:cTn id="115" dur="1500" fill="hold">
                                          <p:stCondLst>
                                            <p:cond delay="0"/>
                                          </p:stCondLst>
                                        </p:cTn>
                                        <p:tgtEl>
                                          <p:spTgt spid="39">
                                            <p:txEl>
                                              <p:charRg st="4294967295" end="4294967295"/>
                                            </p:txEl>
                                          </p:spTgt>
                                        </p:tgtEl>
                                        <p:attrNameLst>
                                          <p:attrName>ppt_h</p:attrName>
                                        </p:attrNameLst>
                                      </p:cBhvr>
                                      <p:tavLst>
                                        <p:tav tm="0">
                                          <p:val>
                                            <p:fltVal val="0"/>
                                          </p:val>
                                        </p:tav>
                                        <p:tav tm="100000">
                                          <p:val>
                                            <p:strVal val="#ppt_h"/>
                                          </p:val>
                                        </p:tav>
                                      </p:tavLst>
                                    </p:anim>
                                    <p:animEffect filter="fade">
                                      <p:cBhvr>
                                        <p:cTn id="116" dur="1500">
                                          <p:stCondLst>
                                            <p:cond delay="0"/>
                                          </p:stCondLst>
                                        </p:cTn>
                                        <p:tgtEl>
                                          <p:spTgt spid="39">
                                            <p:txEl>
                                              <p:charRg st="4294967295" end="4294967295"/>
                                            </p:txEl>
                                          </p:spTgt>
                                        </p:tgtEl>
                                      </p:cBhvr>
                                    </p:animEffect>
                                  </p:childTnLst>
                                </p:cTn>
                              </p:par>
                              <p:par>
                                <p:cTn id="117" presetID="2" presetClass="entr" presetSubtype="8" decel="100000" fill="hold" grpId="0" nodeType="withEffect">
                                  <p:stCondLst>
                                    <p:cond delay="250"/>
                                  </p:stCondLst>
                                  <p:childTnLst>
                                    <p:set>
                                      <p:cBhvr>
                                        <p:cTn id="118" dur="1" fill="hold">
                                          <p:stCondLst>
                                            <p:cond delay="0"/>
                                          </p:stCondLst>
                                        </p:cTn>
                                        <p:tgtEl>
                                          <p:spTgt spid="40">
                                            <p:txEl>
                                              <p:charRg st="4294967295" end="4294967295"/>
                                            </p:txEl>
                                          </p:spTgt>
                                        </p:tgtEl>
                                        <p:attrNameLst>
                                          <p:attrName>style.visibility</p:attrName>
                                        </p:attrNameLst>
                                      </p:cBhvr>
                                      <p:to>
                                        <p:strVal val="visible"/>
                                      </p:to>
                                    </p:set>
                                    <p:anim calcmode="lin" valueType="num">
                                      <p:cBhvr additive="base">
                                        <p:cTn id="119" dur="1500" fill="hold"/>
                                        <p:tgtEl>
                                          <p:spTgt spid="40">
                                            <p:txEl>
                                              <p:charRg st="4294967295" end="4294967295"/>
                                            </p:txEl>
                                          </p:spTgt>
                                        </p:tgtEl>
                                        <p:attrNameLst>
                                          <p:attrName>ppt_x</p:attrName>
                                        </p:attrNameLst>
                                      </p:cBhvr>
                                      <p:tavLst>
                                        <p:tav tm="0">
                                          <p:val>
                                            <p:strVal val="0-#ppt_w/2"/>
                                          </p:val>
                                        </p:tav>
                                        <p:tav tm="100000">
                                          <p:val>
                                            <p:strVal val="#ppt_x"/>
                                          </p:val>
                                        </p:tav>
                                      </p:tavLst>
                                    </p:anim>
                                    <p:anim calcmode="lin" valueType="num">
                                      <p:cBhvr additive="base">
                                        <p:cTn id="120" dur="1500" fill="hold"/>
                                        <p:tgtEl>
                                          <p:spTgt spid="40">
                                            <p:txEl>
                                              <p:charRg st="4294967295" end="4294967295"/>
                                            </p:txEl>
                                          </p:spTgt>
                                        </p:tgtEl>
                                        <p:attrNameLst>
                                          <p:attrName>ppt_y</p:attrName>
                                        </p:attrNameLst>
                                      </p:cBhvr>
                                      <p:tavLst>
                                        <p:tav tm="0">
                                          <p:val>
                                            <p:strVal val="#ppt_y"/>
                                          </p:val>
                                        </p:tav>
                                        <p:tav tm="100000">
                                          <p:val>
                                            <p:strVal val="#ppt_y"/>
                                          </p:val>
                                        </p:tav>
                                      </p:tavLst>
                                    </p:anim>
                                    <p:set>
                                      <p:cBhvr>
                                        <p:cTn id="121" dur="1" fill="hold">
                                          <p:stCondLst>
                                            <p:cond delay="0"/>
                                          </p:stCondLst>
                                        </p:cTn>
                                        <p:tgtEl>
                                          <p:spTgt spid="40">
                                            <p:txEl>
                                              <p:charRg st="4294967295" end="4294967295"/>
                                            </p:txEl>
                                          </p:spTgt>
                                        </p:tgtEl>
                                        <p:attrNameLst>
                                          <p:attrName>style.visibility</p:attrName>
                                        </p:attrNameLst>
                                      </p:cBhvr>
                                      <p:to>
                                        <p:strVal val="visible"/>
                                      </p:to>
                                    </p:set>
                                    <p:anim to="" calcmode="lin" valueType="num">
                                      <p:cBhvr>
                                        <p:cTn id="122" dur="1500" fill="hold">
                                          <p:stCondLst>
                                            <p:cond delay="0"/>
                                          </p:stCondLst>
                                        </p:cTn>
                                        <p:tgtEl>
                                          <p:spTgt spid="40">
                                            <p:txEl>
                                              <p:charRg st="4294967295" end="4294967295"/>
                                            </p:txEl>
                                          </p:spTgt>
                                        </p:tgtEl>
                                        <p:attrNameLst>
                                          <p:attrName>ppt_w</p:attrName>
                                        </p:attrNameLst>
                                      </p:cBhvr>
                                      <p:tavLst>
                                        <p:tav tm="0">
                                          <p:val>
                                            <p:fltVal val="0"/>
                                          </p:val>
                                        </p:tav>
                                        <p:tav tm="100000">
                                          <p:val>
                                            <p:strVal val="#ppt_w"/>
                                          </p:val>
                                        </p:tav>
                                      </p:tavLst>
                                    </p:anim>
                                    <p:anim to="" calcmode="lin" valueType="num">
                                      <p:cBhvr>
                                        <p:cTn id="123" dur="1500" fill="hold">
                                          <p:stCondLst>
                                            <p:cond delay="0"/>
                                          </p:stCondLst>
                                        </p:cTn>
                                        <p:tgtEl>
                                          <p:spTgt spid="40">
                                            <p:txEl>
                                              <p:charRg st="4294967295" end="4294967295"/>
                                            </p:txEl>
                                          </p:spTgt>
                                        </p:tgtEl>
                                        <p:attrNameLst>
                                          <p:attrName>ppt_h</p:attrName>
                                        </p:attrNameLst>
                                      </p:cBhvr>
                                      <p:tavLst>
                                        <p:tav tm="0">
                                          <p:val>
                                            <p:fltVal val="0"/>
                                          </p:val>
                                        </p:tav>
                                        <p:tav tm="100000">
                                          <p:val>
                                            <p:strVal val="#ppt_h"/>
                                          </p:val>
                                        </p:tav>
                                      </p:tavLst>
                                    </p:anim>
                                    <p:animEffect filter="fade">
                                      <p:cBhvr>
                                        <p:cTn id="124" dur="1500">
                                          <p:stCondLst>
                                            <p:cond delay="0"/>
                                          </p:stCondLst>
                                        </p:cTn>
                                        <p:tgtEl>
                                          <p:spTgt spid="40">
                                            <p:txEl>
                                              <p:charRg st="4294967295" end="429496729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utoUpdateAnimBg="0"/>
      <p:bldP spid="17" grpId="0" bldLvl="0" animBg="1" autoUpdateAnimBg="0"/>
      <p:bldP spid="18" grpId="0" autoUpdateAnimBg="0"/>
      <p:bldP spid="20" grpId="0" bldLvl="0" animBg="1" autoUpdateAnimBg="0"/>
      <p:bldP spid="21" grpId="0" bldLvl="0" animBg="1" autoUpdateAnimBg="0"/>
      <p:bldP spid="22" grpId="0" bldLvl="0" animBg="1" autoUpdateAnimBg="0"/>
      <p:bldP spid="23" grpId="0" bldLvl="0" animBg="1" autoUpdateAnimBg="0"/>
      <p:bldP spid="36" grpId="0" bldLvl="0" animBg="1" autoUpdateAnimBg="0"/>
      <p:bldP spid="37" grpId="0" autoUpdateAnimBg="0"/>
      <p:bldP spid="38" grpId="0" autoUpdateAnimBg="0"/>
      <p:bldP spid="39" grpId="0" autoUpdateAnimBg="0"/>
      <p:bldP spid="40" grpId="0" autoUpdateAnimBg="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组合 21"/>
          <p:cNvGrpSpPr/>
          <p:nvPr/>
        </p:nvGrpSpPr>
        <p:grpSpPr>
          <a:xfrm>
            <a:off x="-3349617" y="0"/>
            <a:ext cx="15550259" cy="8636731"/>
            <a:chOff x="-3349617" y="0"/>
            <a:chExt cx="15550259" cy="8636731"/>
          </a:xfrm>
        </p:grpSpPr>
        <p:pic>
          <p:nvPicPr>
            <p:cNvPr id="23" name="图片 22"/>
            <p:cNvPicPr>
              <a:picLocks noChangeAspect="1"/>
            </p:cNvPicPr>
            <p:nvPr/>
          </p:nvPicPr>
          <p:blipFill rotWithShape="1">
            <a:blip r:embed="rId1"/>
            <a:srcRect l="74503" t="951" r="3232" b="59864"/>
            <a:stretch>
              <a:fillRect/>
            </a:stretch>
          </p:blipFill>
          <p:spPr>
            <a:xfrm>
              <a:off x="9008263" y="0"/>
              <a:ext cx="3192379" cy="3818022"/>
            </a:xfrm>
            <a:prstGeom prst="rect">
              <a:avLst/>
            </a:prstGeom>
          </p:spPr>
        </p:pic>
        <p:pic>
          <p:nvPicPr>
            <p:cNvPr id="24" name="图片 23"/>
            <p:cNvPicPr>
              <a:picLocks noChangeAspect="1"/>
            </p:cNvPicPr>
            <p:nvPr/>
          </p:nvPicPr>
          <p:blipFill rotWithShape="1">
            <a:blip r:embed="rId1"/>
            <a:srcRect t="34574" r="40054"/>
            <a:stretch>
              <a:fillRect/>
            </a:stretch>
          </p:blipFill>
          <p:spPr>
            <a:xfrm>
              <a:off x="-3349617" y="2261936"/>
              <a:ext cx="8595385" cy="6374795"/>
            </a:xfrm>
            <a:prstGeom prst="rect">
              <a:avLst/>
            </a:prstGeom>
          </p:spPr>
        </p:pic>
        <p:sp>
          <p:nvSpPr>
            <p:cNvPr id="25" name="矩形 24"/>
            <p:cNvSpPr/>
            <p:nvPr/>
          </p:nvSpPr>
          <p:spPr>
            <a:xfrm>
              <a:off x="434635" y="463151"/>
              <a:ext cx="11302410" cy="5932968"/>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6" name="图片 25"/>
            <p:cNvPicPr>
              <a:picLocks noChangeAspect="1"/>
            </p:cNvPicPr>
            <p:nvPr/>
          </p:nvPicPr>
          <p:blipFill>
            <a:blip r:embed="rId2"/>
            <a:stretch>
              <a:fillRect/>
            </a:stretch>
          </p:blipFill>
          <p:spPr>
            <a:xfrm>
              <a:off x="434162" y="452627"/>
              <a:ext cx="506250" cy="697500"/>
            </a:xfrm>
            <a:prstGeom prst="rect">
              <a:avLst/>
            </a:prstGeom>
          </p:spPr>
        </p:pic>
      </p:grpSp>
      <p:sp>
        <p:nvSpPr>
          <p:cNvPr id="15" name="PA_库_形状 367"/>
          <p:cNvSpPr/>
          <p:nvPr>
            <p:custDataLst>
              <p:tags r:id="rId3"/>
            </p:custDataLst>
          </p:nvPr>
        </p:nvSpPr>
        <p:spPr>
          <a:xfrm>
            <a:off x="1124669" y="806335"/>
            <a:ext cx="1405890" cy="666115"/>
          </a:xfrm>
          <a:prstGeom prst="rect">
            <a:avLst/>
          </a:prstGeom>
          <a:ln w="12700">
            <a:miter lim="400000"/>
          </a:ln>
        </p:spPr>
        <p:txBody>
          <a:bodyPr wrap="none" lIns="25400" tIns="25400" rIns="25400" bIns="25400" anchor="ctr">
            <a:spAutoFit/>
          </a:bodyPr>
          <a:lstStyle>
            <a:lvl1pPr algn="l">
              <a:defRPr b="1" cap="all">
                <a:latin typeface="Helvetica"/>
                <a:ea typeface="Helvetica"/>
                <a:cs typeface="Helvetica"/>
                <a:sym typeface="Helvetica"/>
              </a:defRPr>
            </a:lvl1pPr>
          </a:lstStyle>
          <a:p>
            <a:pPr algn="l"/>
            <a:r>
              <a:rPr lang="zh-CN" altLang="en-US" sz="4000" cap="none" dirty="0">
                <a:gradFill>
                  <a:gsLst>
                    <a:gs pos="0">
                      <a:srgbClr val="C048E3"/>
                    </a:gs>
                    <a:gs pos="100000">
                      <a:srgbClr val="005DFF"/>
                    </a:gs>
                  </a:gsLst>
                  <a:lin ang="5400000" scaled="0"/>
                </a:gradFill>
              </a:rPr>
              <a:t>verify</a:t>
            </a:r>
            <a:endParaRPr lang="zh-CN" altLang="en-US" sz="4000" cap="none" dirty="0">
              <a:gradFill>
                <a:gsLst>
                  <a:gs pos="0">
                    <a:srgbClr val="C048E3"/>
                  </a:gs>
                  <a:gs pos="100000">
                    <a:srgbClr val="005DFF"/>
                  </a:gs>
                </a:gsLst>
                <a:lin ang="5400000" scaled="0"/>
              </a:gradFill>
            </a:endParaRPr>
          </a:p>
        </p:txBody>
      </p:sp>
      <p:sp>
        <p:nvSpPr>
          <p:cNvPr id="9" name="TextBox 3"/>
          <p:cNvSpPr txBox="1"/>
          <p:nvPr>
            <p:custDataLst>
              <p:tags r:id="rId4"/>
            </p:custDataLst>
          </p:nvPr>
        </p:nvSpPr>
        <p:spPr>
          <a:xfrm>
            <a:off x="1124585" y="1472565"/>
            <a:ext cx="1151890" cy="306705"/>
          </a:xfrm>
          <a:prstGeom prst="rect">
            <a:avLst/>
          </a:prstGeom>
          <a:noFill/>
        </p:spPr>
        <p:txBody>
          <a:bodyPr wrap="square" rtlCol="0">
            <a:spAutoFit/>
          </a:bodyPr>
          <a:p>
            <a:pPr algn="l"/>
            <a:r>
              <a:rPr lang="en-US" altLang="zh-CN" sz="1400" dirty="0">
                <a:solidFill>
                  <a:schemeClr val="accent4"/>
                </a:solidFill>
                <a:latin typeface="Arial" panose="020B0704020202090204" pitchFamily="34" charset="0"/>
                <a:cs typeface="Arial" panose="020B0704020202090204" pitchFamily="34" charset="0"/>
              </a:rPr>
              <a:t>Verification</a:t>
            </a:r>
            <a:endParaRPr lang="en-US" altLang="zh-CN" sz="1400" dirty="0">
              <a:solidFill>
                <a:schemeClr val="accent4"/>
              </a:solidFill>
              <a:latin typeface="Arial" panose="020B0704020202090204" pitchFamily="34" charset="0"/>
              <a:cs typeface="Arial" panose="020B0704020202090204" pitchFamily="34" charset="0"/>
            </a:endParaRPr>
          </a:p>
        </p:txBody>
      </p:sp>
      <p:cxnSp>
        <p:nvCxnSpPr>
          <p:cNvPr id="30" name="直接连接符 29"/>
          <p:cNvCxnSpPr/>
          <p:nvPr>
            <p:custDataLst>
              <p:tags r:id="rId5"/>
            </p:custDataLst>
          </p:nvPr>
        </p:nvCxnSpPr>
        <p:spPr>
          <a:xfrm>
            <a:off x="4274461" y="2195541"/>
            <a:ext cx="3648548" cy="0"/>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sp>
        <p:nvSpPr>
          <p:cNvPr id="3" name="矩形 2"/>
          <p:cNvSpPr/>
          <p:nvPr>
            <p:custDataLst>
              <p:tags r:id="rId6"/>
            </p:custDataLst>
          </p:nvPr>
        </p:nvSpPr>
        <p:spPr>
          <a:xfrm>
            <a:off x="723900" y="4036695"/>
            <a:ext cx="4847590" cy="1914525"/>
          </a:xfrm>
          <a:prstGeom prst="rect">
            <a:avLst/>
          </a:prstGeom>
          <a:noFill/>
        </p:spPr>
        <p:txBody>
          <a:bodyPr wrap="square" lIns="0" tIns="0" rIns="0" bIns="0" rtlCol="0" anchor="t" anchorCtr="0">
            <a:noAutofit/>
          </a:bodyPr>
          <a:p>
            <a:pPr algn="ctr">
              <a:lnSpc>
                <a:spcPct val="150000"/>
              </a:lnSpc>
              <a:spcBef>
                <a:spcPct val="0"/>
              </a:spcBef>
              <a:spcAft>
                <a:spcPct val="0"/>
              </a:spcAft>
            </a:pPr>
            <a:r>
              <a:rPr lang="zh-CN" altLang="en-US" sz="1400" dirty="0">
                <a:solidFill>
                  <a:schemeClr val="tx1">
                    <a:lumMod val="85000"/>
                    <a:lumOff val="15000"/>
                  </a:schemeClr>
                </a:solidFill>
                <a:cs typeface="+mn-lt"/>
              </a:rPr>
              <a:t>Validation strategy is about the model fact-checking or evidence finding after it gives an answer to ensure the accuracy of its response. In this strategy, the model may seek out additional information to support its answer, or reconsider the problem to validate its previous reasoning.</a:t>
            </a:r>
            <a:endParaRPr lang="zh-CN" altLang="en-US" sz="1400" dirty="0">
              <a:solidFill>
                <a:schemeClr val="tx1">
                  <a:lumMod val="85000"/>
                  <a:lumOff val="15000"/>
                </a:schemeClr>
              </a:solidFill>
              <a:cs typeface="+mn-lt"/>
            </a:endParaRPr>
          </a:p>
        </p:txBody>
      </p:sp>
      <p:sp>
        <p:nvSpPr>
          <p:cNvPr id="4" name="矩形 3"/>
          <p:cNvSpPr/>
          <p:nvPr>
            <p:custDataLst>
              <p:tags r:id="rId7"/>
            </p:custDataLst>
          </p:nvPr>
        </p:nvSpPr>
        <p:spPr>
          <a:xfrm>
            <a:off x="1124888" y="3455344"/>
            <a:ext cx="4397607" cy="448248"/>
          </a:xfrm>
          <a:prstGeom prst="rect">
            <a:avLst/>
          </a:prstGeom>
          <a:noFill/>
        </p:spPr>
        <p:txBody>
          <a:bodyPr wrap="square" lIns="0" tIns="0" rIns="0" bIns="0" rtlCol="0" anchor="b">
            <a:noAutofit/>
          </a:bodyPr>
          <a:p>
            <a:pPr algn="ctr">
              <a:spcBef>
                <a:spcPct val="0"/>
              </a:spcBef>
              <a:spcAft>
                <a:spcPct val="0"/>
              </a:spcAft>
            </a:pPr>
            <a:r>
              <a:rPr lang="zh-CN" altLang="en-US" sz="2400" b="1" dirty="0">
                <a:solidFill>
                  <a:schemeClr val="tx1"/>
                </a:solidFill>
                <a:latin typeface="+mn-ea"/>
                <a:cs typeface="+mn-ea"/>
              </a:rPr>
              <a:t>Validation strategy</a:t>
            </a:r>
            <a:endParaRPr lang="zh-CN" altLang="en-US" sz="2400" b="1" dirty="0">
              <a:solidFill>
                <a:schemeClr val="tx1"/>
              </a:solidFill>
              <a:latin typeface="+mn-ea"/>
              <a:cs typeface="+mn-ea"/>
            </a:endParaRPr>
          </a:p>
        </p:txBody>
      </p:sp>
      <p:sp>
        <p:nvSpPr>
          <p:cNvPr id="6" name="弧形 5"/>
          <p:cNvSpPr/>
          <p:nvPr>
            <p:custDataLst>
              <p:tags r:id="rId8"/>
            </p:custDataLst>
          </p:nvPr>
        </p:nvSpPr>
        <p:spPr>
          <a:xfrm>
            <a:off x="2470713" y="1293667"/>
            <a:ext cx="1803748" cy="1803748"/>
          </a:xfrm>
          <a:prstGeom prst="arc">
            <a:avLst>
              <a:gd name="adj1" fmla="val 6402776"/>
              <a:gd name="adj2" fmla="val 4415875"/>
            </a:avLst>
          </a:prstGeom>
          <a:no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1" name="椭圆 10"/>
          <p:cNvSpPr/>
          <p:nvPr>
            <p:custDataLst>
              <p:tags r:id="rId9"/>
            </p:custDataLst>
          </p:nvPr>
        </p:nvSpPr>
        <p:spPr>
          <a:xfrm>
            <a:off x="3119775" y="2816513"/>
            <a:ext cx="505026" cy="505026"/>
          </a:xfrm>
          <a:prstGeom prst="ellipse">
            <a:avLst/>
          </a:prstGeom>
          <a:no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wrap="none" lIns="0" tIns="0" rIns="0" bIns="0" rtlCol="0" anchor="ctr">
            <a:noAutofit/>
          </a:bodyPr>
          <a:p>
            <a:pPr algn="ctr">
              <a:spcBef>
                <a:spcPct val="0"/>
              </a:spcBef>
              <a:spcAft>
                <a:spcPct val="0"/>
              </a:spcAft>
            </a:pPr>
            <a:r>
              <a:rPr lang="en-US" altLang="zh-CN">
                <a:solidFill>
                  <a:schemeClr val="tx1">
                    <a:lumMod val="85000"/>
                    <a:lumOff val="15000"/>
                  </a:schemeClr>
                </a:solidFill>
                <a:latin typeface="+mn-ea"/>
                <a:cs typeface="+mn-ea"/>
                <a:sym typeface="+mn-ea"/>
              </a:rPr>
              <a:t>1</a:t>
            </a:r>
            <a:endParaRPr lang="en-US" altLang="zh-CN" dirty="0">
              <a:solidFill>
                <a:schemeClr val="tx1">
                  <a:lumMod val="85000"/>
                  <a:lumOff val="15000"/>
                </a:schemeClr>
              </a:solidFill>
              <a:latin typeface="+mn-ea"/>
              <a:cs typeface="+mn-ea"/>
              <a:sym typeface="+mn-ea"/>
            </a:endParaRPr>
          </a:p>
        </p:txBody>
      </p:sp>
      <p:sp>
        <p:nvSpPr>
          <p:cNvPr id="5" name="任意多边形: 形状 8"/>
          <p:cNvSpPr/>
          <p:nvPr>
            <p:custDataLst>
              <p:tags r:id="rId10"/>
            </p:custDataLst>
          </p:nvPr>
        </p:nvSpPr>
        <p:spPr>
          <a:xfrm>
            <a:off x="3125154" y="1961257"/>
            <a:ext cx="494268" cy="467756"/>
          </a:xfrm>
          <a:custGeom>
            <a:avLst/>
            <a:gdLst>
              <a:gd name="connsiteX0" fmla="*/ 317795 w 344086"/>
              <a:gd name="connsiteY0" fmla="*/ 1108 h 313482"/>
              <a:gd name="connsiteX1" fmla="*/ 11230 w 344086"/>
              <a:gd name="connsiteY1" fmla="*/ 125508 h 313482"/>
              <a:gd name="connsiteX2" fmla="*/ 9343 w 344086"/>
              <a:gd name="connsiteY2" fmla="*/ 159372 h 313482"/>
              <a:gd name="connsiteX3" fmla="*/ 119852 w 344086"/>
              <a:gd name="connsiteY3" fmla="*/ 219313 h 313482"/>
              <a:gd name="connsiteX4" fmla="*/ 119852 w 344086"/>
              <a:gd name="connsiteY4" fmla="*/ 294392 h 313482"/>
              <a:gd name="connsiteX5" fmla="*/ 152386 w 344086"/>
              <a:gd name="connsiteY5" fmla="*/ 307110 h 313482"/>
              <a:gd name="connsiteX6" fmla="*/ 195541 w 344086"/>
              <a:gd name="connsiteY6" fmla="*/ 260363 h 313482"/>
              <a:gd name="connsiteX7" fmla="*/ 271476 w 344086"/>
              <a:gd name="connsiteY7" fmla="*/ 301548 h 313482"/>
              <a:gd name="connsiteX8" fmla="*/ 288648 w 344086"/>
              <a:gd name="connsiteY8" fmla="*/ 301913 h 313482"/>
              <a:gd name="connsiteX9" fmla="*/ 298917 w 344086"/>
              <a:gd name="connsiteY9" fmla="*/ 288144 h 313482"/>
              <a:gd name="connsiteX10" fmla="*/ 343343 w 344086"/>
              <a:gd name="connsiteY10" fmla="*/ 21569 h 313482"/>
              <a:gd name="connsiteX11" fmla="*/ 317795 w 344086"/>
              <a:gd name="connsiteY11" fmla="*/ 1108 h 313482"/>
              <a:gd name="connsiteX12" fmla="*/ 271821 w 344086"/>
              <a:gd name="connsiteY12" fmla="*/ 50124 h 313482"/>
              <a:gd name="connsiteX13" fmla="*/ 129441 w 344086"/>
              <a:gd name="connsiteY13" fmla="*/ 192505 h 313482"/>
              <a:gd name="connsiteX14" fmla="*/ 40207 w 344086"/>
              <a:gd name="connsiteY14" fmla="*/ 144110 h 313482"/>
              <a:gd name="connsiteX15" fmla="*/ 271821 w 344086"/>
              <a:gd name="connsiteY15" fmla="*/ 50124 h 313482"/>
              <a:gd name="connsiteX16" fmla="*/ 147985 w 344086"/>
              <a:gd name="connsiteY16" fmla="*/ 270409 h 313482"/>
              <a:gd name="connsiteX17" fmla="*/ 147985 w 344086"/>
              <a:gd name="connsiteY17" fmla="*/ 234569 h 313482"/>
              <a:gd name="connsiteX18" fmla="*/ 170028 w 344086"/>
              <a:gd name="connsiteY18" fmla="*/ 246525 h 313482"/>
              <a:gd name="connsiteX19" fmla="*/ 147985 w 344086"/>
              <a:gd name="connsiteY19" fmla="*/ 270409 h 313482"/>
              <a:gd name="connsiteX20" fmla="*/ 273328 w 344086"/>
              <a:gd name="connsiteY20" fmla="*/ 270550 h 313482"/>
              <a:gd name="connsiteX21" fmla="*/ 155235 w 344086"/>
              <a:gd name="connsiteY21" fmla="*/ 206495 h 313482"/>
              <a:gd name="connsiteX22" fmla="*/ 309748 w 344086"/>
              <a:gd name="connsiteY22" fmla="*/ 51976 h 313482"/>
              <a:gd name="connsiteX23" fmla="*/ 273328 w 344086"/>
              <a:gd name="connsiteY23" fmla="*/ 270550 h 313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27" h="783">
                <a:moveTo>
                  <a:pt x="354" y="628"/>
                </a:moveTo>
                <a:cubicBezTo>
                  <a:pt x="354" y="636"/>
                  <a:pt x="355" y="688"/>
                  <a:pt x="354" y="695"/>
                </a:cubicBezTo>
                <a:cubicBezTo>
                  <a:pt x="352" y="710"/>
                  <a:pt x="346" y="725"/>
                  <a:pt x="338" y="738"/>
                </a:cubicBezTo>
                <a:lnTo>
                  <a:pt x="727" y="738"/>
                </a:lnTo>
                <a:cubicBezTo>
                  <a:pt x="758" y="738"/>
                  <a:pt x="783" y="714"/>
                  <a:pt x="783" y="683"/>
                </a:cubicBezTo>
                <a:lnTo>
                  <a:pt x="783" y="628"/>
                </a:lnTo>
                <a:lnTo>
                  <a:pt x="354" y="628"/>
                </a:lnTo>
                <a:close/>
                <a:moveTo>
                  <a:pt x="495" y="404"/>
                </a:moveTo>
                <a:lnTo>
                  <a:pt x="495" y="460"/>
                </a:lnTo>
                <a:lnTo>
                  <a:pt x="529" y="423"/>
                </a:lnTo>
                <a:lnTo>
                  <a:pt x="495" y="404"/>
                </a:lnTo>
                <a:close/>
                <a:moveTo>
                  <a:pt x="749" y="116"/>
                </a:moveTo>
                <a:lnTo>
                  <a:pt x="506" y="360"/>
                </a:lnTo>
                <a:lnTo>
                  <a:pt x="692" y="461"/>
                </a:lnTo>
                <a:lnTo>
                  <a:pt x="749" y="116"/>
                </a:lnTo>
                <a:close/>
                <a:moveTo>
                  <a:pt x="690" y="113"/>
                </a:moveTo>
                <a:lnTo>
                  <a:pt x="325" y="261"/>
                </a:lnTo>
                <a:lnTo>
                  <a:pt x="465" y="338"/>
                </a:lnTo>
                <a:lnTo>
                  <a:pt x="690" y="113"/>
                </a:lnTo>
                <a:close/>
                <a:moveTo>
                  <a:pt x="183" y="44"/>
                </a:moveTo>
                <a:cubicBezTo>
                  <a:pt x="208" y="86"/>
                  <a:pt x="197" y="105"/>
                  <a:pt x="199" y="174"/>
                </a:cubicBezTo>
                <a:lnTo>
                  <a:pt x="199" y="663"/>
                </a:lnTo>
                <a:cubicBezTo>
                  <a:pt x="201" y="672"/>
                  <a:pt x="191" y="707"/>
                  <a:pt x="227" y="731"/>
                </a:cubicBezTo>
                <a:cubicBezTo>
                  <a:pt x="267" y="754"/>
                  <a:pt x="310" y="721"/>
                  <a:pt x="310" y="686"/>
                </a:cubicBezTo>
                <a:cubicBezTo>
                  <a:pt x="310" y="680"/>
                  <a:pt x="310" y="682"/>
                  <a:pt x="310" y="673"/>
                </a:cubicBezTo>
                <a:cubicBezTo>
                  <a:pt x="311" y="641"/>
                  <a:pt x="307" y="627"/>
                  <a:pt x="314" y="610"/>
                </a:cubicBezTo>
                <a:cubicBezTo>
                  <a:pt x="322" y="592"/>
                  <a:pt x="340" y="583"/>
                  <a:pt x="355" y="583"/>
                </a:cubicBezTo>
                <a:lnTo>
                  <a:pt x="628" y="583"/>
                </a:lnTo>
                <a:lnTo>
                  <a:pt x="628" y="476"/>
                </a:lnTo>
                <a:lnTo>
                  <a:pt x="569" y="445"/>
                </a:lnTo>
                <a:lnTo>
                  <a:pt x="502" y="518"/>
                </a:lnTo>
                <a:cubicBezTo>
                  <a:pt x="483" y="538"/>
                  <a:pt x="450" y="525"/>
                  <a:pt x="450" y="498"/>
                </a:cubicBezTo>
                <a:lnTo>
                  <a:pt x="450" y="380"/>
                </a:lnTo>
                <a:lnTo>
                  <a:pt x="276" y="285"/>
                </a:lnTo>
                <a:cubicBezTo>
                  <a:pt x="254" y="274"/>
                  <a:pt x="256" y="242"/>
                  <a:pt x="279" y="232"/>
                </a:cubicBezTo>
                <a:lnTo>
                  <a:pt x="627" y="91"/>
                </a:lnTo>
                <a:lnTo>
                  <a:pt x="626" y="89"/>
                </a:lnTo>
                <a:cubicBezTo>
                  <a:pt x="621" y="63"/>
                  <a:pt x="599" y="44"/>
                  <a:pt x="572" y="44"/>
                </a:cubicBezTo>
                <a:lnTo>
                  <a:pt x="183" y="44"/>
                </a:lnTo>
                <a:close/>
                <a:moveTo>
                  <a:pt x="102" y="44"/>
                </a:moveTo>
                <a:cubicBezTo>
                  <a:pt x="99" y="44"/>
                  <a:pt x="95" y="44"/>
                  <a:pt x="92" y="45"/>
                </a:cubicBezTo>
                <a:cubicBezTo>
                  <a:pt x="69" y="48"/>
                  <a:pt x="51" y="65"/>
                  <a:pt x="46" y="87"/>
                </a:cubicBezTo>
                <a:cubicBezTo>
                  <a:pt x="43" y="107"/>
                  <a:pt x="45" y="102"/>
                  <a:pt x="44" y="131"/>
                </a:cubicBezTo>
                <a:cubicBezTo>
                  <a:pt x="44" y="176"/>
                  <a:pt x="44" y="251"/>
                  <a:pt x="44" y="251"/>
                </a:cubicBezTo>
                <a:lnTo>
                  <a:pt x="155" y="251"/>
                </a:lnTo>
                <a:lnTo>
                  <a:pt x="155" y="131"/>
                </a:lnTo>
                <a:cubicBezTo>
                  <a:pt x="154" y="103"/>
                  <a:pt x="156" y="108"/>
                  <a:pt x="154" y="89"/>
                </a:cubicBezTo>
                <a:cubicBezTo>
                  <a:pt x="149" y="64"/>
                  <a:pt x="127" y="45"/>
                  <a:pt x="102" y="44"/>
                </a:cubicBezTo>
                <a:close/>
                <a:moveTo>
                  <a:pt x="99" y="0"/>
                </a:moveTo>
                <a:lnTo>
                  <a:pt x="572" y="0"/>
                </a:lnTo>
                <a:cubicBezTo>
                  <a:pt x="617" y="0"/>
                  <a:pt x="654" y="29"/>
                  <a:pt x="667" y="69"/>
                </a:cubicBezTo>
                <a:lnTo>
                  <a:pt x="668" y="74"/>
                </a:lnTo>
                <a:lnTo>
                  <a:pt x="762" y="36"/>
                </a:lnTo>
                <a:cubicBezTo>
                  <a:pt x="783" y="28"/>
                  <a:pt x="806" y="46"/>
                  <a:pt x="802" y="68"/>
                </a:cubicBezTo>
                <a:lnTo>
                  <a:pt x="732" y="488"/>
                </a:lnTo>
                <a:cubicBezTo>
                  <a:pt x="731" y="498"/>
                  <a:pt x="725" y="506"/>
                  <a:pt x="716" y="510"/>
                </a:cubicBezTo>
                <a:cubicBezTo>
                  <a:pt x="708" y="514"/>
                  <a:pt x="697" y="514"/>
                  <a:pt x="689" y="509"/>
                </a:cubicBezTo>
                <a:lnTo>
                  <a:pt x="672" y="500"/>
                </a:lnTo>
                <a:lnTo>
                  <a:pt x="672" y="583"/>
                </a:lnTo>
                <a:lnTo>
                  <a:pt x="783" y="583"/>
                </a:lnTo>
                <a:cubicBezTo>
                  <a:pt x="807" y="583"/>
                  <a:pt x="827" y="603"/>
                  <a:pt x="827" y="628"/>
                </a:cubicBezTo>
                <a:lnTo>
                  <a:pt x="827" y="683"/>
                </a:lnTo>
                <a:cubicBezTo>
                  <a:pt x="827" y="738"/>
                  <a:pt x="782" y="783"/>
                  <a:pt x="727" y="783"/>
                </a:cubicBezTo>
                <a:lnTo>
                  <a:pt x="255" y="783"/>
                </a:lnTo>
                <a:cubicBezTo>
                  <a:pt x="176" y="780"/>
                  <a:pt x="152" y="710"/>
                  <a:pt x="155" y="676"/>
                </a:cubicBezTo>
                <a:cubicBezTo>
                  <a:pt x="155" y="630"/>
                  <a:pt x="155" y="295"/>
                  <a:pt x="155" y="295"/>
                </a:cubicBezTo>
                <a:lnTo>
                  <a:pt x="44" y="295"/>
                </a:lnTo>
                <a:cubicBezTo>
                  <a:pt x="20" y="295"/>
                  <a:pt x="0" y="276"/>
                  <a:pt x="0" y="251"/>
                </a:cubicBezTo>
                <a:lnTo>
                  <a:pt x="0" y="101"/>
                </a:lnTo>
                <a:cubicBezTo>
                  <a:pt x="0" y="46"/>
                  <a:pt x="44" y="0"/>
                  <a:pt x="99" y="0"/>
                </a:cubicBezTo>
                <a:close/>
              </a:path>
            </a:pathLst>
          </a:custGeom>
          <a:solidFill>
            <a:schemeClr val="accent1"/>
          </a:solidFill>
          <a:ln w="585" cap="flat">
            <a:solidFill>
              <a:srgbClr val="7030A0"/>
            </a:solidFill>
            <a:prstDash val="solid"/>
            <a:miter/>
          </a:ln>
        </p:spPr>
        <p:txBody>
          <a:bodyPr wrap="square" rtlCol="0" anchor="ctr">
            <a:noAutofit/>
          </a:bodyPr>
          <a:p>
            <a:endParaRPr lang="zh-CN" altLang="en-US"/>
          </a:p>
        </p:txBody>
      </p:sp>
      <p:sp>
        <p:nvSpPr>
          <p:cNvPr id="7" name="矩形 6"/>
          <p:cNvSpPr/>
          <p:nvPr>
            <p:custDataLst>
              <p:tags r:id="rId11"/>
            </p:custDataLst>
          </p:nvPr>
        </p:nvSpPr>
        <p:spPr>
          <a:xfrm>
            <a:off x="5777230" y="3903345"/>
            <a:ext cx="5666740" cy="2360295"/>
          </a:xfrm>
          <a:prstGeom prst="rect">
            <a:avLst/>
          </a:prstGeom>
          <a:noFill/>
        </p:spPr>
        <p:txBody>
          <a:bodyPr wrap="square" lIns="0" tIns="0" rIns="0" bIns="0" rtlCol="0" anchor="t" anchorCtr="0">
            <a:noAutofit/>
          </a:bodyPr>
          <a:p>
            <a:pPr algn="ctr">
              <a:lnSpc>
                <a:spcPct val="150000"/>
              </a:lnSpc>
              <a:spcBef>
                <a:spcPct val="0"/>
              </a:spcBef>
              <a:spcAft>
                <a:spcPct val="0"/>
              </a:spcAft>
            </a:pPr>
            <a:r>
              <a:rPr lang="zh-CN" altLang="en-US" sz="1400" dirty="0">
                <a:solidFill>
                  <a:schemeClr val="tx1">
                    <a:lumMod val="85000"/>
                    <a:lumOff val="15000"/>
                  </a:schemeClr>
                </a:solidFill>
                <a:cs typeface="+mn-lt"/>
              </a:rPr>
              <a:t>For a complete large language model generation chain, all three strategies aim to promote deep understanding and precise reasoning of the model in different ways. Chain of Thought focuses on demonstrating the problem-solving process, Reflection focuses on critically evaluating and improving the reasoning process, and validation focuses on ensuring the accuracy and reliability of answers</a:t>
            </a:r>
            <a:endParaRPr lang="zh-CN" altLang="en-US" sz="1400" dirty="0">
              <a:solidFill>
                <a:schemeClr val="tx1">
                  <a:lumMod val="85000"/>
                  <a:lumOff val="15000"/>
                </a:schemeClr>
              </a:solidFill>
              <a:cs typeface="+mn-lt"/>
            </a:endParaRPr>
          </a:p>
        </p:txBody>
      </p:sp>
      <p:sp>
        <p:nvSpPr>
          <p:cNvPr id="10" name="矩形 9"/>
          <p:cNvSpPr/>
          <p:nvPr>
            <p:custDataLst>
              <p:tags r:id="rId12"/>
            </p:custDataLst>
          </p:nvPr>
        </p:nvSpPr>
        <p:spPr>
          <a:xfrm>
            <a:off x="6625669" y="3455344"/>
            <a:ext cx="4397608" cy="448248"/>
          </a:xfrm>
          <a:prstGeom prst="rect">
            <a:avLst/>
          </a:prstGeom>
          <a:noFill/>
        </p:spPr>
        <p:txBody>
          <a:bodyPr wrap="square" lIns="0" tIns="0" rIns="0" bIns="0" rtlCol="0" anchor="b">
            <a:noAutofit/>
          </a:bodyPr>
          <a:p>
            <a:pPr algn="ctr">
              <a:spcBef>
                <a:spcPct val="0"/>
              </a:spcBef>
              <a:spcAft>
                <a:spcPct val="0"/>
              </a:spcAft>
            </a:pPr>
            <a:r>
              <a:rPr lang="zh-CN" altLang="en-US" sz="2400" b="1" dirty="0">
                <a:solidFill>
                  <a:schemeClr val="tx1"/>
                </a:solidFill>
                <a:latin typeface="+mn-ea"/>
                <a:cs typeface="+mn-ea"/>
              </a:rPr>
              <a:t>Large language model</a:t>
            </a:r>
            <a:endParaRPr lang="zh-CN" altLang="en-US" sz="2400" b="1" dirty="0">
              <a:solidFill>
                <a:schemeClr val="tx1"/>
              </a:solidFill>
              <a:latin typeface="+mn-ea"/>
              <a:cs typeface="+mn-ea"/>
            </a:endParaRPr>
          </a:p>
        </p:txBody>
      </p:sp>
      <p:sp>
        <p:nvSpPr>
          <p:cNvPr id="8" name="弧形 7"/>
          <p:cNvSpPr/>
          <p:nvPr>
            <p:custDataLst>
              <p:tags r:id="rId13"/>
            </p:custDataLst>
          </p:nvPr>
        </p:nvSpPr>
        <p:spPr>
          <a:xfrm>
            <a:off x="7922598" y="1293667"/>
            <a:ext cx="1803748" cy="1803748"/>
          </a:xfrm>
          <a:prstGeom prst="arc">
            <a:avLst>
              <a:gd name="adj1" fmla="val 6372200"/>
              <a:gd name="adj2" fmla="val 4455004"/>
            </a:avLst>
          </a:prstGeom>
          <a:no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2" name="椭圆 11"/>
          <p:cNvSpPr/>
          <p:nvPr>
            <p:custDataLst>
              <p:tags r:id="rId14"/>
            </p:custDataLst>
          </p:nvPr>
        </p:nvSpPr>
        <p:spPr>
          <a:xfrm>
            <a:off x="8572258" y="2816513"/>
            <a:ext cx="505026" cy="505026"/>
          </a:xfrm>
          <a:prstGeom prst="ellipse">
            <a:avLst/>
          </a:prstGeom>
          <a:no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wrap="none" lIns="0" tIns="0" rIns="0" bIns="0" rtlCol="0" anchor="ctr">
            <a:noAutofit/>
          </a:bodyPr>
          <a:p>
            <a:pPr algn="ctr">
              <a:spcBef>
                <a:spcPct val="0"/>
              </a:spcBef>
              <a:spcAft>
                <a:spcPct val="0"/>
              </a:spcAft>
            </a:pPr>
            <a:r>
              <a:rPr lang="en-US" altLang="zh-CN">
                <a:solidFill>
                  <a:schemeClr val="tx1">
                    <a:lumMod val="85000"/>
                    <a:lumOff val="15000"/>
                  </a:schemeClr>
                </a:solidFill>
                <a:latin typeface="+mn-ea"/>
                <a:cs typeface="+mn-ea"/>
                <a:sym typeface="+mn-ea"/>
              </a:rPr>
              <a:t>2</a:t>
            </a:r>
            <a:endParaRPr lang="en-US" altLang="zh-CN">
              <a:solidFill>
                <a:schemeClr val="tx1">
                  <a:lumMod val="85000"/>
                  <a:lumOff val="15000"/>
                </a:schemeClr>
              </a:solidFill>
              <a:latin typeface="+mn-ea"/>
              <a:cs typeface="+mn-ea"/>
              <a:sym typeface="+mn-ea"/>
            </a:endParaRPr>
          </a:p>
        </p:txBody>
      </p:sp>
      <p:sp>
        <p:nvSpPr>
          <p:cNvPr id="13" name="任意多边形: 形状 11"/>
          <p:cNvSpPr/>
          <p:nvPr>
            <p:custDataLst>
              <p:tags r:id="rId15"/>
            </p:custDataLst>
          </p:nvPr>
        </p:nvSpPr>
        <p:spPr>
          <a:xfrm>
            <a:off x="8577040" y="1948706"/>
            <a:ext cx="494576" cy="492577"/>
          </a:xfrm>
          <a:custGeom>
            <a:avLst/>
            <a:gdLst>
              <a:gd name="connsiteX0" fmla="*/ 236565 w 468818"/>
              <a:gd name="connsiteY0" fmla="*/ 465431 h 465834"/>
              <a:gd name="connsiteX1" fmla="*/ -347 w 468818"/>
              <a:gd name="connsiteY1" fmla="*/ 233807 h 465834"/>
              <a:gd name="connsiteX2" fmla="*/ 198348 w 468818"/>
              <a:gd name="connsiteY2" fmla="*/ 180 h 465834"/>
              <a:gd name="connsiteX3" fmla="*/ 251226 w 468818"/>
              <a:gd name="connsiteY3" fmla="*/ 45287 h 465834"/>
              <a:gd name="connsiteX4" fmla="*/ 251226 w 468818"/>
              <a:gd name="connsiteY4" fmla="*/ 198715 h 465834"/>
              <a:gd name="connsiteX5" fmla="*/ 264046 w 468818"/>
              <a:gd name="connsiteY5" fmla="*/ 211534 h 465834"/>
              <a:gd name="connsiteX6" fmla="*/ 422922 w 468818"/>
              <a:gd name="connsiteY6" fmla="*/ 211534 h 465834"/>
              <a:gd name="connsiteX7" fmla="*/ 457133 w 468818"/>
              <a:gd name="connsiteY7" fmla="*/ 227077 h 465834"/>
              <a:gd name="connsiteX8" fmla="*/ 468029 w 468818"/>
              <a:gd name="connsiteY8" fmla="*/ 263691 h 465834"/>
              <a:gd name="connsiteX9" fmla="*/ 253951 w 468818"/>
              <a:gd name="connsiteY9" fmla="*/ 464710 h 465834"/>
              <a:gd name="connsiteX10" fmla="*/ 236565 w 468818"/>
              <a:gd name="connsiteY10" fmla="*/ 465431 h 465834"/>
              <a:gd name="connsiteX11" fmla="*/ 205478 w 468818"/>
              <a:gd name="connsiteY11" fmla="*/ 32388 h 465834"/>
              <a:gd name="connsiteX12" fmla="*/ 203395 w 468818"/>
              <a:gd name="connsiteY12" fmla="*/ 32548 h 465834"/>
              <a:gd name="connsiteX13" fmla="*/ 32421 w 468818"/>
              <a:gd name="connsiteY13" fmla="*/ 233727 h 465834"/>
              <a:gd name="connsiteX14" fmla="*/ 251707 w 468818"/>
              <a:gd name="connsiteY14" fmla="*/ 432182 h 465834"/>
              <a:gd name="connsiteX15" fmla="*/ 435741 w 468818"/>
              <a:gd name="connsiteY15" fmla="*/ 259365 h 465834"/>
              <a:gd name="connsiteX16" fmla="*/ 432616 w 468818"/>
              <a:gd name="connsiteY16" fmla="*/ 248629 h 465834"/>
              <a:gd name="connsiteX17" fmla="*/ 423002 w 468818"/>
              <a:gd name="connsiteY17" fmla="*/ 244303 h 465834"/>
              <a:gd name="connsiteX18" fmla="*/ 264046 w 468818"/>
              <a:gd name="connsiteY18" fmla="*/ 244303 h 465834"/>
              <a:gd name="connsiteX19" fmla="*/ 218458 w 468818"/>
              <a:gd name="connsiteY19" fmla="*/ 198715 h 465834"/>
              <a:gd name="connsiteX20" fmla="*/ 218458 w 468818"/>
              <a:gd name="connsiteY20" fmla="*/ 45287 h 465834"/>
              <a:gd name="connsiteX21" fmla="*/ 205478 w 468818"/>
              <a:gd name="connsiteY21" fmla="*/ 32388 h 465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828" h="824">
                <a:moveTo>
                  <a:pt x="373" y="824"/>
                </a:moveTo>
                <a:cubicBezTo>
                  <a:pt x="168" y="824"/>
                  <a:pt x="1" y="661"/>
                  <a:pt x="0" y="459"/>
                </a:cubicBezTo>
                <a:cubicBezTo>
                  <a:pt x="-1" y="278"/>
                  <a:pt x="134" y="120"/>
                  <a:pt x="313" y="91"/>
                </a:cubicBezTo>
                <a:cubicBezTo>
                  <a:pt x="357" y="84"/>
                  <a:pt x="396" y="119"/>
                  <a:pt x="396" y="163"/>
                </a:cubicBezTo>
                <a:lnTo>
                  <a:pt x="396" y="404"/>
                </a:lnTo>
                <a:cubicBezTo>
                  <a:pt x="396" y="415"/>
                  <a:pt x="405" y="424"/>
                  <a:pt x="416" y="424"/>
                </a:cubicBezTo>
                <a:lnTo>
                  <a:pt x="667" y="424"/>
                </a:lnTo>
                <a:cubicBezTo>
                  <a:pt x="687" y="424"/>
                  <a:pt x="707" y="433"/>
                  <a:pt x="720" y="449"/>
                </a:cubicBezTo>
                <a:cubicBezTo>
                  <a:pt x="734" y="465"/>
                  <a:pt x="741" y="486"/>
                  <a:pt x="738" y="506"/>
                </a:cubicBezTo>
                <a:cubicBezTo>
                  <a:pt x="714" y="683"/>
                  <a:pt x="578" y="810"/>
                  <a:pt x="400" y="823"/>
                </a:cubicBezTo>
                <a:cubicBezTo>
                  <a:pt x="392" y="824"/>
                  <a:pt x="382" y="824"/>
                  <a:pt x="373" y="824"/>
                </a:cubicBezTo>
                <a:close/>
                <a:moveTo>
                  <a:pt x="324" y="142"/>
                </a:moveTo>
                <a:cubicBezTo>
                  <a:pt x="323" y="142"/>
                  <a:pt x="322" y="142"/>
                  <a:pt x="321" y="142"/>
                </a:cubicBezTo>
                <a:cubicBezTo>
                  <a:pt x="167" y="167"/>
                  <a:pt x="51" y="303"/>
                  <a:pt x="52" y="459"/>
                </a:cubicBezTo>
                <a:cubicBezTo>
                  <a:pt x="52" y="640"/>
                  <a:pt x="210" y="785"/>
                  <a:pt x="397" y="772"/>
                </a:cubicBezTo>
                <a:cubicBezTo>
                  <a:pt x="550" y="761"/>
                  <a:pt x="666" y="651"/>
                  <a:pt x="687" y="500"/>
                </a:cubicBezTo>
                <a:cubicBezTo>
                  <a:pt x="688" y="493"/>
                  <a:pt x="686" y="487"/>
                  <a:pt x="682" y="483"/>
                </a:cubicBezTo>
                <a:cubicBezTo>
                  <a:pt x="680" y="480"/>
                  <a:pt x="675" y="476"/>
                  <a:pt x="667" y="476"/>
                </a:cubicBezTo>
                <a:lnTo>
                  <a:pt x="416" y="476"/>
                </a:lnTo>
                <a:cubicBezTo>
                  <a:pt x="377" y="476"/>
                  <a:pt x="345" y="444"/>
                  <a:pt x="345" y="404"/>
                </a:cubicBezTo>
                <a:lnTo>
                  <a:pt x="345" y="163"/>
                </a:lnTo>
                <a:cubicBezTo>
                  <a:pt x="345" y="151"/>
                  <a:pt x="335" y="142"/>
                  <a:pt x="324" y="142"/>
                </a:cubicBezTo>
                <a:close/>
                <a:moveTo>
                  <a:pt x="756" y="384"/>
                </a:moveTo>
                <a:lnTo>
                  <a:pt x="508" y="384"/>
                </a:lnTo>
                <a:cubicBezTo>
                  <a:pt x="469" y="384"/>
                  <a:pt x="436" y="352"/>
                  <a:pt x="436" y="312"/>
                </a:cubicBezTo>
                <a:lnTo>
                  <a:pt x="436" y="72"/>
                </a:lnTo>
                <a:cubicBezTo>
                  <a:pt x="436" y="28"/>
                  <a:pt x="476" y="-7"/>
                  <a:pt x="521" y="1"/>
                </a:cubicBezTo>
                <a:cubicBezTo>
                  <a:pt x="675" y="28"/>
                  <a:pt x="797" y="148"/>
                  <a:pt x="826" y="299"/>
                </a:cubicBezTo>
                <a:cubicBezTo>
                  <a:pt x="830" y="320"/>
                  <a:pt x="825" y="341"/>
                  <a:pt x="811" y="358"/>
                </a:cubicBezTo>
                <a:cubicBezTo>
                  <a:pt x="797" y="375"/>
                  <a:pt x="777" y="384"/>
                  <a:pt x="756" y="384"/>
                </a:cubicBezTo>
                <a:close/>
                <a:moveTo>
                  <a:pt x="508" y="51"/>
                </a:moveTo>
                <a:cubicBezTo>
                  <a:pt x="497" y="51"/>
                  <a:pt x="488" y="61"/>
                  <a:pt x="488" y="72"/>
                </a:cubicBezTo>
                <a:lnTo>
                  <a:pt x="488" y="312"/>
                </a:lnTo>
                <a:cubicBezTo>
                  <a:pt x="488" y="323"/>
                  <a:pt x="497" y="333"/>
                  <a:pt x="508" y="333"/>
                </a:cubicBezTo>
                <a:lnTo>
                  <a:pt x="756" y="333"/>
                </a:lnTo>
                <a:cubicBezTo>
                  <a:pt x="764" y="333"/>
                  <a:pt x="769" y="328"/>
                  <a:pt x="771" y="325"/>
                </a:cubicBezTo>
                <a:cubicBezTo>
                  <a:pt x="773" y="322"/>
                  <a:pt x="777" y="316"/>
                  <a:pt x="776" y="308"/>
                </a:cubicBezTo>
                <a:cubicBezTo>
                  <a:pt x="751" y="178"/>
                  <a:pt x="645" y="75"/>
                  <a:pt x="512" y="52"/>
                </a:cubicBezTo>
                <a:cubicBezTo>
                  <a:pt x="511" y="52"/>
                  <a:pt x="510" y="51"/>
                  <a:pt x="508" y="51"/>
                </a:cubicBezTo>
                <a:close/>
              </a:path>
            </a:pathLst>
          </a:custGeom>
          <a:solidFill>
            <a:schemeClr val="accent1"/>
          </a:solidFill>
          <a:ln w="798" cap="flat">
            <a:solidFill>
              <a:srgbClr val="7030A0"/>
            </a:solidFill>
            <a:prstDash val="solid"/>
            <a:miter/>
          </a:ln>
        </p:spPr>
        <p:txBody>
          <a:bodyPr wrap="square" rtlCol="0" anchor="ctr">
            <a:noAutofit/>
          </a:bodyPr>
          <a:p>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250"/>
                                  </p:stCondLst>
                                  <p:childTnLst>
                                    <p:set>
                                      <p:cBhvr>
                                        <p:cTn id="6" dur="1" fill="hold">
                                          <p:stCondLst>
                                            <p:cond delay="0"/>
                                          </p:stCondLst>
                                        </p:cTn>
                                        <p:tgtEl>
                                          <p:spTgt spid="15">
                                            <p:txEl>
                                              <p:charRg st="4294967295" end="4294967295"/>
                                            </p:txEl>
                                          </p:spTgt>
                                        </p:tgtEl>
                                        <p:attrNameLst>
                                          <p:attrName>style.visibility</p:attrName>
                                        </p:attrNameLst>
                                      </p:cBhvr>
                                      <p:to>
                                        <p:strVal val="visible"/>
                                      </p:to>
                                    </p:set>
                                    <p:anim calcmode="lin" valueType="num">
                                      <p:cBhvr additive="base">
                                        <p:cTn id="7" dur="1500" fill="hold"/>
                                        <p:tgtEl>
                                          <p:spTgt spid="15">
                                            <p:txEl>
                                              <p:charRg st="4294967295" end="4294967295"/>
                                            </p:txEl>
                                          </p:spTgt>
                                        </p:tgtEl>
                                        <p:attrNameLst>
                                          <p:attrName>ppt_x</p:attrName>
                                        </p:attrNameLst>
                                      </p:cBhvr>
                                      <p:tavLst>
                                        <p:tav tm="0">
                                          <p:val>
                                            <p:strVal val="0-#ppt_w/2"/>
                                          </p:val>
                                        </p:tav>
                                        <p:tav tm="100000">
                                          <p:val>
                                            <p:strVal val="#ppt_x"/>
                                          </p:val>
                                        </p:tav>
                                      </p:tavLst>
                                    </p:anim>
                                    <p:anim calcmode="lin" valueType="num">
                                      <p:cBhvr additive="base">
                                        <p:cTn id="8" dur="1500" fill="hold"/>
                                        <p:tgtEl>
                                          <p:spTgt spid="15">
                                            <p:txEl>
                                              <p:charRg st="4294967295" end="4294967295"/>
                                            </p:txEl>
                                          </p:spTgt>
                                        </p:tgtEl>
                                        <p:attrNameLst>
                                          <p:attrName>ppt_y</p:attrName>
                                        </p:attrNameLst>
                                      </p:cBhvr>
                                      <p:tavLst>
                                        <p:tav tm="0">
                                          <p:val>
                                            <p:strVal val="#ppt_y"/>
                                          </p:val>
                                        </p:tav>
                                        <p:tav tm="100000">
                                          <p:val>
                                            <p:strVal val="#ppt_y"/>
                                          </p:val>
                                        </p:tav>
                                      </p:tavLst>
                                    </p:anim>
                                    <p:set>
                                      <p:cBhvr>
                                        <p:cTn id="9" dur="1" fill="hold">
                                          <p:stCondLst>
                                            <p:cond delay="0"/>
                                          </p:stCondLst>
                                        </p:cTn>
                                        <p:tgtEl>
                                          <p:spTgt spid="15">
                                            <p:txEl>
                                              <p:charRg st="4294967295" end="4294967295"/>
                                            </p:txEl>
                                          </p:spTgt>
                                        </p:tgtEl>
                                        <p:attrNameLst>
                                          <p:attrName>style.visibility</p:attrName>
                                        </p:attrNameLst>
                                      </p:cBhvr>
                                      <p:to>
                                        <p:strVal val="visible"/>
                                      </p:to>
                                    </p:set>
                                    <p:anim to="" calcmode="lin" valueType="num">
                                      <p:cBhvr>
                                        <p:cTn id="10" dur="1500" fill="hold">
                                          <p:stCondLst>
                                            <p:cond delay="0"/>
                                          </p:stCondLst>
                                        </p:cTn>
                                        <p:tgtEl>
                                          <p:spTgt spid="15">
                                            <p:txEl>
                                              <p:charRg st="4294967295" end="4294967295"/>
                                            </p:txEl>
                                          </p:spTgt>
                                        </p:tgtEl>
                                        <p:attrNameLst>
                                          <p:attrName>ppt_w</p:attrName>
                                        </p:attrNameLst>
                                      </p:cBhvr>
                                      <p:tavLst>
                                        <p:tav tm="0">
                                          <p:val>
                                            <p:fltVal val="0"/>
                                          </p:val>
                                        </p:tav>
                                        <p:tav tm="100000">
                                          <p:val>
                                            <p:strVal val="#ppt_w"/>
                                          </p:val>
                                        </p:tav>
                                      </p:tavLst>
                                    </p:anim>
                                    <p:anim to="" calcmode="lin" valueType="num">
                                      <p:cBhvr>
                                        <p:cTn id="11" dur="1500" fill="hold">
                                          <p:stCondLst>
                                            <p:cond delay="0"/>
                                          </p:stCondLst>
                                        </p:cTn>
                                        <p:tgtEl>
                                          <p:spTgt spid="15">
                                            <p:txEl>
                                              <p:charRg st="4294967295" end="4294967295"/>
                                            </p:txEl>
                                          </p:spTgt>
                                        </p:tgtEl>
                                        <p:attrNameLst>
                                          <p:attrName>ppt_h</p:attrName>
                                        </p:attrNameLst>
                                      </p:cBhvr>
                                      <p:tavLst>
                                        <p:tav tm="0">
                                          <p:val>
                                            <p:fltVal val="0"/>
                                          </p:val>
                                        </p:tav>
                                        <p:tav tm="100000">
                                          <p:val>
                                            <p:strVal val="#ppt_h"/>
                                          </p:val>
                                        </p:tav>
                                      </p:tavLst>
                                    </p:anim>
                                    <p:animEffect filter="fade">
                                      <p:cBhvr>
                                        <p:cTn id="12" dur="1500">
                                          <p:stCondLst>
                                            <p:cond delay="0"/>
                                          </p:stCondLst>
                                        </p:cTn>
                                        <p:tgtEl>
                                          <p:spTgt spid="15">
                                            <p:txEl>
                                              <p:charRg st="4294967295" end="429496729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utoUpdateAnimBg="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组合 36"/>
          <p:cNvGrpSpPr/>
          <p:nvPr/>
        </p:nvGrpSpPr>
        <p:grpSpPr>
          <a:xfrm>
            <a:off x="-1483606" y="-172049"/>
            <a:ext cx="13689173" cy="7973912"/>
            <a:chOff x="-1483606" y="-172049"/>
            <a:chExt cx="13689173" cy="7973912"/>
          </a:xfrm>
        </p:grpSpPr>
        <p:pic>
          <p:nvPicPr>
            <p:cNvPr id="38" name="图片 37"/>
            <p:cNvPicPr>
              <a:picLocks noChangeAspect="1"/>
            </p:cNvPicPr>
            <p:nvPr/>
          </p:nvPicPr>
          <p:blipFill rotWithShape="1">
            <a:blip r:embed="rId1"/>
            <a:srcRect l="61479" t="5377" r="12619" b="53683"/>
            <a:stretch>
              <a:fillRect/>
            </a:stretch>
          </p:blipFill>
          <p:spPr>
            <a:xfrm>
              <a:off x="8847136" y="-172049"/>
              <a:ext cx="3358431" cy="3647223"/>
            </a:xfrm>
            <a:prstGeom prst="rect">
              <a:avLst/>
            </a:prstGeom>
          </p:spPr>
        </p:pic>
        <p:pic>
          <p:nvPicPr>
            <p:cNvPr id="39" name="图片 38"/>
            <p:cNvPicPr>
              <a:picLocks noChangeAspect="1"/>
            </p:cNvPicPr>
            <p:nvPr/>
          </p:nvPicPr>
          <p:blipFill rotWithShape="1">
            <a:blip r:embed="rId1"/>
            <a:srcRect t="41932" r="42931"/>
            <a:stretch>
              <a:fillRect/>
            </a:stretch>
          </p:blipFill>
          <p:spPr>
            <a:xfrm>
              <a:off x="-1483606" y="2628849"/>
              <a:ext cx="7399718" cy="5173014"/>
            </a:xfrm>
            <a:prstGeom prst="rect">
              <a:avLst/>
            </a:prstGeom>
          </p:spPr>
        </p:pic>
        <p:sp>
          <p:nvSpPr>
            <p:cNvPr id="40" name="矩形 39"/>
            <p:cNvSpPr/>
            <p:nvPr/>
          </p:nvSpPr>
          <p:spPr>
            <a:xfrm>
              <a:off x="444795" y="462516"/>
              <a:ext cx="11302410" cy="5932968"/>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5" name="图片 44"/>
            <p:cNvPicPr>
              <a:picLocks noChangeAspect="1"/>
            </p:cNvPicPr>
            <p:nvPr/>
          </p:nvPicPr>
          <p:blipFill>
            <a:blip r:embed="rId2"/>
            <a:stretch>
              <a:fillRect/>
            </a:stretch>
          </p:blipFill>
          <p:spPr>
            <a:xfrm>
              <a:off x="434162" y="452627"/>
              <a:ext cx="506250" cy="697500"/>
            </a:xfrm>
            <a:prstGeom prst="rect">
              <a:avLst/>
            </a:prstGeom>
          </p:spPr>
        </p:pic>
      </p:grpSp>
      <p:grpSp>
        <p:nvGrpSpPr>
          <p:cNvPr id="10" name="Group 2"/>
          <p:cNvGrpSpPr/>
          <p:nvPr/>
        </p:nvGrpSpPr>
        <p:grpSpPr>
          <a:xfrm>
            <a:off x="4687729" y="1413968"/>
            <a:ext cx="1783125" cy="937436"/>
            <a:chOff x="4642078" y="1688743"/>
            <a:chExt cx="1783125" cy="937436"/>
          </a:xfrm>
        </p:grpSpPr>
        <p:sp>
          <p:nvSpPr>
            <p:cNvPr id="12" name="Rectangle: Rounded Corners 28"/>
            <p:cNvSpPr/>
            <p:nvPr/>
          </p:nvSpPr>
          <p:spPr>
            <a:xfrm>
              <a:off x="4656138" y="1688743"/>
              <a:ext cx="1756229" cy="937436"/>
            </a:xfrm>
            <a:prstGeom prst="roundRect">
              <a:avLst>
                <a:gd name="adj" fmla="val 0"/>
              </a:avLst>
            </a:prstGeom>
            <a:gradFill>
              <a:gsLst>
                <a:gs pos="0">
                  <a:srgbClr val="C048E3"/>
                </a:gs>
                <a:gs pos="100000">
                  <a:srgbClr val="005DFF"/>
                </a:gs>
              </a:gsLst>
              <a:lin ang="4200000" scaled="0"/>
            </a:gradFill>
            <a:ln w="25400">
              <a:noFill/>
            </a:ln>
            <a:effectLst>
              <a:outerShdw blurRad="914400" dist="165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TextBox 32"/>
            <p:cNvSpPr txBox="1"/>
            <p:nvPr/>
          </p:nvSpPr>
          <p:spPr>
            <a:xfrm>
              <a:off x="4642078" y="1857815"/>
              <a:ext cx="1783125" cy="645160"/>
            </a:xfrm>
            <a:prstGeom prst="rect">
              <a:avLst/>
            </a:prstGeom>
            <a:noFill/>
          </p:spPr>
          <p:txBody>
            <a:bodyPr wrap="square" rtlCol="0">
              <a:spAutoFit/>
            </a:bodyPr>
            <a:lstStyle>
              <a:defPPr>
                <a:defRPr lang="zh-CN"/>
              </a:defPPr>
              <a:lvl1pPr>
                <a:defRPr>
                  <a:solidFill>
                    <a:schemeClr val="accent4"/>
                  </a:solidFill>
                  <a:latin typeface="Adobe Garamond Pro" panose="02020502060506020403" pitchFamily="18" charset="0"/>
                </a:defRPr>
              </a:lvl1pPr>
            </a:lstStyle>
            <a:p>
              <a:pPr algn="ctr"/>
              <a:r>
                <a:rPr b="1" dirty="0">
                  <a:solidFill>
                    <a:schemeClr val="bg1"/>
                  </a:solidFill>
                  <a:effectLst>
                    <a:outerShdw blurRad="38100" dist="12700" dir="2700000" algn="tl" rotWithShape="0">
                      <a:prstClr val="black">
                        <a:alpha val="40000"/>
                      </a:prstClr>
                    </a:outerShdw>
                  </a:effectLst>
                  <a:latin typeface="方正清刻本悦宋简体" panose="02000000000000000000" pitchFamily="2" charset="-122"/>
                  <a:ea typeface="方正清刻本悦宋简体" panose="02000000000000000000" pitchFamily="2" charset="-122"/>
                </a:rPr>
                <a:t>LLM integration</a:t>
              </a:r>
              <a:endParaRPr b="1" dirty="0">
                <a:solidFill>
                  <a:schemeClr val="bg1"/>
                </a:solidFill>
                <a:effectLst>
                  <a:outerShdw blurRad="38100" dist="12700" dir="2700000" algn="tl" rotWithShape="0">
                    <a:prstClr val="black">
                      <a:alpha val="40000"/>
                    </a:prstClr>
                  </a:outerShdw>
                </a:effectLst>
                <a:latin typeface="方正清刻本悦宋简体" panose="02000000000000000000" pitchFamily="2" charset="-122"/>
                <a:ea typeface="方正清刻本悦宋简体" panose="02000000000000000000" pitchFamily="2" charset="-122"/>
              </a:endParaRPr>
            </a:p>
          </p:txBody>
        </p:sp>
      </p:grpSp>
      <p:grpSp>
        <p:nvGrpSpPr>
          <p:cNvPr id="19" name="Group 4"/>
          <p:cNvGrpSpPr/>
          <p:nvPr/>
        </p:nvGrpSpPr>
        <p:grpSpPr>
          <a:xfrm>
            <a:off x="4675006" y="3176156"/>
            <a:ext cx="1783125" cy="937436"/>
            <a:chOff x="4629355" y="3450931"/>
            <a:chExt cx="1783125" cy="937436"/>
          </a:xfrm>
        </p:grpSpPr>
        <p:sp>
          <p:nvSpPr>
            <p:cNvPr id="21" name="Rectangle: Rounded Corners 30"/>
            <p:cNvSpPr/>
            <p:nvPr/>
          </p:nvSpPr>
          <p:spPr>
            <a:xfrm>
              <a:off x="4656138" y="3450931"/>
              <a:ext cx="1756229" cy="937436"/>
            </a:xfrm>
            <a:prstGeom prst="roundRect">
              <a:avLst>
                <a:gd name="adj" fmla="val 0"/>
              </a:avLst>
            </a:prstGeom>
            <a:gradFill>
              <a:gsLst>
                <a:gs pos="0">
                  <a:srgbClr val="C048E3"/>
                </a:gs>
                <a:gs pos="100000">
                  <a:srgbClr val="005DFF"/>
                </a:gs>
              </a:gsLst>
              <a:lin ang="4200000" scaled="0"/>
            </a:gradFill>
            <a:ln w="25400">
              <a:noFill/>
            </a:ln>
            <a:effectLst>
              <a:outerShdw blurRad="914400" dist="165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Shape 681"/>
            <p:cNvSpPr/>
            <p:nvPr/>
          </p:nvSpPr>
          <p:spPr>
            <a:xfrm>
              <a:off x="5516991" y="3803511"/>
              <a:ext cx="50728" cy="88543"/>
            </a:xfrm>
            <a:custGeom>
              <a:avLst/>
              <a:gdLst/>
              <a:ahLst/>
              <a:cxnLst>
                <a:cxn ang="0">
                  <a:pos x="wd2" y="hd2"/>
                </a:cxn>
                <a:cxn ang="5400000">
                  <a:pos x="wd2" y="hd2"/>
                </a:cxn>
                <a:cxn ang="10800000">
                  <a:pos x="wd2" y="hd2"/>
                </a:cxn>
                <a:cxn ang="16200000">
                  <a:pos x="wd2" y="hd2"/>
                </a:cxn>
              </a:cxnLst>
              <a:rect l="0" t="0" r="r" b="b"/>
              <a:pathLst>
                <a:path w="20842" h="21536" extrusionOk="0">
                  <a:moveTo>
                    <a:pt x="10407" y="21536"/>
                  </a:moveTo>
                  <a:cubicBezTo>
                    <a:pt x="11271" y="21536"/>
                    <a:pt x="12135" y="21022"/>
                    <a:pt x="12135" y="20507"/>
                  </a:cubicBezTo>
                  <a:cubicBezTo>
                    <a:pt x="12135" y="3022"/>
                    <a:pt x="12135" y="3022"/>
                    <a:pt x="12135" y="3022"/>
                  </a:cubicBezTo>
                  <a:cubicBezTo>
                    <a:pt x="18183" y="5850"/>
                    <a:pt x="18183" y="5850"/>
                    <a:pt x="18183" y="5850"/>
                  </a:cubicBezTo>
                  <a:cubicBezTo>
                    <a:pt x="18183" y="6107"/>
                    <a:pt x="18615" y="6107"/>
                    <a:pt x="19047" y="6107"/>
                  </a:cubicBezTo>
                  <a:cubicBezTo>
                    <a:pt x="19479" y="6107"/>
                    <a:pt x="19911" y="5850"/>
                    <a:pt x="20343" y="5593"/>
                  </a:cubicBezTo>
                  <a:cubicBezTo>
                    <a:pt x="21207" y="5336"/>
                    <a:pt x="20775" y="4565"/>
                    <a:pt x="20343" y="4307"/>
                  </a:cubicBezTo>
                  <a:cubicBezTo>
                    <a:pt x="11703" y="193"/>
                    <a:pt x="11703" y="193"/>
                    <a:pt x="11703" y="193"/>
                  </a:cubicBezTo>
                  <a:cubicBezTo>
                    <a:pt x="10839" y="-64"/>
                    <a:pt x="9975" y="-64"/>
                    <a:pt x="9543" y="193"/>
                  </a:cubicBezTo>
                  <a:cubicBezTo>
                    <a:pt x="903" y="4307"/>
                    <a:pt x="903" y="4307"/>
                    <a:pt x="903" y="4307"/>
                  </a:cubicBezTo>
                  <a:cubicBezTo>
                    <a:pt x="39" y="4565"/>
                    <a:pt x="-393" y="5336"/>
                    <a:pt x="471" y="5593"/>
                  </a:cubicBezTo>
                  <a:cubicBezTo>
                    <a:pt x="903" y="6107"/>
                    <a:pt x="2199" y="6365"/>
                    <a:pt x="3063" y="5850"/>
                  </a:cubicBezTo>
                  <a:cubicBezTo>
                    <a:pt x="8679" y="3022"/>
                    <a:pt x="8679" y="3022"/>
                    <a:pt x="8679" y="3022"/>
                  </a:cubicBezTo>
                  <a:cubicBezTo>
                    <a:pt x="8679" y="20507"/>
                    <a:pt x="8679" y="20507"/>
                    <a:pt x="8679" y="20507"/>
                  </a:cubicBezTo>
                  <a:cubicBezTo>
                    <a:pt x="8679" y="21022"/>
                    <a:pt x="9543" y="21536"/>
                    <a:pt x="10407" y="21536"/>
                  </a:cubicBezTo>
                  <a:close/>
                </a:path>
              </a:pathLst>
            </a:custGeom>
            <a:solidFill>
              <a:schemeClr val="accent5"/>
            </a:solidFill>
            <a:ln w="12700">
              <a:miter lim="400000"/>
            </a:ln>
          </p:spPr>
          <p:txBody>
            <a:bodyPr tIns="45720" bIns="45720"/>
            <a:lstStyle/>
            <a:p>
              <a:pPr>
                <a:defRPr sz="3600">
                  <a:latin typeface="等线" panose="02010600030101010101" charset="-122"/>
                  <a:ea typeface="等线" panose="02010600030101010101" charset="-122"/>
                  <a:cs typeface="等线" panose="02010600030101010101" charset="-122"/>
                  <a:sym typeface="等线" panose="02010600030101010101" charset="-122"/>
                </a:defRPr>
              </a:pPr>
            </a:p>
          </p:txBody>
        </p:sp>
        <p:sp>
          <p:nvSpPr>
            <p:cNvPr id="23" name="TextBox 23"/>
            <p:cNvSpPr txBox="1"/>
            <p:nvPr/>
          </p:nvSpPr>
          <p:spPr>
            <a:xfrm>
              <a:off x="4629355" y="3658873"/>
              <a:ext cx="1783125" cy="645160"/>
            </a:xfrm>
            <a:prstGeom prst="rect">
              <a:avLst/>
            </a:prstGeom>
            <a:noFill/>
          </p:spPr>
          <p:txBody>
            <a:bodyPr wrap="square" rtlCol="0">
              <a:spAutoFit/>
            </a:bodyPr>
            <a:lstStyle>
              <a:defPPr>
                <a:defRPr lang="zh-CN"/>
              </a:defPPr>
              <a:lvl1pPr>
                <a:defRPr>
                  <a:solidFill>
                    <a:schemeClr val="accent4"/>
                  </a:solidFill>
                  <a:latin typeface="Adobe Garamond Pro" panose="02020502060506020403" pitchFamily="18" charset="0"/>
                </a:defRPr>
              </a:lvl1pPr>
            </a:lstStyle>
            <a:p>
              <a:pPr algn="ctr"/>
              <a:r>
                <a:rPr lang="zh-CN" altLang="en-US" b="1" dirty="0">
                  <a:solidFill>
                    <a:schemeClr val="bg1"/>
                  </a:solidFill>
                  <a:effectLst>
                    <a:outerShdw blurRad="38100" dist="12700" dir="2700000" algn="tl" rotWithShape="0">
                      <a:prstClr val="black">
                        <a:alpha val="40000"/>
                      </a:prstClr>
                    </a:outerShdw>
                  </a:effectLst>
                  <a:latin typeface="方正清刻本悦宋简体" panose="02000000000000000000" pitchFamily="2" charset="-122"/>
                  <a:ea typeface="方正清刻本悦宋简体" panose="02000000000000000000" pitchFamily="2" charset="-122"/>
                </a:rPr>
                <a:t>Fences and fences</a:t>
              </a:r>
              <a:endParaRPr lang="zh-CN" altLang="en-US" b="1" dirty="0">
                <a:solidFill>
                  <a:schemeClr val="bg1"/>
                </a:solidFill>
                <a:effectLst>
                  <a:outerShdw blurRad="38100" dist="12700" dir="2700000" algn="tl" rotWithShape="0">
                    <a:prstClr val="black">
                      <a:alpha val="40000"/>
                    </a:prstClr>
                  </a:outerShdw>
                </a:effectLst>
                <a:latin typeface="方正清刻本悦宋简体" panose="02000000000000000000" pitchFamily="2" charset="-122"/>
                <a:ea typeface="方正清刻本悦宋简体" panose="02000000000000000000" pitchFamily="2" charset="-122"/>
              </a:endParaRPr>
            </a:p>
          </p:txBody>
        </p:sp>
      </p:grpSp>
      <p:grpSp>
        <p:nvGrpSpPr>
          <p:cNvPr id="26" name="Group 8"/>
          <p:cNvGrpSpPr/>
          <p:nvPr/>
        </p:nvGrpSpPr>
        <p:grpSpPr>
          <a:xfrm>
            <a:off x="4698613" y="4794638"/>
            <a:ext cx="1824990" cy="1216221"/>
            <a:chOff x="4656137" y="5212923"/>
            <a:chExt cx="1824990" cy="1216221"/>
          </a:xfrm>
        </p:grpSpPr>
        <p:sp>
          <p:nvSpPr>
            <p:cNvPr id="28" name="Rectangle: Rounded Corners 31"/>
            <p:cNvSpPr/>
            <p:nvPr/>
          </p:nvSpPr>
          <p:spPr>
            <a:xfrm>
              <a:off x="4656137" y="5213119"/>
              <a:ext cx="1824990" cy="1216025"/>
            </a:xfrm>
            <a:prstGeom prst="roundRect">
              <a:avLst>
                <a:gd name="adj" fmla="val 0"/>
              </a:avLst>
            </a:prstGeom>
            <a:gradFill>
              <a:gsLst>
                <a:gs pos="0">
                  <a:srgbClr val="C048E3"/>
                </a:gs>
                <a:gs pos="100000">
                  <a:srgbClr val="005DFF"/>
                </a:gs>
              </a:gsLst>
              <a:lin ang="4200000" scaled="0"/>
            </a:gradFill>
            <a:ln w="25400">
              <a:noFill/>
            </a:ln>
            <a:effectLst>
              <a:outerShdw blurRad="914400" dist="165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TextBox 25"/>
            <p:cNvSpPr txBox="1"/>
            <p:nvPr/>
          </p:nvSpPr>
          <p:spPr>
            <a:xfrm>
              <a:off x="4689793" y="5212923"/>
              <a:ext cx="1783125" cy="1198880"/>
            </a:xfrm>
            <a:prstGeom prst="rect">
              <a:avLst/>
            </a:prstGeom>
            <a:noFill/>
          </p:spPr>
          <p:txBody>
            <a:bodyPr wrap="square" rtlCol="0">
              <a:spAutoFit/>
            </a:bodyPr>
            <a:lstStyle>
              <a:defPPr>
                <a:defRPr lang="zh-CN"/>
              </a:defPPr>
              <a:lvl1pPr>
                <a:defRPr>
                  <a:solidFill>
                    <a:schemeClr val="accent4"/>
                  </a:solidFill>
                  <a:latin typeface="Adobe Garamond Pro" panose="02020502060506020403" pitchFamily="18" charset="0"/>
                </a:defRPr>
              </a:lvl1pPr>
            </a:lstStyle>
            <a:p>
              <a:pPr algn="ctr"/>
              <a:r>
                <a:rPr lang="zh-CN" altLang="en-US" b="1" dirty="0">
                  <a:solidFill>
                    <a:schemeClr val="bg1"/>
                  </a:solidFill>
                  <a:effectLst>
                    <a:outerShdw blurRad="38100" dist="12700" dir="2700000" algn="tl" rotWithShape="0">
                      <a:prstClr val="black">
                        <a:alpha val="40000"/>
                      </a:prstClr>
                    </a:outerShdw>
                  </a:effectLst>
                  <a:latin typeface="方正清刻本悦宋简体" panose="02000000000000000000" pitchFamily="2" charset="-122"/>
                  <a:ea typeface="方正清刻本悦宋简体" panose="02000000000000000000" pitchFamily="2" charset="-122"/>
                </a:rPr>
                <a:t>Language model of knowledge enhancement</a:t>
              </a:r>
              <a:endParaRPr lang="zh-CN" altLang="en-US" b="1" dirty="0">
                <a:solidFill>
                  <a:schemeClr val="bg1"/>
                </a:solidFill>
                <a:effectLst>
                  <a:outerShdw blurRad="38100" dist="12700" dir="2700000" algn="tl" rotWithShape="0">
                    <a:prstClr val="black">
                      <a:alpha val="40000"/>
                    </a:prstClr>
                  </a:outerShdw>
                </a:effectLst>
                <a:latin typeface="方正清刻本悦宋简体" panose="02000000000000000000" pitchFamily="2" charset="-122"/>
                <a:ea typeface="方正清刻本悦宋简体" panose="02000000000000000000" pitchFamily="2" charset="-122"/>
              </a:endParaRPr>
            </a:p>
          </p:txBody>
        </p:sp>
      </p:grpSp>
      <p:sp>
        <p:nvSpPr>
          <p:cNvPr id="31" name="Rectangle 26"/>
          <p:cNvSpPr/>
          <p:nvPr/>
        </p:nvSpPr>
        <p:spPr>
          <a:xfrm>
            <a:off x="6639975" y="1536796"/>
            <a:ext cx="4389842" cy="814705"/>
          </a:xfrm>
          <a:prstGeom prst="rect">
            <a:avLst/>
          </a:prstGeom>
        </p:spPr>
        <p:txBody>
          <a:bodyPr wrap="square">
            <a:spAutoFit/>
          </a:bodyPr>
          <a:lstStyle/>
          <a:p>
            <a:pPr marL="171450" indent="-171450" algn="just">
              <a:spcAft>
                <a:spcPts val="600"/>
              </a:spcAft>
              <a:buFont typeface="Arial" panose="020B0704020202090204" pitchFamily="34" charset="0"/>
              <a:buChar char="▫"/>
            </a:pPr>
            <a:r>
              <a:rPr lang="en-US" altLang="zh-CN" sz="1050" dirty="0">
                <a:solidFill>
                  <a:schemeClr val="tx1">
                    <a:lumMod val="65000"/>
                    <a:lumOff val="35000"/>
                  </a:schemeClr>
                </a:solidFill>
                <a:latin typeface="Arial" panose="020B0704020202090204" pitchFamily="34" charset="0"/>
                <a:cs typeface="Arial" panose="020B0704020202090204" pitchFamily="34" charset="0"/>
              </a:rPr>
              <a:t>Use several language models to solve the same problem together. The models talk to each other and then vote or agree on the answer</a:t>
            </a:r>
            <a:endParaRPr lang="en-US" altLang="zh-CN" sz="1050" dirty="0">
              <a:solidFill>
                <a:schemeClr val="tx1">
                  <a:lumMod val="65000"/>
                  <a:lumOff val="35000"/>
                </a:schemeClr>
              </a:solidFill>
              <a:latin typeface="Arial" panose="020B0704020202090204" pitchFamily="34" charset="0"/>
              <a:cs typeface="Arial" panose="020B0704020202090204" pitchFamily="34" charset="0"/>
            </a:endParaRPr>
          </a:p>
          <a:p>
            <a:pPr marL="171450" indent="-171450" algn="just">
              <a:spcAft>
                <a:spcPts val="600"/>
              </a:spcAft>
              <a:buFont typeface="Arial" panose="020B0704020202090204" pitchFamily="34" charset="0"/>
              <a:buChar char="▫"/>
            </a:pPr>
            <a:r>
              <a:rPr lang="en-US" altLang="zh-CN" sz="1050" dirty="0">
                <a:solidFill>
                  <a:schemeClr val="tx1">
                    <a:lumMod val="65000"/>
                    <a:lumOff val="35000"/>
                  </a:schemeClr>
                </a:solidFill>
                <a:latin typeface="Arial" panose="020B0704020202090204" pitchFamily="34" charset="0"/>
                <a:cs typeface="Arial" panose="020B0704020202090204" pitchFamily="34" charset="0"/>
              </a:rPr>
              <a:t>Due to its unique architecture, api, and compatibility requirements, it can be a time-consuming and challenging task</a:t>
            </a:r>
            <a:endParaRPr lang="en-US" altLang="zh-CN" sz="1050" dirty="0">
              <a:solidFill>
                <a:schemeClr val="tx1">
                  <a:lumMod val="65000"/>
                  <a:lumOff val="35000"/>
                </a:schemeClr>
              </a:solidFill>
              <a:latin typeface="Arial" panose="020B0704020202090204" pitchFamily="34" charset="0"/>
              <a:cs typeface="Arial" panose="020B0704020202090204" pitchFamily="34" charset="0"/>
            </a:endParaRPr>
          </a:p>
        </p:txBody>
      </p:sp>
      <p:sp>
        <p:nvSpPr>
          <p:cNvPr id="32" name="Rectangle 27"/>
          <p:cNvSpPr/>
          <p:nvPr/>
        </p:nvSpPr>
        <p:spPr>
          <a:xfrm>
            <a:off x="6585364" y="3176479"/>
            <a:ext cx="4389842" cy="737235"/>
          </a:xfrm>
          <a:prstGeom prst="rect">
            <a:avLst/>
          </a:prstGeom>
        </p:spPr>
        <p:txBody>
          <a:bodyPr wrap="square">
            <a:spAutoFit/>
          </a:bodyPr>
          <a:lstStyle/>
          <a:p>
            <a:pPr marL="171450" indent="-171450" algn="just">
              <a:spcAft>
                <a:spcPts val="600"/>
              </a:spcAft>
              <a:buFont typeface="Arial" panose="020B0704020202090204" pitchFamily="34" charset="0"/>
              <a:buChar char="▫"/>
            </a:pPr>
            <a:r>
              <a:rPr lang="en-US" altLang="zh-CN" sz="1050" dirty="0">
                <a:solidFill>
                  <a:schemeClr val="tx1">
                    <a:lumMod val="65000"/>
                    <a:lumOff val="35000"/>
                  </a:schemeClr>
                </a:solidFill>
                <a:latin typeface="Arial" panose="020B0704020202090204" pitchFamily="34" charset="0"/>
                <a:cs typeface="Arial" panose="020B0704020202090204" pitchFamily="34" charset="0"/>
              </a:rPr>
              <a:t>The application of principles to language models to ensure that their outputs conform to human values, ethics, and legal requirements. The "fence" refers to the list of critical tasks that should never be completely automated by the language model.</a:t>
            </a:r>
            <a:endParaRPr lang="en-US" altLang="zh-CN" sz="1050" dirty="0">
              <a:solidFill>
                <a:schemeClr val="tx1">
                  <a:lumMod val="65000"/>
                  <a:lumOff val="35000"/>
                </a:schemeClr>
              </a:solidFill>
              <a:latin typeface="Arial" panose="020B0704020202090204" pitchFamily="34" charset="0"/>
              <a:cs typeface="Arial" panose="020B0704020202090204" pitchFamily="34" charset="0"/>
            </a:endParaRPr>
          </a:p>
        </p:txBody>
      </p:sp>
      <p:sp>
        <p:nvSpPr>
          <p:cNvPr id="33" name="Rectangle 29"/>
          <p:cNvSpPr/>
          <p:nvPr/>
        </p:nvSpPr>
        <p:spPr>
          <a:xfrm>
            <a:off x="6656484" y="4621507"/>
            <a:ext cx="4389842" cy="1460500"/>
          </a:xfrm>
          <a:prstGeom prst="rect">
            <a:avLst/>
          </a:prstGeom>
        </p:spPr>
        <p:txBody>
          <a:bodyPr wrap="square">
            <a:spAutoFit/>
          </a:bodyPr>
          <a:lstStyle/>
          <a:p>
            <a:pPr marL="171450" indent="-171450" algn="just">
              <a:spcAft>
                <a:spcPts val="600"/>
              </a:spcAft>
              <a:buFont typeface="Arial" panose="020B0704020202090204" pitchFamily="34" charset="0"/>
              <a:buChar char="▫"/>
            </a:pPr>
            <a:r>
              <a:rPr lang="en-US" altLang="zh-CN" sz="1050" dirty="0">
                <a:solidFill>
                  <a:schemeClr val="tx1">
                    <a:lumMod val="65000"/>
                    <a:lumOff val="35000"/>
                  </a:schemeClr>
                </a:solidFill>
                <a:latin typeface="Arial" panose="020B0704020202090204" pitchFamily="34" charset="0"/>
                <a:cs typeface="Arial" panose="020B0704020202090204" pitchFamily="34" charset="0"/>
              </a:rPr>
              <a:t>Utilize external knowledge sources (such as knowledge graphs and databases) and symbolic reasoning methods (such as logical assistive language models). Explicitly control the workflow of the language model by changing the way information is extracted (through retrieval from knowledge databases) or by logical inference.</a:t>
            </a:r>
            <a:endParaRPr lang="en-US" altLang="zh-CN" sz="1050" dirty="0">
              <a:solidFill>
                <a:schemeClr val="tx1">
                  <a:lumMod val="65000"/>
                  <a:lumOff val="35000"/>
                </a:schemeClr>
              </a:solidFill>
              <a:latin typeface="Arial" panose="020B0704020202090204" pitchFamily="34" charset="0"/>
              <a:cs typeface="Arial" panose="020B0704020202090204" pitchFamily="34" charset="0"/>
            </a:endParaRPr>
          </a:p>
          <a:p>
            <a:pPr marL="171450" indent="-171450" algn="just">
              <a:spcAft>
                <a:spcPts val="600"/>
              </a:spcAft>
              <a:buFont typeface="Arial" panose="020B0704020202090204" pitchFamily="34" charset="0"/>
              <a:buChar char="▫"/>
            </a:pPr>
            <a:r>
              <a:rPr lang="en-US" altLang="zh-CN" sz="1050" dirty="0">
                <a:solidFill>
                  <a:schemeClr val="tx1">
                    <a:lumMod val="65000"/>
                    <a:lumOff val="35000"/>
                  </a:schemeClr>
                </a:solidFill>
                <a:latin typeface="Arial" panose="020B0704020202090204" pitchFamily="34" charset="0"/>
                <a:cs typeface="Arial" panose="020B0704020202090204" pitchFamily="34" charset="0"/>
              </a:rPr>
              <a:t>In this way, language models gain additional information about real functions in addition to training data, and thus may be an effective way to mitigate illusions in the formal world</a:t>
            </a:r>
            <a:endParaRPr lang="en-US" altLang="zh-CN" sz="1050" dirty="0">
              <a:solidFill>
                <a:schemeClr val="tx1">
                  <a:lumMod val="65000"/>
                  <a:lumOff val="35000"/>
                </a:schemeClr>
              </a:solidFill>
              <a:latin typeface="Arial" panose="020B0704020202090204" pitchFamily="34" charset="0"/>
              <a:cs typeface="Arial" panose="020B0704020202090204" pitchFamily="34" charset="0"/>
            </a:endParaRPr>
          </a:p>
        </p:txBody>
      </p:sp>
      <p:pic>
        <p:nvPicPr>
          <p:cNvPr id="46" name="图片 45"/>
          <p:cNvPicPr>
            <a:picLocks noChangeAspect="1"/>
          </p:cNvPicPr>
          <p:nvPr/>
        </p:nvPicPr>
        <p:blipFill>
          <a:blip r:embed="rId3"/>
          <a:stretch>
            <a:fillRect/>
          </a:stretch>
        </p:blipFill>
        <p:spPr>
          <a:xfrm>
            <a:off x="1226229" y="1413968"/>
            <a:ext cx="3364194" cy="466829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1"/>
                                        </p:tgtEl>
                                        <p:attrNameLst>
                                          <p:attrName>style.visibility</p:attrName>
                                        </p:attrNameLst>
                                      </p:cBhvr>
                                      <p:to>
                                        <p:strVal val="visible"/>
                                      </p:to>
                                    </p:set>
                                    <p:animEffect transition="in" filter="fade">
                                      <p:cBhvr>
                                        <p:cTn id="11" dur="500"/>
                                        <p:tgtEl>
                                          <p:spTgt spid="31"/>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wipe(left)">
                                      <p:cBhvr>
                                        <p:cTn id="15" dur="500"/>
                                        <p:tgtEl>
                                          <p:spTgt spid="19"/>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fade">
                                      <p:cBhvr>
                                        <p:cTn id="19" dur="500"/>
                                        <p:tgtEl>
                                          <p:spTgt spid="32"/>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wipe(left)">
                                      <p:cBhvr>
                                        <p:cTn id="23" dur="500"/>
                                        <p:tgtEl>
                                          <p:spTgt spid="26"/>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33"/>
                                        </p:tgtEl>
                                        <p:attrNameLst>
                                          <p:attrName>style.visibility</p:attrName>
                                        </p:attrNameLst>
                                      </p:cBhvr>
                                      <p:to>
                                        <p:strVal val="visible"/>
                                      </p:to>
                                    </p:set>
                                    <p:animEffect transition="in" filter="fade">
                                      <p:cBhvr>
                                        <p:cTn id="27"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2" grpId="0"/>
      <p:bldP spid="3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组合 21"/>
          <p:cNvGrpSpPr/>
          <p:nvPr/>
        </p:nvGrpSpPr>
        <p:grpSpPr>
          <a:xfrm>
            <a:off x="-3349617" y="0"/>
            <a:ext cx="15550259" cy="8636731"/>
            <a:chOff x="-3349617" y="0"/>
            <a:chExt cx="15550259" cy="8636731"/>
          </a:xfrm>
        </p:grpSpPr>
        <p:pic>
          <p:nvPicPr>
            <p:cNvPr id="23" name="图片 22"/>
            <p:cNvPicPr>
              <a:picLocks noChangeAspect="1"/>
            </p:cNvPicPr>
            <p:nvPr/>
          </p:nvPicPr>
          <p:blipFill rotWithShape="1">
            <a:blip r:embed="rId1"/>
            <a:srcRect l="74503" t="951" r="3232" b="59864"/>
            <a:stretch>
              <a:fillRect/>
            </a:stretch>
          </p:blipFill>
          <p:spPr>
            <a:xfrm>
              <a:off x="9008263" y="0"/>
              <a:ext cx="3192379" cy="3818022"/>
            </a:xfrm>
            <a:prstGeom prst="rect">
              <a:avLst/>
            </a:prstGeom>
          </p:spPr>
        </p:pic>
        <p:pic>
          <p:nvPicPr>
            <p:cNvPr id="24" name="图片 23"/>
            <p:cNvPicPr>
              <a:picLocks noChangeAspect="1"/>
            </p:cNvPicPr>
            <p:nvPr/>
          </p:nvPicPr>
          <p:blipFill rotWithShape="1">
            <a:blip r:embed="rId1"/>
            <a:srcRect t="34574" r="40054"/>
            <a:stretch>
              <a:fillRect/>
            </a:stretch>
          </p:blipFill>
          <p:spPr>
            <a:xfrm>
              <a:off x="-3349617" y="2261936"/>
              <a:ext cx="8595385" cy="6374795"/>
            </a:xfrm>
            <a:prstGeom prst="rect">
              <a:avLst/>
            </a:prstGeom>
          </p:spPr>
        </p:pic>
        <p:sp>
          <p:nvSpPr>
            <p:cNvPr id="25" name="矩形 24"/>
            <p:cNvSpPr/>
            <p:nvPr/>
          </p:nvSpPr>
          <p:spPr>
            <a:xfrm>
              <a:off x="444795" y="462516"/>
              <a:ext cx="11302410" cy="5932968"/>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6" name="图片 25"/>
            <p:cNvPicPr>
              <a:picLocks noChangeAspect="1"/>
            </p:cNvPicPr>
            <p:nvPr/>
          </p:nvPicPr>
          <p:blipFill>
            <a:blip r:embed="rId2"/>
            <a:stretch>
              <a:fillRect/>
            </a:stretch>
          </p:blipFill>
          <p:spPr>
            <a:xfrm>
              <a:off x="434162" y="452627"/>
              <a:ext cx="506250" cy="697500"/>
            </a:xfrm>
            <a:prstGeom prst="rect">
              <a:avLst/>
            </a:prstGeom>
          </p:spPr>
        </p:pic>
      </p:grpSp>
      <p:sp>
        <p:nvSpPr>
          <p:cNvPr id="8" name="Title 1"/>
          <p:cNvSpPr txBox="1"/>
          <p:nvPr>
            <p:custDataLst>
              <p:tags r:id="rId3"/>
            </p:custDataLst>
          </p:nvPr>
        </p:nvSpPr>
        <p:spPr>
          <a:xfrm>
            <a:off x="1262052" y="585523"/>
            <a:ext cx="9690100" cy="614589"/>
          </a:xfrm>
          <a:prstGeom prst="rect">
            <a:avLst/>
          </a:prstGeom>
        </p:spPr>
        <p:txBody>
          <a:bodyPr>
            <a:normAutofit fontScale="7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dirty="0">
                <a:latin typeface="方正清刻本悦宋简体" panose="02000000000000000000" pitchFamily="2" charset="-122"/>
                <a:ea typeface="方正清刻本悦宋简体" panose="02000000000000000000" pitchFamily="2" charset="-122"/>
              </a:rPr>
              <a:t>The combination of knowledge graph and LLM</a:t>
            </a:r>
            <a:endParaRPr dirty="0">
              <a:latin typeface="方正清刻本悦宋简体" panose="02000000000000000000" pitchFamily="2" charset="-122"/>
              <a:ea typeface="方正清刻本悦宋简体" panose="02000000000000000000" pitchFamily="2" charset="-122"/>
            </a:endParaRPr>
          </a:p>
        </p:txBody>
      </p:sp>
      <p:sp>
        <p:nvSpPr>
          <p:cNvPr id="9" name="TextBox 3"/>
          <p:cNvSpPr txBox="1"/>
          <p:nvPr>
            <p:custDataLst>
              <p:tags r:id="rId4"/>
            </p:custDataLst>
          </p:nvPr>
        </p:nvSpPr>
        <p:spPr>
          <a:xfrm>
            <a:off x="4019130" y="1164899"/>
            <a:ext cx="4201420" cy="306705"/>
          </a:xfrm>
          <a:prstGeom prst="rect">
            <a:avLst/>
          </a:prstGeom>
          <a:noFill/>
        </p:spPr>
        <p:txBody>
          <a:bodyPr wrap="square" rtlCol="0">
            <a:spAutoFit/>
          </a:bodyPr>
          <a:p>
            <a:pPr algn="ctr"/>
            <a:r>
              <a:rPr lang="zh-CN" altLang="en-US" sz="1400" dirty="0">
                <a:solidFill>
                  <a:schemeClr val="accent4"/>
                </a:solidFill>
                <a:latin typeface="Arial" panose="020B0704020202090204" pitchFamily="34" charset="0"/>
                <a:cs typeface="Arial" panose="020B0704020202090204" pitchFamily="34" charset="0"/>
              </a:rPr>
              <a:t>The combination of knowledge graph and LLM</a:t>
            </a:r>
            <a:endParaRPr lang="zh-CN" altLang="en-US" sz="1400" dirty="0">
              <a:solidFill>
                <a:schemeClr val="accent4"/>
              </a:solidFill>
              <a:latin typeface="Arial" panose="020B0704020202090204" pitchFamily="34" charset="0"/>
              <a:cs typeface="Arial" panose="020B0704020202090204" pitchFamily="34" charset="0"/>
            </a:endParaRPr>
          </a:p>
        </p:txBody>
      </p:sp>
      <p:sp>
        <p:nvSpPr>
          <p:cNvPr id="3" name="任意多边形: 形状 8"/>
          <p:cNvSpPr/>
          <p:nvPr>
            <p:custDataLst>
              <p:tags r:id="rId5"/>
            </p:custDataLst>
          </p:nvPr>
        </p:nvSpPr>
        <p:spPr>
          <a:xfrm>
            <a:off x="3690412" y="4794466"/>
            <a:ext cx="7559537" cy="476396"/>
          </a:xfrm>
          <a:custGeom>
            <a:avLst/>
            <a:gdLst>
              <a:gd name="connsiteX0" fmla="*/ 0 w 8428382"/>
              <a:gd name="connsiteY0" fmla="*/ 506896 h 506896"/>
              <a:gd name="connsiteX1" fmla="*/ 1669774 w 8428382"/>
              <a:gd name="connsiteY1" fmla="*/ 506896 h 506896"/>
              <a:gd name="connsiteX2" fmla="*/ 2136913 w 8428382"/>
              <a:gd name="connsiteY2" fmla="*/ 0 h 506896"/>
              <a:gd name="connsiteX3" fmla="*/ 8428382 w 8428382"/>
              <a:gd name="connsiteY3" fmla="*/ 0 h 506896"/>
            </a:gdLst>
            <a:ahLst/>
            <a:cxnLst>
              <a:cxn ang="0">
                <a:pos x="connsiteX0" y="connsiteY0"/>
              </a:cxn>
              <a:cxn ang="0">
                <a:pos x="connsiteX1" y="connsiteY1"/>
              </a:cxn>
              <a:cxn ang="0">
                <a:pos x="connsiteX2" y="connsiteY2"/>
              </a:cxn>
              <a:cxn ang="0">
                <a:pos x="connsiteX3" y="connsiteY3"/>
              </a:cxn>
            </a:cxnLst>
            <a:rect l="l" t="t" r="r" b="b"/>
            <a:pathLst>
              <a:path w="8428382" h="506896">
                <a:moveTo>
                  <a:pt x="0" y="506896"/>
                </a:moveTo>
                <a:lnTo>
                  <a:pt x="1669774" y="506896"/>
                </a:lnTo>
                <a:lnTo>
                  <a:pt x="2136913" y="0"/>
                </a:lnTo>
                <a:lnTo>
                  <a:pt x="8428382" y="0"/>
                </a:lnTo>
              </a:path>
            </a:pathLst>
          </a:custGeom>
          <a:noFill/>
          <a:ln>
            <a:solidFill>
              <a:schemeClr val="accent1">
                <a:alpha val="60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9" name="任意多边形: 形状 18"/>
          <p:cNvSpPr/>
          <p:nvPr>
            <p:custDataLst>
              <p:tags r:id="rId6"/>
            </p:custDataLst>
          </p:nvPr>
        </p:nvSpPr>
        <p:spPr>
          <a:xfrm>
            <a:off x="3690412" y="3268469"/>
            <a:ext cx="7559537" cy="476396"/>
          </a:xfrm>
          <a:custGeom>
            <a:avLst/>
            <a:gdLst>
              <a:gd name="connsiteX0" fmla="*/ 0 w 8428382"/>
              <a:gd name="connsiteY0" fmla="*/ 506896 h 506896"/>
              <a:gd name="connsiteX1" fmla="*/ 1669774 w 8428382"/>
              <a:gd name="connsiteY1" fmla="*/ 506896 h 506896"/>
              <a:gd name="connsiteX2" fmla="*/ 2136913 w 8428382"/>
              <a:gd name="connsiteY2" fmla="*/ 0 h 506896"/>
              <a:gd name="connsiteX3" fmla="*/ 8428382 w 8428382"/>
              <a:gd name="connsiteY3" fmla="*/ 0 h 506896"/>
            </a:gdLst>
            <a:ahLst/>
            <a:cxnLst>
              <a:cxn ang="0">
                <a:pos x="connsiteX0" y="connsiteY0"/>
              </a:cxn>
              <a:cxn ang="0">
                <a:pos x="connsiteX1" y="connsiteY1"/>
              </a:cxn>
              <a:cxn ang="0">
                <a:pos x="connsiteX2" y="connsiteY2"/>
              </a:cxn>
              <a:cxn ang="0">
                <a:pos x="connsiteX3" y="connsiteY3"/>
              </a:cxn>
            </a:cxnLst>
            <a:rect l="l" t="t" r="r" b="b"/>
            <a:pathLst>
              <a:path w="8428382" h="506896">
                <a:moveTo>
                  <a:pt x="0" y="506896"/>
                </a:moveTo>
                <a:lnTo>
                  <a:pt x="1669774" y="506896"/>
                </a:lnTo>
                <a:lnTo>
                  <a:pt x="2136913" y="0"/>
                </a:lnTo>
                <a:lnTo>
                  <a:pt x="8428382" y="0"/>
                </a:lnTo>
              </a:path>
            </a:pathLst>
          </a:custGeom>
          <a:noFill/>
          <a:ln>
            <a:solidFill>
              <a:schemeClr val="accent1">
                <a:alpha val="60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1" name="任意多边形: 形状 30"/>
          <p:cNvSpPr/>
          <p:nvPr>
            <p:custDataLst>
              <p:tags r:id="rId7"/>
            </p:custDataLst>
          </p:nvPr>
        </p:nvSpPr>
        <p:spPr>
          <a:xfrm>
            <a:off x="1133158" y="2409685"/>
            <a:ext cx="2999238" cy="2999238"/>
          </a:xfrm>
          <a:custGeom>
            <a:avLst/>
            <a:gdLst>
              <a:gd name="connsiteX0" fmla="*/ 1583813 w 3191256"/>
              <a:gd name="connsiteY0" fmla="*/ 492315 h 3191256"/>
              <a:gd name="connsiteX1" fmla="*/ 491213 w 3191256"/>
              <a:gd name="connsiteY1" fmla="*/ 1584915 h 3191256"/>
              <a:gd name="connsiteX2" fmla="*/ 1583813 w 3191256"/>
              <a:gd name="connsiteY2" fmla="*/ 2677515 h 3191256"/>
              <a:gd name="connsiteX3" fmla="*/ 2676413 w 3191256"/>
              <a:gd name="connsiteY3" fmla="*/ 1584915 h 3191256"/>
              <a:gd name="connsiteX4" fmla="*/ 1583813 w 3191256"/>
              <a:gd name="connsiteY4" fmla="*/ 492315 h 3191256"/>
              <a:gd name="connsiteX5" fmla="*/ 1595628 w 3191256"/>
              <a:gd name="connsiteY5" fmla="*/ 0 h 3191256"/>
              <a:gd name="connsiteX6" fmla="*/ 3191256 w 3191256"/>
              <a:gd name="connsiteY6" fmla="*/ 1595628 h 3191256"/>
              <a:gd name="connsiteX7" fmla="*/ 1595628 w 3191256"/>
              <a:gd name="connsiteY7" fmla="*/ 3191256 h 3191256"/>
              <a:gd name="connsiteX8" fmla="*/ 0 w 3191256"/>
              <a:gd name="connsiteY8" fmla="*/ 1595628 h 3191256"/>
              <a:gd name="connsiteX9" fmla="*/ 1595628 w 3191256"/>
              <a:gd name="connsiteY9" fmla="*/ 0 h 3191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91256" h="3191256">
                <a:moveTo>
                  <a:pt x="1583813" y="492315"/>
                </a:moveTo>
                <a:cubicBezTo>
                  <a:pt x="980387" y="492315"/>
                  <a:pt x="491213" y="981489"/>
                  <a:pt x="491213" y="1584915"/>
                </a:cubicBezTo>
                <a:cubicBezTo>
                  <a:pt x="491213" y="2188341"/>
                  <a:pt x="980387" y="2677515"/>
                  <a:pt x="1583813" y="2677515"/>
                </a:cubicBezTo>
                <a:cubicBezTo>
                  <a:pt x="2187239" y="2677515"/>
                  <a:pt x="2676413" y="2188341"/>
                  <a:pt x="2676413" y="1584915"/>
                </a:cubicBezTo>
                <a:cubicBezTo>
                  <a:pt x="2676413" y="981489"/>
                  <a:pt x="2187239" y="492315"/>
                  <a:pt x="1583813" y="492315"/>
                </a:cubicBezTo>
                <a:close/>
                <a:moveTo>
                  <a:pt x="1595628" y="0"/>
                </a:moveTo>
                <a:cubicBezTo>
                  <a:pt x="2476869" y="0"/>
                  <a:pt x="3191256" y="714387"/>
                  <a:pt x="3191256" y="1595628"/>
                </a:cubicBezTo>
                <a:cubicBezTo>
                  <a:pt x="3191256" y="2476869"/>
                  <a:pt x="2476869" y="3191256"/>
                  <a:pt x="1595628" y="3191256"/>
                </a:cubicBezTo>
                <a:cubicBezTo>
                  <a:pt x="714387" y="3191256"/>
                  <a:pt x="0" y="2476869"/>
                  <a:pt x="0" y="1595628"/>
                </a:cubicBezTo>
                <a:cubicBezTo>
                  <a:pt x="0" y="714387"/>
                  <a:pt x="714387" y="0"/>
                  <a:pt x="1595628" y="0"/>
                </a:cubicBezTo>
                <a:close/>
              </a:path>
            </a:pathLst>
          </a:custGeom>
          <a:solidFill>
            <a:schemeClr val="tx1">
              <a:lumMod val="40000"/>
              <a:lumOff val="60000"/>
              <a:alpha val="15000"/>
            </a:schemeClr>
          </a:solidFill>
        </p:spPr>
        <p:txBody>
          <a:bodyPr wrap="square">
            <a:noAutofit/>
          </a:bodyPr>
          <a:p>
            <a:endParaRPr lang="zh-CN" altLang="en-US"/>
          </a:p>
        </p:txBody>
      </p:sp>
      <p:sp>
        <p:nvSpPr>
          <p:cNvPr id="34" name="任意多边形: 形状 33"/>
          <p:cNvSpPr/>
          <p:nvPr>
            <p:custDataLst>
              <p:tags r:id="rId8"/>
            </p:custDataLst>
          </p:nvPr>
        </p:nvSpPr>
        <p:spPr>
          <a:xfrm>
            <a:off x="2646623" y="4417294"/>
            <a:ext cx="1530045" cy="1275422"/>
          </a:xfrm>
          <a:custGeom>
            <a:avLst/>
            <a:gdLst>
              <a:gd name="connsiteX0" fmla="*/ 925566 w 1628002"/>
              <a:gd name="connsiteY0" fmla="*/ 0 h 1357077"/>
              <a:gd name="connsiteX1" fmla="*/ 1600200 w 1628002"/>
              <a:gd name="connsiteY1" fmla="*/ 387813 h 1357077"/>
              <a:gd name="connsiteX2" fmla="*/ 1618488 w 1628002"/>
              <a:gd name="connsiteY2" fmla="*/ 460965 h 1357077"/>
              <a:gd name="connsiteX3" fmla="*/ 950976 w 1628002"/>
              <a:gd name="connsiteY3" fmla="*/ 1110189 h 1357077"/>
              <a:gd name="connsiteX4" fmla="*/ 54864 w 1628002"/>
              <a:gd name="connsiteY4" fmla="*/ 1357077 h 1357077"/>
              <a:gd name="connsiteX5" fmla="*/ 0 w 1628002"/>
              <a:gd name="connsiteY5" fmla="*/ 1293069 h 1357077"/>
              <a:gd name="connsiteX6" fmla="*/ 0 w 1628002"/>
              <a:gd name="connsiteY6" fmla="*/ 550646 h 1357077"/>
              <a:gd name="connsiteX7" fmla="*/ 88695 w 1628002"/>
              <a:gd name="connsiteY7" fmla="*/ 546167 h 1357077"/>
              <a:gd name="connsiteX8" fmla="*/ 882984 w 1628002"/>
              <a:gd name="connsiteY8" fmla="*/ 70091 h 1357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002" h="1357077">
                <a:moveTo>
                  <a:pt x="925566" y="0"/>
                </a:moveTo>
                <a:lnTo>
                  <a:pt x="1600200" y="387813"/>
                </a:lnTo>
                <a:cubicBezTo>
                  <a:pt x="1627632" y="406101"/>
                  <a:pt x="1636776" y="433533"/>
                  <a:pt x="1618488" y="460965"/>
                </a:cubicBezTo>
                <a:cubicBezTo>
                  <a:pt x="1453896" y="726141"/>
                  <a:pt x="1225296" y="945597"/>
                  <a:pt x="950976" y="1110189"/>
                </a:cubicBezTo>
                <a:cubicBezTo>
                  <a:pt x="676656" y="1265637"/>
                  <a:pt x="356616" y="1357077"/>
                  <a:pt x="54864" y="1357077"/>
                </a:cubicBezTo>
                <a:cubicBezTo>
                  <a:pt x="27432" y="1357077"/>
                  <a:pt x="0" y="1329645"/>
                  <a:pt x="0" y="1293069"/>
                </a:cubicBezTo>
                <a:lnTo>
                  <a:pt x="0" y="550646"/>
                </a:lnTo>
                <a:lnTo>
                  <a:pt x="88695" y="546167"/>
                </a:lnTo>
                <a:cubicBezTo>
                  <a:pt x="419265" y="512596"/>
                  <a:pt x="706271" y="331661"/>
                  <a:pt x="882984" y="70091"/>
                </a:cubicBezTo>
                <a:close/>
              </a:path>
            </a:pathLst>
          </a:custGeom>
          <a:solidFill>
            <a:schemeClr val="accent1">
              <a:lumMod val="20000"/>
              <a:lumOff val="80000"/>
            </a:schemeClr>
          </a:solidFill>
          <a:ln w="25400">
            <a:solidFill>
              <a:srgbClr val="FFFFFF"/>
            </a:solidFill>
            <a:prstDash val="solid"/>
          </a:ln>
          <a:effectLst/>
        </p:spPr>
        <p:style>
          <a:lnRef idx="2">
            <a:schemeClr val="accent1">
              <a:lumMod val="75000"/>
            </a:schemeClr>
          </a:lnRef>
          <a:fillRef idx="1">
            <a:schemeClr val="accent1"/>
          </a:fillRef>
          <a:effectRef idx="0">
            <a:srgbClr val="FFFFFF"/>
          </a:effectRef>
          <a:fontRef idx="minor">
            <a:schemeClr val="lt1"/>
          </a:fontRef>
        </p:style>
        <p:txBody>
          <a:bodyPr wrap="square">
            <a:noAutofit/>
          </a:bodyPr>
          <a:p>
            <a:endParaRPr lang="zh-CN" altLang="en-US"/>
          </a:p>
        </p:txBody>
      </p:sp>
      <p:sp>
        <p:nvSpPr>
          <p:cNvPr id="33" name="任意多边形: 形状 32"/>
          <p:cNvSpPr/>
          <p:nvPr>
            <p:custDataLst>
              <p:tags r:id="rId9"/>
            </p:custDataLst>
          </p:nvPr>
        </p:nvSpPr>
        <p:spPr>
          <a:xfrm>
            <a:off x="3506600" y="2985590"/>
            <a:ext cx="1004943" cy="1844561"/>
          </a:xfrm>
          <a:custGeom>
            <a:avLst/>
            <a:gdLst>
              <a:gd name="connsiteX0" fmla="*/ 778817 w 1069282"/>
              <a:gd name="connsiteY0" fmla="*/ 799 h 1962654"/>
              <a:gd name="connsiteX1" fmla="*/ 831538 w 1069282"/>
              <a:gd name="connsiteY1" fmla="*/ 27802 h 1962654"/>
              <a:gd name="connsiteX2" fmla="*/ 1069282 w 1069282"/>
              <a:gd name="connsiteY2" fmla="*/ 978778 h 1962654"/>
              <a:gd name="connsiteX3" fmla="*/ 831538 w 1069282"/>
              <a:gd name="connsiteY3" fmla="*/ 1938898 h 1962654"/>
              <a:gd name="connsiteX4" fmla="*/ 758386 w 1069282"/>
              <a:gd name="connsiteY4" fmla="*/ 1957186 h 1962654"/>
              <a:gd name="connsiteX5" fmla="*/ 0 w 1069282"/>
              <a:gd name="connsiteY5" fmla="*/ 1517667 h 1962654"/>
              <a:gd name="connsiteX6" fmla="*/ 64993 w 1069282"/>
              <a:gd name="connsiteY6" fmla="*/ 1397926 h 1962654"/>
              <a:gd name="connsiteX7" fmla="*/ 150855 w 1069282"/>
              <a:gd name="connsiteY7" fmla="*/ 972637 h 1962654"/>
              <a:gd name="connsiteX8" fmla="*/ 64993 w 1069282"/>
              <a:gd name="connsiteY8" fmla="*/ 547348 h 1962654"/>
              <a:gd name="connsiteX9" fmla="*/ 8847 w 1069282"/>
              <a:gd name="connsiteY9" fmla="*/ 443906 h 1962654"/>
              <a:gd name="connsiteX10" fmla="*/ 758386 w 1069282"/>
              <a:gd name="connsiteY10" fmla="*/ 9514 h 1962654"/>
              <a:gd name="connsiteX11" fmla="*/ 778817 w 1069282"/>
              <a:gd name="connsiteY11" fmla="*/ 799 h 1962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69282" h="1962654">
                <a:moveTo>
                  <a:pt x="778817" y="799"/>
                </a:moveTo>
                <a:cubicBezTo>
                  <a:pt x="798963" y="-3059"/>
                  <a:pt x="817822" y="7228"/>
                  <a:pt x="831538" y="27802"/>
                </a:cubicBezTo>
                <a:cubicBezTo>
                  <a:pt x="986986" y="320410"/>
                  <a:pt x="1069282" y="649594"/>
                  <a:pt x="1069282" y="978778"/>
                </a:cubicBezTo>
                <a:cubicBezTo>
                  <a:pt x="1069282" y="1317106"/>
                  <a:pt x="986986" y="1646290"/>
                  <a:pt x="831538" y="1938898"/>
                </a:cubicBezTo>
                <a:cubicBezTo>
                  <a:pt x="813250" y="1966330"/>
                  <a:pt x="785818" y="1966330"/>
                  <a:pt x="758386" y="1957186"/>
                </a:cubicBezTo>
                <a:lnTo>
                  <a:pt x="0" y="1517667"/>
                </a:lnTo>
                <a:lnTo>
                  <a:pt x="64993" y="1397926"/>
                </a:lnTo>
                <a:cubicBezTo>
                  <a:pt x="120282" y="1267209"/>
                  <a:pt x="150855" y="1123494"/>
                  <a:pt x="150855" y="972637"/>
                </a:cubicBezTo>
                <a:cubicBezTo>
                  <a:pt x="150855" y="821781"/>
                  <a:pt x="120282" y="678065"/>
                  <a:pt x="64993" y="547348"/>
                </a:cubicBezTo>
                <a:lnTo>
                  <a:pt x="8847" y="443906"/>
                </a:lnTo>
                <a:lnTo>
                  <a:pt x="758386" y="9514"/>
                </a:lnTo>
                <a:cubicBezTo>
                  <a:pt x="765244" y="4942"/>
                  <a:pt x="772102" y="2085"/>
                  <a:pt x="778817" y="799"/>
                </a:cubicBezTo>
                <a:close/>
              </a:path>
            </a:pathLst>
          </a:custGeom>
          <a:solidFill>
            <a:srgbClr val="C048E3"/>
          </a:solidFill>
          <a:ln w="25400">
            <a:solidFill>
              <a:srgbClr val="FFFFFF"/>
            </a:solidFill>
            <a:prstDash val="solid"/>
          </a:ln>
          <a:effectLst/>
        </p:spPr>
        <p:style>
          <a:lnRef idx="2">
            <a:schemeClr val="accent1">
              <a:lumMod val="75000"/>
            </a:schemeClr>
          </a:lnRef>
          <a:fillRef idx="1">
            <a:schemeClr val="accent1"/>
          </a:fillRef>
          <a:effectRef idx="0">
            <a:srgbClr val="FFFFFF"/>
          </a:effectRef>
          <a:fontRef idx="minor">
            <a:schemeClr val="lt1"/>
          </a:fontRef>
        </p:style>
        <p:txBody>
          <a:bodyPr wrap="square">
            <a:noAutofit/>
          </a:bodyPr>
          <a:p>
            <a:endParaRPr lang="zh-CN" altLang="en-US"/>
          </a:p>
        </p:txBody>
      </p:sp>
      <p:sp>
        <p:nvSpPr>
          <p:cNvPr id="32" name="任意多边形: 形状 31"/>
          <p:cNvSpPr/>
          <p:nvPr>
            <p:custDataLst>
              <p:tags r:id="rId10"/>
            </p:custDataLst>
          </p:nvPr>
        </p:nvSpPr>
        <p:spPr>
          <a:xfrm>
            <a:off x="2628122" y="1937026"/>
            <a:ext cx="1694993" cy="1462060"/>
          </a:xfrm>
          <a:custGeom>
            <a:avLst/>
            <a:gdLst>
              <a:gd name="connsiteX0" fmla="*/ 56636 w 1803510"/>
              <a:gd name="connsiteY0" fmla="*/ 0 h 1555664"/>
              <a:gd name="connsiteX1" fmla="*/ 1053332 w 1803510"/>
              <a:gd name="connsiteY1" fmla="*/ 283464 h 1555664"/>
              <a:gd name="connsiteX2" fmla="*/ 1793996 w 1803510"/>
              <a:gd name="connsiteY2" fmla="*/ 1005840 h 1555664"/>
              <a:gd name="connsiteX3" fmla="*/ 1775708 w 1803510"/>
              <a:gd name="connsiteY3" fmla="*/ 1078992 h 1555664"/>
              <a:gd name="connsiteX4" fmla="*/ 947101 w 1803510"/>
              <a:gd name="connsiteY4" fmla="*/ 1555664 h 1555664"/>
              <a:gd name="connsiteX5" fmla="*/ 899282 w 1803510"/>
              <a:gd name="connsiteY5" fmla="*/ 1476952 h 1555664"/>
              <a:gd name="connsiteX6" fmla="*/ 104993 w 1803510"/>
              <a:gd name="connsiteY6" fmla="*/ 1000876 h 1555664"/>
              <a:gd name="connsiteX7" fmla="*/ 46060 w 1803510"/>
              <a:gd name="connsiteY7" fmla="*/ 997900 h 1555664"/>
              <a:gd name="connsiteX8" fmla="*/ 1772 w 1803510"/>
              <a:gd name="connsiteY8" fmla="*/ 45720 h 1555664"/>
              <a:gd name="connsiteX9" fmla="*/ 56636 w 1803510"/>
              <a:gd name="connsiteY9" fmla="*/ 0 h 1555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3510" h="1555664">
                <a:moveTo>
                  <a:pt x="56636" y="0"/>
                </a:moveTo>
                <a:cubicBezTo>
                  <a:pt x="404108" y="9144"/>
                  <a:pt x="751580" y="100584"/>
                  <a:pt x="1053332" y="283464"/>
                </a:cubicBezTo>
                <a:cubicBezTo>
                  <a:pt x="1355084" y="457200"/>
                  <a:pt x="1611116" y="704088"/>
                  <a:pt x="1793996" y="1005840"/>
                </a:cubicBezTo>
                <a:cubicBezTo>
                  <a:pt x="1812284" y="1033272"/>
                  <a:pt x="1803140" y="1060704"/>
                  <a:pt x="1775708" y="1078992"/>
                </a:cubicBezTo>
                <a:lnTo>
                  <a:pt x="947101" y="1555664"/>
                </a:lnTo>
                <a:lnTo>
                  <a:pt x="899282" y="1476952"/>
                </a:lnTo>
                <a:cubicBezTo>
                  <a:pt x="722569" y="1215382"/>
                  <a:pt x="435563" y="1034447"/>
                  <a:pt x="104993" y="1000876"/>
                </a:cubicBezTo>
                <a:lnTo>
                  <a:pt x="46060" y="997900"/>
                </a:lnTo>
                <a:lnTo>
                  <a:pt x="1772" y="45720"/>
                </a:lnTo>
                <a:cubicBezTo>
                  <a:pt x="-7372" y="18288"/>
                  <a:pt x="20060" y="0"/>
                  <a:pt x="56636" y="0"/>
                </a:cubicBezTo>
                <a:close/>
              </a:path>
            </a:pathLst>
          </a:custGeom>
          <a:solidFill>
            <a:srgbClr val="7030A0"/>
          </a:solidFill>
          <a:ln w="25400">
            <a:solidFill>
              <a:srgbClr val="FFFFFF"/>
            </a:solidFill>
            <a:prstDash val="solid"/>
          </a:ln>
          <a:effectLst/>
        </p:spPr>
        <p:style>
          <a:lnRef idx="2">
            <a:schemeClr val="accent1">
              <a:lumMod val="75000"/>
            </a:schemeClr>
          </a:lnRef>
          <a:fillRef idx="1">
            <a:schemeClr val="accent1"/>
          </a:fillRef>
          <a:effectRef idx="0">
            <a:srgbClr val="FFFFFF"/>
          </a:effectRef>
          <a:fontRef idx="minor">
            <a:schemeClr val="lt1"/>
          </a:fontRef>
        </p:style>
        <p:txBody>
          <a:bodyPr wrap="square">
            <a:noAutofit/>
          </a:bodyPr>
          <a:p>
            <a:endParaRPr lang="zh-CN" altLang="en-US"/>
          </a:p>
        </p:txBody>
      </p:sp>
      <p:sp>
        <p:nvSpPr>
          <p:cNvPr id="4" name="对象16"/>
          <p:cNvSpPr/>
          <p:nvPr>
            <p:custDataLst>
              <p:tags r:id="rId11"/>
            </p:custDataLst>
          </p:nvPr>
        </p:nvSpPr>
        <p:spPr>
          <a:xfrm>
            <a:off x="1683997" y="2968283"/>
            <a:ext cx="1882043" cy="1882043"/>
          </a:xfrm>
          <a:custGeom>
            <a:avLst/>
            <a:gdLst/>
            <a:ahLst/>
            <a:cxnLst/>
            <a:rect l="l" t="t" r="r" b="b"/>
            <a:pathLst>
              <a:path w="2002536" h="2002536">
                <a:moveTo>
                  <a:pt x="987552" y="0"/>
                </a:moveTo>
                <a:cubicBezTo>
                  <a:pt x="987552" y="0"/>
                  <a:pt x="996696" y="0"/>
                  <a:pt x="1005840" y="0"/>
                </a:cubicBezTo>
                <a:cubicBezTo>
                  <a:pt x="1005840" y="0"/>
                  <a:pt x="1014984" y="0"/>
                  <a:pt x="1024128" y="0"/>
                </a:cubicBezTo>
                <a:lnTo>
                  <a:pt x="1024128" y="27432"/>
                </a:lnTo>
                <a:cubicBezTo>
                  <a:pt x="1014984" y="27432"/>
                  <a:pt x="1005840" y="27432"/>
                  <a:pt x="1005840" y="27432"/>
                </a:cubicBezTo>
                <a:cubicBezTo>
                  <a:pt x="996696" y="27432"/>
                  <a:pt x="987552" y="27432"/>
                  <a:pt x="987552" y="27432"/>
                </a:cubicBezTo>
                <a:lnTo>
                  <a:pt x="987552" y="0"/>
                </a:lnTo>
                <a:moveTo>
                  <a:pt x="905256" y="9144"/>
                </a:moveTo>
                <a:cubicBezTo>
                  <a:pt x="914400" y="0"/>
                  <a:pt x="932688" y="0"/>
                  <a:pt x="941832" y="0"/>
                </a:cubicBezTo>
                <a:lnTo>
                  <a:pt x="941832" y="27432"/>
                </a:lnTo>
                <a:cubicBezTo>
                  <a:pt x="932688" y="27432"/>
                  <a:pt x="923544" y="27432"/>
                  <a:pt x="905256" y="27432"/>
                </a:cubicBezTo>
                <a:lnTo>
                  <a:pt x="905256" y="9144"/>
                </a:lnTo>
                <a:moveTo>
                  <a:pt x="1060704" y="0"/>
                </a:moveTo>
                <a:cubicBezTo>
                  <a:pt x="1078992" y="0"/>
                  <a:pt x="1088136" y="0"/>
                  <a:pt x="1097280" y="9144"/>
                </a:cubicBezTo>
                <a:lnTo>
                  <a:pt x="1097280" y="27432"/>
                </a:lnTo>
                <a:cubicBezTo>
                  <a:pt x="1088136" y="27432"/>
                  <a:pt x="1069848" y="27432"/>
                  <a:pt x="1060704" y="27432"/>
                </a:cubicBezTo>
                <a:lnTo>
                  <a:pt x="1060704" y="0"/>
                </a:lnTo>
                <a:moveTo>
                  <a:pt x="822960" y="18288"/>
                </a:moveTo>
                <a:cubicBezTo>
                  <a:pt x="841248" y="9144"/>
                  <a:pt x="850392" y="9144"/>
                  <a:pt x="868680" y="9144"/>
                </a:cubicBezTo>
                <a:lnTo>
                  <a:pt x="868680" y="36576"/>
                </a:lnTo>
                <a:cubicBezTo>
                  <a:pt x="859536" y="36576"/>
                  <a:pt x="841248" y="36576"/>
                  <a:pt x="832104" y="36576"/>
                </a:cubicBezTo>
                <a:lnTo>
                  <a:pt x="822960" y="18288"/>
                </a:lnTo>
                <a:moveTo>
                  <a:pt x="1143000" y="9144"/>
                </a:moveTo>
                <a:cubicBezTo>
                  <a:pt x="1152144" y="9144"/>
                  <a:pt x="1170432" y="9144"/>
                  <a:pt x="1179576" y="18288"/>
                </a:cubicBezTo>
                <a:lnTo>
                  <a:pt x="1179576" y="36576"/>
                </a:lnTo>
                <a:cubicBezTo>
                  <a:pt x="1161288" y="36576"/>
                  <a:pt x="1152144" y="36576"/>
                  <a:pt x="1133856" y="36576"/>
                </a:cubicBezTo>
                <a:lnTo>
                  <a:pt x="1143000" y="9144"/>
                </a:lnTo>
                <a:moveTo>
                  <a:pt x="749808" y="36576"/>
                </a:moveTo>
                <a:cubicBezTo>
                  <a:pt x="758952" y="27432"/>
                  <a:pt x="777240" y="27432"/>
                  <a:pt x="786384" y="27432"/>
                </a:cubicBezTo>
                <a:lnTo>
                  <a:pt x="795528" y="45720"/>
                </a:lnTo>
                <a:cubicBezTo>
                  <a:pt x="777240" y="54864"/>
                  <a:pt x="768096" y="54864"/>
                  <a:pt x="758952" y="54864"/>
                </a:cubicBezTo>
                <a:lnTo>
                  <a:pt x="749808" y="36576"/>
                </a:lnTo>
                <a:moveTo>
                  <a:pt x="1216152" y="27432"/>
                </a:moveTo>
                <a:cubicBezTo>
                  <a:pt x="1234440" y="27432"/>
                  <a:pt x="1243584" y="27432"/>
                  <a:pt x="1252728" y="36576"/>
                </a:cubicBezTo>
                <a:lnTo>
                  <a:pt x="1252728" y="54864"/>
                </a:lnTo>
                <a:cubicBezTo>
                  <a:pt x="1234440" y="54864"/>
                  <a:pt x="1225296" y="54864"/>
                  <a:pt x="1216152" y="45720"/>
                </a:cubicBezTo>
                <a:lnTo>
                  <a:pt x="1216152" y="27432"/>
                </a:lnTo>
                <a:moveTo>
                  <a:pt x="676656" y="54864"/>
                </a:moveTo>
                <a:cubicBezTo>
                  <a:pt x="685800" y="54864"/>
                  <a:pt x="694944" y="45720"/>
                  <a:pt x="713232" y="45720"/>
                </a:cubicBezTo>
                <a:lnTo>
                  <a:pt x="722376" y="64008"/>
                </a:lnTo>
                <a:cubicBezTo>
                  <a:pt x="704088" y="73152"/>
                  <a:pt x="694944" y="73152"/>
                  <a:pt x="685800" y="82296"/>
                </a:cubicBezTo>
                <a:lnTo>
                  <a:pt x="676656" y="54864"/>
                </a:lnTo>
                <a:moveTo>
                  <a:pt x="1298448" y="45720"/>
                </a:moveTo>
                <a:cubicBezTo>
                  <a:pt x="1307592" y="45720"/>
                  <a:pt x="1316736" y="54864"/>
                  <a:pt x="1335024" y="54864"/>
                </a:cubicBezTo>
                <a:lnTo>
                  <a:pt x="1325880" y="82296"/>
                </a:lnTo>
                <a:cubicBezTo>
                  <a:pt x="1307592" y="73152"/>
                  <a:pt x="1298448" y="73152"/>
                  <a:pt x="1289304" y="64008"/>
                </a:cubicBezTo>
                <a:lnTo>
                  <a:pt x="1298448" y="45720"/>
                </a:lnTo>
                <a:moveTo>
                  <a:pt x="603504" y="82296"/>
                </a:moveTo>
                <a:cubicBezTo>
                  <a:pt x="612648" y="82296"/>
                  <a:pt x="621792" y="73152"/>
                  <a:pt x="640080" y="73152"/>
                </a:cubicBezTo>
                <a:lnTo>
                  <a:pt x="649224" y="91440"/>
                </a:lnTo>
                <a:cubicBezTo>
                  <a:pt x="630936" y="100584"/>
                  <a:pt x="621792" y="100584"/>
                  <a:pt x="612648" y="109728"/>
                </a:cubicBezTo>
                <a:lnTo>
                  <a:pt x="603504" y="82296"/>
                </a:lnTo>
                <a:moveTo>
                  <a:pt x="1371600" y="73152"/>
                </a:moveTo>
                <a:cubicBezTo>
                  <a:pt x="1380744" y="73152"/>
                  <a:pt x="1389888" y="82296"/>
                  <a:pt x="1408176" y="82296"/>
                </a:cubicBezTo>
                <a:lnTo>
                  <a:pt x="1399032" y="109728"/>
                </a:lnTo>
                <a:cubicBezTo>
                  <a:pt x="1380744" y="100584"/>
                  <a:pt x="1371600" y="100584"/>
                  <a:pt x="1362456" y="91440"/>
                </a:cubicBezTo>
                <a:lnTo>
                  <a:pt x="1371600" y="73152"/>
                </a:lnTo>
                <a:moveTo>
                  <a:pt x="530352" y="118872"/>
                </a:moveTo>
                <a:cubicBezTo>
                  <a:pt x="539496" y="109728"/>
                  <a:pt x="557784" y="109728"/>
                  <a:pt x="566928" y="100584"/>
                </a:cubicBezTo>
                <a:lnTo>
                  <a:pt x="576072" y="118872"/>
                </a:lnTo>
                <a:cubicBezTo>
                  <a:pt x="566928" y="128016"/>
                  <a:pt x="557784" y="137160"/>
                  <a:pt x="539496" y="137160"/>
                </a:cubicBezTo>
                <a:lnTo>
                  <a:pt x="530352" y="118872"/>
                </a:lnTo>
                <a:moveTo>
                  <a:pt x="1444752" y="100584"/>
                </a:moveTo>
                <a:cubicBezTo>
                  <a:pt x="1453896" y="109728"/>
                  <a:pt x="1463040" y="109728"/>
                  <a:pt x="1472184" y="118872"/>
                </a:cubicBezTo>
                <a:lnTo>
                  <a:pt x="1463040" y="137160"/>
                </a:lnTo>
                <a:cubicBezTo>
                  <a:pt x="1453896" y="137160"/>
                  <a:pt x="1444752" y="128016"/>
                  <a:pt x="1426464" y="118872"/>
                </a:cubicBezTo>
                <a:lnTo>
                  <a:pt x="1444752" y="100584"/>
                </a:lnTo>
                <a:moveTo>
                  <a:pt x="466344" y="155448"/>
                </a:moveTo>
                <a:cubicBezTo>
                  <a:pt x="475488" y="155448"/>
                  <a:pt x="484632" y="146304"/>
                  <a:pt x="493776" y="137160"/>
                </a:cubicBezTo>
                <a:lnTo>
                  <a:pt x="512064" y="155448"/>
                </a:lnTo>
                <a:cubicBezTo>
                  <a:pt x="493776" y="164592"/>
                  <a:pt x="484632" y="173736"/>
                  <a:pt x="475488" y="182880"/>
                </a:cubicBezTo>
                <a:lnTo>
                  <a:pt x="466344" y="155448"/>
                </a:lnTo>
                <a:moveTo>
                  <a:pt x="1508760" y="137160"/>
                </a:moveTo>
                <a:cubicBezTo>
                  <a:pt x="1517904" y="146304"/>
                  <a:pt x="1536192" y="155448"/>
                  <a:pt x="1545336" y="155448"/>
                </a:cubicBezTo>
                <a:lnTo>
                  <a:pt x="1527048" y="182880"/>
                </a:lnTo>
                <a:cubicBezTo>
                  <a:pt x="1517904" y="173736"/>
                  <a:pt x="1508760" y="164592"/>
                  <a:pt x="1499616" y="155448"/>
                </a:cubicBezTo>
                <a:lnTo>
                  <a:pt x="1508760" y="137160"/>
                </a:lnTo>
                <a:moveTo>
                  <a:pt x="1572768" y="182880"/>
                </a:moveTo>
                <a:cubicBezTo>
                  <a:pt x="1591056" y="192024"/>
                  <a:pt x="1600200" y="192024"/>
                  <a:pt x="1609344" y="201168"/>
                </a:cubicBezTo>
                <a:lnTo>
                  <a:pt x="1591056" y="219456"/>
                </a:lnTo>
                <a:cubicBezTo>
                  <a:pt x="1581912" y="219456"/>
                  <a:pt x="1572768" y="210312"/>
                  <a:pt x="1563624" y="201168"/>
                </a:cubicBezTo>
                <a:lnTo>
                  <a:pt x="1572768" y="182880"/>
                </a:lnTo>
                <a:moveTo>
                  <a:pt x="393192" y="201168"/>
                </a:moveTo>
                <a:cubicBezTo>
                  <a:pt x="411480" y="192024"/>
                  <a:pt x="420624" y="192024"/>
                  <a:pt x="429768" y="182880"/>
                </a:cubicBezTo>
                <a:lnTo>
                  <a:pt x="448056" y="201168"/>
                </a:lnTo>
                <a:cubicBezTo>
                  <a:pt x="429768" y="210312"/>
                  <a:pt x="420624" y="219456"/>
                  <a:pt x="411480" y="219456"/>
                </a:cubicBezTo>
                <a:lnTo>
                  <a:pt x="393192" y="201168"/>
                </a:lnTo>
                <a:moveTo>
                  <a:pt x="1636776" y="228600"/>
                </a:moveTo>
                <a:cubicBezTo>
                  <a:pt x="1645920" y="237744"/>
                  <a:pt x="1664208" y="246888"/>
                  <a:pt x="1673352" y="256032"/>
                </a:cubicBezTo>
                <a:lnTo>
                  <a:pt x="1655064" y="274320"/>
                </a:lnTo>
                <a:cubicBezTo>
                  <a:pt x="1645920" y="265176"/>
                  <a:pt x="1636776" y="256032"/>
                  <a:pt x="1627632" y="246888"/>
                </a:cubicBezTo>
                <a:lnTo>
                  <a:pt x="1636776" y="228600"/>
                </a:lnTo>
                <a:moveTo>
                  <a:pt x="338328" y="256032"/>
                </a:moveTo>
                <a:cubicBezTo>
                  <a:pt x="347472" y="246888"/>
                  <a:pt x="356616" y="237744"/>
                  <a:pt x="365760" y="228600"/>
                </a:cubicBezTo>
                <a:lnTo>
                  <a:pt x="384048" y="246888"/>
                </a:lnTo>
                <a:cubicBezTo>
                  <a:pt x="374904" y="256032"/>
                  <a:pt x="365760" y="265176"/>
                  <a:pt x="356616" y="274320"/>
                </a:cubicBezTo>
                <a:lnTo>
                  <a:pt x="338328" y="256032"/>
                </a:lnTo>
                <a:moveTo>
                  <a:pt x="1700784" y="283464"/>
                </a:moveTo>
                <a:cubicBezTo>
                  <a:pt x="1709928" y="292608"/>
                  <a:pt x="1719072" y="301752"/>
                  <a:pt x="1728216" y="310896"/>
                </a:cubicBezTo>
                <a:lnTo>
                  <a:pt x="1709928" y="329184"/>
                </a:lnTo>
                <a:cubicBezTo>
                  <a:pt x="1700784" y="320040"/>
                  <a:pt x="1691640" y="310896"/>
                  <a:pt x="1682496" y="301752"/>
                </a:cubicBezTo>
                <a:lnTo>
                  <a:pt x="1700784" y="283464"/>
                </a:lnTo>
                <a:moveTo>
                  <a:pt x="283464" y="310896"/>
                </a:moveTo>
                <a:cubicBezTo>
                  <a:pt x="292608" y="301752"/>
                  <a:pt x="301752" y="292608"/>
                  <a:pt x="310896" y="283464"/>
                </a:cubicBezTo>
                <a:lnTo>
                  <a:pt x="329184" y="301752"/>
                </a:lnTo>
                <a:cubicBezTo>
                  <a:pt x="320040" y="310896"/>
                  <a:pt x="310896" y="320040"/>
                  <a:pt x="301752" y="329184"/>
                </a:cubicBezTo>
                <a:lnTo>
                  <a:pt x="283464" y="310896"/>
                </a:lnTo>
                <a:moveTo>
                  <a:pt x="1755648" y="338328"/>
                </a:moveTo>
                <a:cubicBezTo>
                  <a:pt x="1764792" y="347472"/>
                  <a:pt x="1773936" y="356616"/>
                  <a:pt x="1783080" y="365760"/>
                </a:cubicBezTo>
                <a:lnTo>
                  <a:pt x="1755648" y="384048"/>
                </a:lnTo>
                <a:cubicBezTo>
                  <a:pt x="1755648" y="374904"/>
                  <a:pt x="1746504" y="365760"/>
                  <a:pt x="1737360" y="356616"/>
                </a:cubicBezTo>
                <a:lnTo>
                  <a:pt x="1755648" y="338328"/>
                </a:lnTo>
                <a:moveTo>
                  <a:pt x="228600" y="365760"/>
                </a:moveTo>
                <a:cubicBezTo>
                  <a:pt x="237744" y="356616"/>
                  <a:pt x="246888" y="347472"/>
                  <a:pt x="256032" y="338328"/>
                </a:cubicBezTo>
                <a:lnTo>
                  <a:pt x="274320" y="356616"/>
                </a:lnTo>
                <a:cubicBezTo>
                  <a:pt x="265176" y="365760"/>
                  <a:pt x="256032" y="374904"/>
                  <a:pt x="246888" y="384048"/>
                </a:cubicBezTo>
                <a:lnTo>
                  <a:pt x="228600" y="365760"/>
                </a:lnTo>
                <a:moveTo>
                  <a:pt x="1801368" y="393192"/>
                </a:moveTo>
                <a:cubicBezTo>
                  <a:pt x="1810512" y="411480"/>
                  <a:pt x="1819656" y="420624"/>
                  <a:pt x="1828800" y="429768"/>
                </a:cubicBezTo>
                <a:lnTo>
                  <a:pt x="1801368" y="448056"/>
                </a:lnTo>
                <a:cubicBezTo>
                  <a:pt x="1801368" y="429768"/>
                  <a:pt x="1792224" y="420624"/>
                  <a:pt x="1783080" y="411480"/>
                </a:cubicBezTo>
                <a:lnTo>
                  <a:pt x="1801368" y="393192"/>
                </a:lnTo>
                <a:moveTo>
                  <a:pt x="182880" y="429768"/>
                </a:moveTo>
                <a:cubicBezTo>
                  <a:pt x="192024" y="420624"/>
                  <a:pt x="192024" y="411480"/>
                  <a:pt x="201168" y="393192"/>
                </a:cubicBezTo>
                <a:lnTo>
                  <a:pt x="219456" y="411480"/>
                </a:lnTo>
                <a:cubicBezTo>
                  <a:pt x="219456" y="420624"/>
                  <a:pt x="210312" y="429768"/>
                  <a:pt x="201168" y="448056"/>
                </a:cubicBezTo>
                <a:lnTo>
                  <a:pt x="182880" y="429768"/>
                </a:lnTo>
                <a:moveTo>
                  <a:pt x="1847088" y="466344"/>
                </a:moveTo>
                <a:cubicBezTo>
                  <a:pt x="1856232" y="475488"/>
                  <a:pt x="1865376" y="484632"/>
                  <a:pt x="1865376" y="493776"/>
                </a:cubicBezTo>
                <a:lnTo>
                  <a:pt x="1847088" y="512064"/>
                </a:lnTo>
                <a:cubicBezTo>
                  <a:pt x="1837944" y="493776"/>
                  <a:pt x="1837944" y="484632"/>
                  <a:pt x="1828800" y="475488"/>
                </a:cubicBezTo>
                <a:lnTo>
                  <a:pt x="1847088" y="466344"/>
                </a:lnTo>
                <a:moveTo>
                  <a:pt x="137160" y="493776"/>
                </a:moveTo>
                <a:cubicBezTo>
                  <a:pt x="146304" y="484632"/>
                  <a:pt x="155448" y="475488"/>
                  <a:pt x="155448" y="466344"/>
                </a:cubicBezTo>
                <a:lnTo>
                  <a:pt x="182880" y="475488"/>
                </a:lnTo>
                <a:cubicBezTo>
                  <a:pt x="173736" y="484632"/>
                  <a:pt x="164592" y="493776"/>
                  <a:pt x="155448" y="512064"/>
                </a:cubicBezTo>
                <a:lnTo>
                  <a:pt x="137160" y="493776"/>
                </a:lnTo>
                <a:moveTo>
                  <a:pt x="100584" y="566928"/>
                </a:moveTo>
                <a:cubicBezTo>
                  <a:pt x="109728" y="557784"/>
                  <a:pt x="109728" y="539496"/>
                  <a:pt x="118872" y="530352"/>
                </a:cubicBezTo>
                <a:lnTo>
                  <a:pt x="137160" y="539496"/>
                </a:lnTo>
                <a:cubicBezTo>
                  <a:pt x="137160" y="557784"/>
                  <a:pt x="128016" y="566928"/>
                  <a:pt x="118872" y="576072"/>
                </a:cubicBezTo>
                <a:lnTo>
                  <a:pt x="100584" y="566928"/>
                </a:lnTo>
                <a:moveTo>
                  <a:pt x="1892808" y="530352"/>
                </a:moveTo>
                <a:cubicBezTo>
                  <a:pt x="1892808" y="539496"/>
                  <a:pt x="1901952" y="557784"/>
                  <a:pt x="1901952" y="566928"/>
                </a:cubicBezTo>
                <a:lnTo>
                  <a:pt x="1883664" y="576072"/>
                </a:lnTo>
                <a:cubicBezTo>
                  <a:pt x="1874520" y="566928"/>
                  <a:pt x="1874520" y="557784"/>
                  <a:pt x="1865376" y="539496"/>
                </a:cubicBezTo>
                <a:lnTo>
                  <a:pt x="1892808" y="530352"/>
                </a:lnTo>
                <a:moveTo>
                  <a:pt x="73152" y="640080"/>
                </a:moveTo>
                <a:cubicBezTo>
                  <a:pt x="73152" y="621792"/>
                  <a:pt x="82296" y="612648"/>
                  <a:pt x="82296" y="603504"/>
                </a:cubicBezTo>
                <a:lnTo>
                  <a:pt x="109728" y="612648"/>
                </a:lnTo>
                <a:cubicBezTo>
                  <a:pt x="100584" y="621792"/>
                  <a:pt x="100584" y="630936"/>
                  <a:pt x="91440" y="649224"/>
                </a:cubicBezTo>
                <a:lnTo>
                  <a:pt x="73152" y="640080"/>
                </a:lnTo>
                <a:moveTo>
                  <a:pt x="1920240" y="603504"/>
                </a:moveTo>
                <a:cubicBezTo>
                  <a:pt x="1929384" y="612648"/>
                  <a:pt x="1929384" y="621792"/>
                  <a:pt x="1938528" y="640080"/>
                </a:cubicBezTo>
                <a:lnTo>
                  <a:pt x="1911096" y="649224"/>
                </a:lnTo>
                <a:cubicBezTo>
                  <a:pt x="1911096" y="630936"/>
                  <a:pt x="1901952" y="621792"/>
                  <a:pt x="1901952" y="612648"/>
                </a:cubicBezTo>
                <a:lnTo>
                  <a:pt x="1920240" y="603504"/>
                </a:lnTo>
                <a:moveTo>
                  <a:pt x="45720" y="713232"/>
                </a:moveTo>
                <a:cubicBezTo>
                  <a:pt x="45720" y="694944"/>
                  <a:pt x="54864" y="685800"/>
                  <a:pt x="54864" y="676656"/>
                </a:cubicBezTo>
                <a:lnTo>
                  <a:pt x="82296" y="685800"/>
                </a:lnTo>
                <a:cubicBezTo>
                  <a:pt x="73152" y="694944"/>
                  <a:pt x="73152" y="704088"/>
                  <a:pt x="64008" y="722376"/>
                </a:cubicBezTo>
                <a:lnTo>
                  <a:pt x="45720" y="713232"/>
                </a:lnTo>
                <a:moveTo>
                  <a:pt x="1947672" y="676656"/>
                </a:moveTo>
                <a:cubicBezTo>
                  <a:pt x="1956816" y="685800"/>
                  <a:pt x="1956816" y="694944"/>
                  <a:pt x="1965960" y="713232"/>
                </a:cubicBezTo>
                <a:lnTo>
                  <a:pt x="1938528" y="722376"/>
                </a:lnTo>
                <a:cubicBezTo>
                  <a:pt x="1938528" y="704088"/>
                  <a:pt x="1929384" y="694944"/>
                  <a:pt x="1929384" y="685800"/>
                </a:cubicBezTo>
                <a:lnTo>
                  <a:pt x="1947672" y="676656"/>
                </a:lnTo>
                <a:moveTo>
                  <a:pt x="27432" y="786384"/>
                </a:moveTo>
                <a:cubicBezTo>
                  <a:pt x="27432" y="777240"/>
                  <a:pt x="27432" y="758952"/>
                  <a:pt x="36576" y="749808"/>
                </a:cubicBezTo>
                <a:lnTo>
                  <a:pt x="54864" y="758952"/>
                </a:lnTo>
                <a:cubicBezTo>
                  <a:pt x="54864" y="768096"/>
                  <a:pt x="54864" y="777240"/>
                  <a:pt x="45720" y="795528"/>
                </a:cubicBezTo>
                <a:lnTo>
                  <a:pt x="27432" y="786384"/>
                </a:lnTo>
                <a:moveTo>
                  <a:pt x="1975104" y="749808"/>
                </a:moveTo>
                <a:cubicBezTo>
                  <a:pt x="1975104" y="758952"/>
                  <a:pt x="1984248" y="777240"/>
                  <a:pt x="1984248" y="786384"/>
                </a:cubicBezTo>
                <a:lnTo>
                  <a:pt x="1956816" y="795528"/>
                </a:lnTo>
                <a:cubicBezTo>
                  <a:pt x="1956816" y="777240"/>
                  <a:pt x="1956816" y="768096"/>
                  <a:pt x="1947672" y="758952"/>
                </a:cubicBezTo>
                <a:lnTo>
                  <a:pt x="1975104" y="749808"/>
                </a:lnTo>
                <a:moveTo>
                  <a:pt x="9144" y="868680"/>
                </a:moveTo>
                <a:cubicBezTo>
                  <a:pt x="9144" y="850392"/>
                  <a:pt x="9144" y="841248"/>
                  <a:pt x="18288" y="822960"/>
                </a:cubicBezTo>
                <a:lnTo>
                  <a:pt x="36576" y="832104"/>
                </a:lnTo>
                <a:cubicBezTo>
                  <a:pt x="36576" y="841248"/>
                  <a:pt x="36576" y="859536"/>
                  <a:pt x="36576" y="868680"/>
                </a:cubicBezTo>
                <a:lnTo>
                  <a:pt x="9144" y="868680"/>
                </a:lnTo>
                <a:moveTo>
                  <a:pt x="1993392" y="822960"/>
                </a:moveTo>
                <a:cubicBezTo>
                  <a:pt x="1993392" y="841248"/>
                  <a:pt x="1993392" y="850392"/>
                  <a:pt x="1993392" y="868680"/>
                </a:cubicBezTo>
                <a:lnTo>
                  <a:pt x="1975104" y="868680"/>
                </a:lnTo>
                <a:cubicBezTo>
                  <a:pt x="1965960" y="859536"/>
                  <a:pt x="1965960" y="841248"/>
                  <a:pt x="1965960" y="832104"/>
                </a:cubicBezTo>
                <a:lnTo>
                  <a:pt x="1993392" y="822960"/>
                </a:lnTo>
                <a:moveTo>
                  <a:pt x="0" y="941832"/>
                </a:moveTo>
                <a:cubicBezTo>
                  <a:pt x="0" y="932688"/>
                  <a:pt x="0" y="914400"/>
                  <a:pt x="9144" y="905256"/>
                </a:cubicBezTo>
                <a:lnTo>
                  <a:pt x="27432" y="905256"/>
                </a:lnTo>
                <a:cubicBezTo>
                  <a:pt x="27432" y="923544"/>
                  <a:pt x="27432" y="932688"/>
                  <a:pt x="27432" y="941832"/>
                </a:cubicBezTo>
                <a:lnTo>
                  <a:pt x="0" y="941832"/>
                </a:lnTo>
                <a:moveTo>
                  <a:pt x="2002536" y="905256"/>
                </a:moveTo>
                <a:cubicBezTo>
                  <a:pt x="2002536" y="914400"/>
                  <a:pt x="2002536" y="932688"/>
                  <a:pt x="2002536" y="941832"/>
                </a:cubicBezTo>
                <a:lnTo>
                  <a:pt x="1975104" y="941832"/>
                </a:lnTo>
                <a:cubicBezTo>
                  <a:pt x="1975104" y="932688"/>
                  <a:pt x="1975104" y="923544"/>
                  <a:pt x="1975104" y="905256"/>
                </a:cubicBezTo>
                <a:lnTo>
                  <a:pt x="2002536" y="905256"/>
                </a:lnTo>
                <a:moveTo>
                  <a:pt x="0" y="1005840"/>
                </a:moveTo>
                <a:cubicBezTo>
                  <a:pt x="0" y="996696"/>
                  <a:pt x="0" y="987552"/>
                  <a:pt x="0" y="987552"/>
                </a:cubicBezTo>
                <a:lnTo>
                  <a:pt x="27432" y="987552"/>
                </a:lnTo>
                <a:cubicBezTo>
                  <a:pt x="27432" y="987552"/>
                  <a:pt x="27432" y="996696"/>
                  <a:pt x="27432" y="1005840"/>
                </a:cubicBezTo>
                <a:cubicBezTo>
                  <a:pt x="27432" y="1005840"/>
                  <a:pt x="27432" y="1014984"/>
                  <a:pt x="27432" y="1024128"/>
                </a:cubicBezTo>
                <a:lnTo>
                  <a:pt x="0" y="1024128"/>
                </a:lnTo>
                <a:cubicBezTo>
                  <a:pt x="0" y="1014984"/>
                  <a:pt x="0" y="1005840"/>
                  <a:pt x="0" y="1005840"/>
                </a:cubicBezTo>
                <a:moveTo>
                  <a:pt x="2002536" y="987552"/>
                </a:moveTo>
                <a:cubicBezTo>
                  <a:pt x="2002536" y="987552"/>
                  <a:pt x="2002536" y="996696"/>
                  <a:pt x="2002536" y="1005840"/>
                </a:cubicBezTo>
                <a:cubicBezTo>
                  <a:pt x="2002536" y="1005840"/>
                  <a:pt x="2002536" y="1014984"/>
                  <a:pt x="2002536" y="1024128"/>
                </a:cubicBezTo>
                <a:lnTo>
                  <a:pt x="1984248" y="1024128"/>
                </a:lnTo>
                <a:cubicBezTo>
                  <a:pt x="1984248" y="1014984"/>
                  <a:pt x="1984248" y="1005840"/>
                  <a:pt x="1984248" y="1005840"/>
                </a:cubicBezTo>
                <a:cubicBezTo>
                  <a:pt x="1984248" y="996696"/>
                  <a:pt x="1984248" y="987552"/>
                  <a:pt x="1984248" y="987552"/>
                </a:cubicBezTo>
                <a:lnTo>
                  <a:pt x="2002536" y="987552"/>
                </a:lnTo>
                <a:moveTo>
                  <a:pt x="9144" y="1097280"/>
                </a:moveTo>
                <a:cubicBezTo>
                  <a:pt x="0" y="1088136"/>
                  <a:pt x="0" y="1078992"/>
                  <a:pt x="0" y="1060704"/>
                </a:cubicBezTo>
                <a:lnTo>
                  <a:pt x="27432" y="1060704"/>
                </a:lnTo>
                <a:cubicBezTo>
                  <a:pt x="27432" y="1069848"/>
                  <a:pt x="27432" y="1088136"/>
                  <a:pt x="27432" y="1097280"/>
                </a:cubicBezTo>
                <a:lnTo>
                  <a:pt x="9144" y="1097280"/>
                </a:lnTo>
                <a:moveTo>
                  <a:pt x="2002536" y="1060704"/>
                </a:moveTo>
                <a:cubicBezTo>
                  <a:pt x="2002536" y="1078992"/>
                  <a:pt x="2002536" y="1088136"/>
                  <a:pt x="2002536" y="1097280"/>
                </a:cubicBezTo>
                <a:lnTo>
                  <a:pt x="1975104" y="1097280"/>
                </a:lnTo>
                <a:cubicBezTo>
                  <a:pt x="1975104" y="1088136"/>
                  <a:pt x="1975104" y="1069848"/>
                  <a:pt x="1975104" y="1060704"/>
                </a:cubicBezTo>
                <a:lnTo>
                  <a:pt x="2002536" y="1060704"/>
                </a:lnTo>
                <a:moveTo>
                  <a:pt x="18288" y="1179576"/>
                </a:moveTo>
                <a:cubicBezTo>
                  <a:pt x="9144" y="1170432"/>
                  <a:pt x="9144" y="1152144"/>
                  <a:pt x="9144" y="1143000"/>
                </a:cubicBezTo>
                <a:lnTo>
                  <a:pt x="36576" y="1133856"/>
                </a:lnTo>
                <a:cubicBezTo>
                  <a:pt x="36576" y="1152144"/>
                  <a:pt x="36576" y="1161288"/>
                  <a:pt x="36576" y="1179576"/>
                </a:cubicBezTo>
                <a:lnTo>
                  <a:pt x="18288" y="1179576"/>
                </a:lnTo>
                <a:moveTo>
                  <a:pt x="1993392" y="1143000"/>
                </a:moveTo>
                <a:cubicBezTo>
                  <a:pt x="1993392" y="1152144"/>
                  <a:pt x="1993392" y="1170432"/>
                  <a:pt x="1993392" y="1179576"/>
                </a:cubicBezTo>
                <a:lnTo>
                  <a:pt x="1965960" y="1179576"/>
                </a:lnTo>
                <a:cubicBezTo>
                  <a:pt x="1965960" y="1161288"/>
                  <a:pt x="1965960" y="1152144"/>
                  <a:pt x="1975104" y="1133856"/>
                </a:cubicBezTo>
                <a:lnTo>
                  <a:pt x="1993392" y="1143000"/>
                </a:lnTo>
                <a:moveTo>
                  <a:pt x="36576" y="1252728"/>
                </a:moveTo>
                <a:cubicBezTo>
                  <a:pt x="27432" y="1243584"/>
                  <a:pt x="27432" y="1234440"/>
                  <a:pt x="27432" y="1216152"/>
                </a:cubicBezTo>
                <a:lnTo>
                  <a:pt x="45720" y="1216152"/>
                </a:lnTo>
                <a:cubicBezTo>
                  <a:pt x="54864" y="1225296"/>
                  <a:pt x="54864" y="1234440"/>
                  <a:pt x="54864" y="1252728"/>
                </a:cubicBezTo>
                <a:lnTo>
                  <a:pt x="36576" y="1252728"/>
                </a:lnTo>
                <a:moveTo>
                  <a:pt x="1984248" y="1216152"/>
                </a:moveTo>
                <a:cubicBezTo>
                  <a:pt x="1984248" y="1234440"/>
                  <a:pt x="1975104" y="1243584"/>
                  <a:pt x="1975104" y="1252728"/>
                </a:cubicBezTo>
                <a:lnTo>
                  <a:pt x="1947672" y="1252728"/>
                </a:lnTo>
                <a:cubicBezTo>
                  <a:pt x="1956816" y="1234440"/>
                  <a:pt x="1956816" y="1225296"/>
                  <a:pt x="1956816" y="1216152"/>
                </a:cubicBezTo>
                <a:lnTo>
                  <a:pt x="1984248" y="1216152"/>
                </a:lnTo>
                <a:moveTo>
                  <a:pt x="54864" y="1335024"/>
                </a:moveTo>
                <a:cubicBezTo>
                  <a:pt x="54864" y="1316736"/>
                  <a:pt x="45720" y="1307592"/>
                  <a:pt x="45720" y="1298448"/>
                </a:cubicBezTo>
                <a:lnTo>
                  <a:pt x="64008" y="1289304"/>
                </a:lnTo>
                <a:cubicBezTo>
                  <a:pt x="73152" y="1298448"/>
                  <a:pt x="73152" y="1307592"/>
                  <a:pt x="82296" y="1325880"/>
                </a:cubicBezTo>
                <a:lnTo>
                  <a:pt x="54864" y="1335024"/>
                </a:lnTo>
                <a:moveTo>
                  <a:pt x="1965960" y="1298448"/>
                </a:moveTo>
                <a:cubicBezTo>
                  <a:pt x="1956816" y="1307592"/>
                  <a:pt x="1956816" y="1316736"/>
                  <a:pt x="1947672" y="1335024"/>
                </a:cubicBezTo>
                <a:lnTo>
                  <a:pt x="1929384" y="1325880"/>
                </a:lnTo>
                <a:cubicBezTo>
                  <a:pt x="1929384" y="1307592"/>
                  <a:pt x="1938528" y="1298448"/>
                  <a:pt x="1938528" y="1289304"/>
                </a:cubicBezTo>
                <a:lnTo>
                  <a:pt x="1965960" y="1298448"/>
                </a:lnTo>
                <a:moveTo>
                  <a:pt x="82296" y="1408176"/>
                </a:moveTo>
                <a:cubicBezTo>
                  <a:pt x="82296" y="1389888"/>
                  <a:pt x="73152" y="1380744"/>
                  <a:pt x="73152" y="1371600"/>
                </a:cubicBezTo>
                <a:lnTo>
                  <a:pt x="91440" y="1362456"/>
                </a:lnTo>
                <a:cubicBezTo>
                  <a:pt x="100584" y="1371600"/>
                  <a:pt x="100584" y="1380744"/>
                  <a:pt x="109728" y="1399032"/>
                </a:cubicBezTo>
                <a:lnTo>
                  <a:pt x="82296" y="1408176"/>
                </a:lnTo>
                <a:moveTo>
                  <a:pt x="1938528" y="1371600"/>
                </a:moveTo>
                <a:cubicBezTo>
                  <a:pt x="1929384" y="1380744"/>
                  <a:pt x="1929384" y="1389888"/>
                  <a:pt x="1920240" y="1408176"/>
                </a:cubicBezTo>
                <a:lnTo>
                  <a:pt x="1901952" y="1399032"/>
                </a:lnTo>
                <a:cubicBezTo>
                  <a:pt x="1901952" y="1380744"/>
                  <a:pt x="1911096" y="1371600"/>
                  <a:pt x="1911096" y="1362456"/>
                </a:cubicBezTo>
                <a:lnTo>
                  <a:pt x="1938528" y="1371600"/>
                </a:lnTo>
                <a:moveTo>
                  <a:pt x="118872" y="1472184"/>
                </a:moveTo>
                <a:cubicBezTo>
                  <a:pt x="109728" y="1463040"/>
                  <a:pt x="109728" y="1453896"/>
                  <a:pt x="100584" y="1444752"/>
                </a:cubicBezTo>
                <a:lnTo>
                  <a:pt x="118872" y="1426464"/>
                </a:lnTo>
                <a:cubicBezTo>
                  <a:pt x="128016" y="1444752"/>
                  <a:pt x="137160" y="1453896"/>
                  <a:pt x="137160" y="1463040"/>
                </a:cubicBezTo>
                <a:lnTo>
                  <a:pt x="118872" y="1472184"/>
                </a:lnTo>
                <a:moveTo>
                  <a:pt x="1901952" y="1444752"/>
                </a:moveTo>
                <a:cubicBezTo>
                  <a:pt x="1901952" y="1453896"/>
                  <a:pt x="1892808" y="1463040"/>
                  <a:pt x="1892808" y="1472184"/>
                </a:cubicBezTo>
                <a:lnTo>
                  <a:pt x="1865376" y="1463040"/>
                </a:lnTo>
                <a:cubicBezTo>
                  <a:pt x="1874520" y="1453896"/>
                  <a:pt x="1874520" y="1444752"/>
                  <a:pt x="1883664" y="1426464"/>
                </a:cubicBezTo>
                <a:lnTo>
                  <a:pt x="1901952" y="1444752"/>
                </a:lnTo>
                <a:moveTo>
                  <a:pt x="155448" y="1545336"/>
                </a:moveTo>
                <a:cubicBezTo>
                  <a:pt x="155448" y="1536192"/>
                  <a:pt x="146304" y="1517904"/>
                  <a:pt x="137160" y="1508760"/>
                </a:cubicBezTo>
                <a:lnTo>
                  <a:pt x="155448" y="1499616"/>
                </a:lnTo>
                <a:cubicBezTo>
                  <a:pt x="164592" y="1508760"/>
                  <a:pt x="173736" y="1517904"/>
                  <a:pt x="182880" y="1527048"/>
                </a:cubicBezTo>
                <a:lnTo>
                  <a:pt x="155448" y="1545336"/>
                </a:lnTo>
                <a:moveTo>
                  <a:pt x="1865376" y="1508760"/>
                </a:moveTo>
                <a:cubicBezTo>
                  <a:pt x="1865376" y="1517904"/>
                  <a:pt x="1856232" y="1536192"/>
                  <a:pt x="1847088" y="1545336"/>
                </a:cubicBezTo>
                <a:lnTo>
                  <a:pt x="1828800" y="1527048"/>
                </a:lnTo>
                <a:cubicBezTo>
                  <a:pt x="1837944" y="1517904"/>
                  <a:pt x="1837944" y="1508760"/>
                  <a:pt x="1847088" y="1499616"/>
                </a:cubicBezTo>
                <a:lnTo>
                  <a:pt x="1865376" y="1508760"/>
                </a:lnTo>
                <a:moveTo>
                  <a:pt x="201168" y="1609344"/>
                </a:moveTo>
                <a:cubicBezTo>
                  <a:pt x="192024" y="1600200"/>
                  <a:pt x="192024" y="1591056"/>
                  <a:pt x="182880" y="1572768"/>
                </a:cubicBezTo>
                <a:lnTo>
                  <a:pt x="201168" y="1563624"/>
                </a:lnTo>
                <a:cubicBezTo>
                  <a:pt x="210312" y="1572768"/>
                  <a:pt x="219456" y="1581912"/>
                  <a:pt x="219456" y="1591056"/>
                </a:cubicBezTo>
                <a:lnTo>
                  <a:pt x="201168" y="1609344"/>
                </a:lnTo>
                <a:moveTo>
                  <a:pt x="1828800" y="1572768"/>
                </a:moveTo>
                <a:cubicBezTo>
                  <a:pt x="1819656" y="1591056"/>
                  <a:pt x="1810512" y="1600200"/>
                  <a:pt x="1801368" y="1609344"/>
                </a:cubicBezTo>
                <a:lnTo>
                  <a:pt x="1783080" y="1591056"/>
                </a:lnTo>
                <a:cubicBezTo>
                  <a:pt x="1792224" y="1581912"/>
                  <a:pt x="1801368" y="1572768"/>
                  <a:pt x="1801368" y="1563624"/>
                </a:cubicBezTo>
                <a:lnTo>
                  <a:pt x="1828800" y="1572768"/>
                </a:lnTo>
                <a:moveTo>
                  <a:pt x="1783080" y="1636776"/>
                </a:moveTo>
                <a:cubicBezTo>
                  <a:pt x="1773936" y="1645920"/>
                  <a:pt x="1764792" y="1664208"/>
                  <a:pt x="1755648" y="1673352"/>
                </a:cubicBezTo>
                <a:lnTo>
                  <a:pt x="1737360" y="1655064"/>
                </a:lnTo>
                <a:cubicBezTo>
                  <a:pt x="1746504" y="1645920"/>
                  <a:pt x="1755648" y="1636776"/>
                  <a:pt x="1755648" y="1627632"/>
                </a:cubicBezTo>
                <a:lnTo>
                  <a:pt x="1783080" y="1636776"/>
                </a:lnTo>
                <a:moveTo>
                  <a:pt x="256032" y="1673352"/>
                </a:moveTo>
                <a:cubicBezTo>
                  <a:pt x="246888" y="1664208"/>
                  <a:pt x="237744" y="1645920"/>
                  <a:pt x="228600" y="1636776"/>
                </a:cubicBezTo>
                <a:lnTo>
                  <a:pt x="246888" y="1627632"/>
                </a:lnTo>
                <a:cubicBezTo>
                  <a:pt x="256032" y="1636776"/>
                  <a:pt x="265176" y="1645920"/>
                  <a:pt x="274320" y="1655064"/>
                </a:cubicBezTo>
                <a:lnTo>
                  <a:pt x="256032" y="1673352"/>
                </a:lnTo>
                <a:moveTo>
                  <a:pt x="1728216" y="1700784"/>
                </a:moveTo>
                <a:cubicBezTo>
                  <a:pt x="1719072" y="1709928"/>
                  <a:pt x="1709928" y="1719072"/>
                  <a:pt x="1700784" y="1728216"/>
                </a:cubicBezTo>
                <a:lnTo>
                  <a:pt x="1682496" y="1709928"/>
                </a:lnTo>
                <a:cubicBezTo>
                  <a:pt x="1691640" y="1700784"/>
                  <a:pt x="1700784" y="1691640"/>
                  <a:pt x="1709928" y="1682496"/>
                </a:cubicBezTo>
                <a:lnTo>
                  <a:pt x="1728216" y="1700784"/>
                </a:lnTo>
                <a:moveTo>
                  <a:pt x="310896" y="1728216"/>
                </a:moveTo>
                <a:cubicBezTo>
                  <a:pt x="301752" y="1719072"/>
                  <a:pt x="292608" y="1709928"/>
                  <a:pt x="283464" y="1700784"/>
                </a:cubicBezTo>
                <a:lnTo>
                  <a:pt x="301752" y="1682496"/>
                </a:lnTo>
                <a:cubicBezTo>
                  <a:pt x="310896" y="1691640"/>
                  <a:pt x="320040" y="1700784"/>
                  <a:pt x="329184" y="1709928"/>
                </a:cubicBezTo>
                <a:lnTo>
                  <a:pt x="310896" y="1728216"/>
                </a:lnTo>
                <a:moveTo>
                  <a:pt x="365760" y="1783080"/>
                </a:moveTo>
                <a:cubicBezTo>
                  <a:pt x="356616" y="1773936"/>
                  <a:pt x="347472" y="1764792"/>
                  <a:pt x="338328" y="1755648"/>
                </a:cubicBezTo>
                <a:lnTo>
                  <a:pt x="356616" y="1737360"/>
                </a:lnTo>
                <a:cubicBezTo>
                  <a:pt x="365760" y="1746504"/>
                  <a:pt x="374904" y="1755648"/>
                  <a:pt x="384048" y="1755648"/>
                </a:cubicBezTo>
                <a:lnTo>
                  <a:pt x="365760" y="1783080"/>
                </a:lnTo>
                <a:moveTo>
                  <a:pt x="1673352" y="1755648"/>
                </a:moveTo>
                <a:cubicBezTo>
                  <a:pt x="1664208" y="1764792"/>
                  <a:pt x="1645920" y="1773936"/>
                  <a:pt x="1636776" y="1783080"/>
                </a:cubicBezTo>
                <a:lnTo>
                  <a:pt x="1627632" y="1755648"/>
                </a:lnTo>
                <a:cubicBezTo>
                  <a:pt x="1636776" y="1755648"/>
                  <a:pt x="1645920" y="1746504"/>
                  <a:pt x="1655064" y="1737360"/>
                </a:cubicBezTo>
                <a:lnTo>
                  <a:pt x="1673352" y="1755648"/>
                </a:lnTo>
                <a:moveTo>
                  <a:pt x="429768" y="1828800"/>
                </a:moveTo>
                <a:cubicBezTo>
                  <a:pt x="420624" y="1819656"/>
                  <a:pt x="411480" y="1810512"/>
                  <a:pt x="393192" y="1801368"/>
                </a:cubicBezTo>
                <a:lnTo>
                  <a:pt x="411480" y="1783080"/>
                </a:lnTo>
                <a:cubicBezTo>
                  <a:pt x="420624" y="1792224"/>
                  <a:pt x="429768" y="1801368"/>
                  <a:pt x="448056" y="1801368"/>
                </a:cubicBezTo>
                <a:lnTo>
                  <a:pt x="429768" y="1828800"/>
                </a:lnTo>
                <a:moveTo>
                  <a:pt x="1609344" y="1801368"/>
                </a:moveTo>
                <a:cubicBezTo>
                  <a:pt x="1600200" y="1810512"/>
                  <a:pt x="1591056" y="1819656"/>
                  <a:pt x="1572768" y="1828800"/>
                </a:cubicBezTo>
                <a:lnTo>
                  <a:pt x="1563624" y="1801368"/>
                </a:lnTo>
                <a:cubicBezTo>
                  <a:pt x="1572768" y="1801368"/>
                  <a:pt x="1581912" y="1792224"/>
                  <a:pt x="1591056" y="1783080"/>
                </a:cubicBezTo>
                <a:lnTo>
                  <a:pt x="1609344" y="1801368"/>
                </a:lnTo>
                <a:moveTo>
                  <a:pt x="493776" y="1865376"/>
                </a:moveTo>
                <a:cubicBezTo>
                  <a:pt x="484632" y="1865376"/>
                  <a:pt x="475488" y="1856232"/>
                  <a:pt x="466344" y="1847088"/>
                </a:cubicBezTo>
                <a:lnTo>
                  <a:pt x="475488" y="1828800"/>
                </a:lnTo>
                <a:cubicBezTo>
                  <a:pt x="484632" y="1837944"/>
                  <a:pt x="493776" y="1837944"/>
                  <a:pt x="512064" y="1847088"/>
                </a:cubicBezTo>
                <a:lnTo>
                  <a:pt x="493776" y="1865376"/>
                </a:lnTo>
                <a:moveTo>
                  <a:pt x="1545336" y="1847088"/>
                </a:moveTo>
                <a:cubicBezTo>
                  <a:pt x="1536192" y="1856232"/>
                  <a:pt x="1517904" y="1865376"/>
                  <a:pt x="1508760" y="1865376"/>
                </a:cubicBezTo>
                <a:lnTo>
                  <a:pt x="1499616" y="1847088"/>
                </a:lnTo>
                <a:cubicBezTo>
                  <a:pt x="1508760" y="1837944"/>
                  <a:pt x="1517904" y="1837944"/>
                  <a:pt x="1527048" y="1828800"/>
                </a:cubicBezTo>
                <a:lnTo>
                  <a:pt x="1545336" y="1847088"/>
                </a:lnTo>
                <a:moveTo>
                  <a:pt x="566928" y="1901952"/>
                </a:moveTo>
                <a:cubicBezTo>
                  <a:pt x="557784" y="1901952"/>
                  <a:pt x="539496" y="1892808"/>
                  <a:pt x="530352" y="1892808"/>
                </a:cubicBezTo>
                <a:lnTo>
                  <a:pt x="539496" y="1865376"/>
                </a:lnTo>
                <a:cubicBezTo>
                  <a:pt x="557784" y="1874520"/>
                  <a:pt x="566928" y="1874520"/>
                  <a:pt x="576072" y="1883664"/>
                </a:cubicBezTo>
                <a:lnTo>
                  <a:pt x="566928" y="1901952"/>
                </a:lnTo>
                <a:moveTo>
                  <a:pt x="1472184" y="1892808"/>
                </a:moveTo>
                <a:cubicBezTo>
                  <a:pt x="1463040" y="1892808"/>
                  <a:pt x="1453896" y="1901952"/>
                  <a:pt x="1444752" y="1901952"/>
                </a:cubicBezTo>
                <a:lnTo>
                  <a:pt x="1426464" y="1883664"/>
                </a:lnTo>
                <a:cubicBezTo>
                  <a:pt x="1444752" y="1874520"/>
                  <a:pt x="1453896" y="1874520"/>
                  <a:pt x="1463040" y="1865376"/>
                </a:cubicBezTo>
                <a:lnTo>
                  <a:pt x="1472184" y="1892808"/>
                </a:lnTo>
                <a:moveTo>
                  <a:pt x="640080" y="1938528"/>
                </a:moveTo>
                <a:cubicBezTo>
                  <a:pt x="621792" y="1929384"/>
                  <a:pt x="612648" y="1929384"/>
                  <a:pt x="603504" y="1920240"/>
                </a:cubicBezTo>
                <a:lnTo>
                  <a:pt x="612648" y="1901952"/>
                </a:lnTo>
                <a:cubicBezTo>
                  <a:pt x="621792" y="1901952"/>
                  <a:pt x="630936" y="1911096"/>
                  <a:pt x="649224" y="1911096"/>
                </a:cubicBezTo>
                <a:lnTo>
                  <a:pt x="640080" y="1938528"/>
                </a:lnTo>
                <a:moveTo>
                  <a:pt x="1408176" y="1920240"/>
                </a:moveTo>
                <a:cubicBezTo>
                  <a:pt x="1389888" y="1929384"/>
                  <a:pt x="1380744" y="1929384"/>
                  <a:pt x="1371600" y="1938528"/>
                </a:cubicBezTo>
                <a:lnTo>
                  <a:pt x="1362456" y="1911096"/>
                </a:lnTo>
                <a:cubicBezTo>
                  <a:pt x="1371600" y="1911096"/>
                  <a:pt x="1380744" y="1901952"/>
                  <a:pt x="1399032" y="1901952"/>
                </a:cubicBezTo>
                <a:lnTo>
                  <a:pt x="1408176" y="1920240"/>
                </a:lnTo>
                <a:moveTo>
                  <a:pt x="713232" y="1965960"/>
                </a:moveTo>
                <a:cubicBezTo>
                  <a:pt x="694944" y="1956816"/>
                  <a:pt x="685800" y="1956816"/>
                  <a:pt x="676656" y="1947672"/>
                </a:cubicBezTo>
                <a:lnTo>
                  <a:pt x="685800" y="1929384"/>
                </a:lnTo>
                <a:cubicBezTo>
                  <a:pt x="694944" y="1929384"/>
                  <a:pt x="704088" y="1938528"/>
                  <a:pt x="722376" y="1938528"/>
                </a:cubicBezTo>
                <a:lnTo>
                  <a:pt x="713232" y="1965960"/>
                </a:lnTo>
                <a:moveTo>
                  <a:pt x="1335024" y="1947672"/>
                </a:moveTo>
                <a:cubicBezTo>
                  <a:pt x="1316736" y="1956816"/>
                  <a:pt x="1307592" y="1956816"/>
                  <a:pt x="1298448" y="1965960"/>
                </a:cubicBezTo>
                <a:lnTo>
                  <a:pt x="1289304" y="1938528"/>
                </a:lnTo>
                <a:cubicBezTo>
                  <a:pt x="1298448" y="1938528"/>
                  <a:pt x="1307592" y="1929384"/>
                  <a:pt x="1325880" y="1929384"/>
                </a:cubicBezTo>
                <a:lnTo>
                  <a:pt x="1335024" y="1947672"/>
                </a:lnTo>
                <a:moveTo>
                  <a:pt x="786384" y="1984248"/>
                </a:moveTo>
                <a:cubicBezTo>
                  <a:pt x="777240" y="1984248"/>
                  <a:pt x="758952" y="1975104"/>
                  <a:pt x="749808" y="1975104"/>
                </a:cubicBezTo>
                <a:lnTo>
                  <a:pt x="758952" y="1947672"/>
                </a:lnTo>
                <a:cubicBezTo>
                  <a:pt x="768096" y="1956816"/>
                  <a:pt x="777240" y="1956816"/>
                  <a:pt x="795528" y="1956816"/>
                </a:cubicBezTo>
                <a:lnTo>
                  <a:pt x="786384" y="1984248"/>
                </a:lnTo>
                <a:moveTo>
                  <a:pt x="1252728" y="1975104"/>
                </a:moveTo>
                <a:cubicBezTo>
                  <a:pt x="1243584" y="1975104"/>
                  <a:pt x="1234440" y="1984248"/>
                  <a:pt x="1216152" y="1984248"/>
                </a:cubicBezTo>
                <a:lnTo>
                  <a:pt x="1216152" y="1956816"/>
                </a:lnTo>
                <a:cubicBezTo>
                  <a:pt x="1225296" y="1956816"/>
                  <a:pt x="1234440" y="1956816"/>
                  <a:pt x="1252728" y="1947672"/>
                </a:cubicBezTo>
                <a:lnTo>
                  <a:pt x="1252728" y="1975104"/>
                </a:lnTo>
                <a:moveTo>
                  <a:pt x="868680" y="1993392"/>
                </a:moveTo>
                <a:cubicBezTo>
                  <a:pt x="850392" y="1993392"/>
                  <a:pt x="841248" y="1993392"/>
                  <a:pt x="822960" y="1993392"/>
                </a:cubicBezTo>
                <a:lnTo>
                  <a:pt x="832104" y="1965960"/>
                </a:lnTo>
                <a:cubicBezTo>
                  <a:pt x="841248" y="1965960"/>
                  <a:pt x="859536" y="1965960"/>
                  <a:pt x="868680" y="1975104"/>
                </a:cubicBezTo>
                <a:lnTo>
                  <a:pt x="868680" y="1993392"/>
                </a:lnTo>
                <a:moveTo>
                  <a:pt x="1179576" y="1993392"/>
                </a:moveTo>
                <a:cubicBezTo>
                  <a:pt x="1170432" y="1993392"/>
                  <a:pt x="1152144" y="1993392"/>
                  <a:pt x="1143000" y="1993392"/>
                </a:cubicBezTo>
                <a:lnTo>
                  <a:pt x="1133856" y="1975104"/>
                </a:lnTo>
                <a:cubicBezTo>
                  <a:pt x="1152144" y="1965960"/>
                  <a:pt x="1161288" y="1965960"/>
                  <a:pt x="1179576" y="1965960"/>
                </a:cubicBezTo>
                <a:lnTo>
                  <a:pt x="1179576" y="1993392"/>
                </a:lnTo>
                <a:moveTo>
                  <a:pt x="941832" y="2002536"/>
                </a:moveTo>
                <a:cubicBezTo>
                  <a:pt x="932688" y="2002536"/>
                  <a:pt x="914400" y="2002536"/>
                  <a:pt x="905256" y="2002536"/>
                </a:cubicBezTo>
                <a:lnTo>
                  <a:pt x="905256" y="1975104"/>
                </a:lnTo>
                <a:cubicBezTo>
                  <a:pt x="923544" y="1975104"/>
                  <a:pt x="932688" y="1975104"/>
                  <a:pt x="941832" y="1975104"/>
                </a:cubicBezTo>
                <a:lnTo>
                  <a:pt x="941832" y="2002536"/>
                </a:lnTo>
                <a:moveTo>
                  <a:pt x="1097280" y="2002536"/>
                </a:moveTo>
                <a:cubicBezTo>
                  <a:pt x="1088136" y="2002536"/>
                  <a:pt x="1078992" y="2002536"/>
                  <a:pt x="1060704" y="2002536"/>
                </a:cubicBezTo>
                <a:lnTo>
                  <a:pt x="1060704" y="1975104"/>
                </a:lnTo>
                <a:cubicBezTo>
                  <a:pt x="1069848" y="1975104"/>
                  <a:pt x="1088136" y="1975104"/>
                  <a:pt x="1097280" y="1975104"/>
                </a:cubicBezTo>
                <a:lnTo>
                  <a:pt x="1097280" y="2002536"/>
                </a:lnTo>
                <a:moveTo>
                  <a:pt x="1005840" y="2002536"/>
                </a:moveTo>
                <a:cubicBezTo>
                  <a:pt x="996696" y="2002536"/>
                  <a:pt x="987552" y="2002536"/>
                  <a:pt x="987552" y="2002536"/>
                </a:cubicBezTo>
                <a:lnTo>
                  <a:pt x="987552" y="1984248"/>
                </a:lnTo>
                <a:cubicBezTo>
                  <a:pt x="987552" y="1984248"/>
                  <a:pt x="996696" y="1984248"/>
                  <a:pt x="1005840" y="1984248"/>
                </a:cubicBezTo>
                <a:cubicBezTo>
                  <a:pt x="1005840" y="1984248"/>
                  <a:pt x="1014984" y="1984248"/>
                  <a:pt x="1024128" y="1984248"/>
                </a:cubicBezTo>
                <a:lnTo>
                  <a:pt x="1024128" y="2002536"/>
                </a:lnTo>
                <a:cubicBezTo>
                  <a:pt x="1014984" y="2002536"/>
                  <a:pt x="1005840" y="2002536"/>
                  <a:pt x="1005840" y="2002536"/>
                </a:cubicBezTo>
              </a:path>
            </a:pathLst>
          </a:custGeom>
          <a:solidFill>
            <a:schemeClr val="accent1">
              <a:lumMod val="20000"/>
              <a:lumOff val="80000"/>
            </a:schemeClr>
          </a:solidFill>
        </p:spPr>
        <p:txBody>
          <a:bodyPr/>
          <a:p>
            <a:endParaRPr lang="zh-CN" altLang="en-US"/>
          </a:p>
        </p:txBody>
      </p:sp>
      <p:sp>
        <p:nvSpPr>
          <p:cNvPr id="5" name="任意多边形: 形状 7"/>
          <p:cNvSpPr/>
          <p:nvPr>
            <p:custDataLst>
              <p:tags r:id="rId12"/>
            </p:custDataLst>
          </p:nvPr>
        </p:nvSpPr>
        <p:spPr>
          <a:xfrm>
            <a:off x="3690412" y="1744859"/>
            <a:ext cx="7559537" cy="476396"/>
          </a:xfrm>
          <a:custGeom>
            <a:avLst/>
            <a:gdLst>
              <a:gd name="connsiteX0" fmla="*/ 0 w 8428382"/>
              <a:gd name="connsiteY0" fmla="*/ 506896 h 506896"/>
              <a:gd name="connsiteX1" fmla="*/ 1669774 w 8428382"/>
              <a:gd name="connsiteY1" fmla="*/ 506896 h 506896"/>
              <a:gd name="connsiteX2" fmla="*/ 2136913 w 8428382"/>
              <a:gd name="connsiteY2" fmla="*/ 0 h 506896"/>
              <a:gd name="connsiteX3" fmla="*/ 8428382 w 8428382"/>
              <a:gd name="connsiteY3" fmla="*/ 0 h 506896"/>
            </a:gdLst>
            <a:ahLst/>
            <a:cxnLst>
              <a:cxn ang="0">
                <a:pos x="connsiteX0" y="connsiteY0"/>
              </a:cxn>
              <a:cxn ang="0">
                <a:pos x="connsiteX1" y="connsiteY1"/>
              </a:cxn>
              <a:cxn ang="0">
                <a:pos x="connsiteX2" y="connsiteY2"/>
              </a:cxn>
              <a:cxn ang="0">
                <a:pos x="connsiteX3" y="connsiteY3"/>
              </a:cxn>
            </a:cxnLst>
            <a:rect l="l" t="t" r="r" b="b"/>
            <a:pathLst>
              <a:path w="8428382" h="506896">
                <a:moveTo>
                  <a:pt x="0" y="506896"/>
                </a:moveTo>
                <a:lnTo>
                  <a:pt x="1669774" y="506896"/>
                </a:lnTo>
                <a:lnTo>
                  <a:pt x="2136913" y="0"/>
                </a:lnTo>
                <a:lnTo>
                  <a:pt x="8428382" y="0"/>
                </a:lnTo>
              </a:path>
            </a:pathLst>
          </a:custGeom>
          <a:noFill/>
          <a:ln>
            <a:solidFill>
              <a:schemeClr val="accent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矩形 6"/>
          <p:cNvSpPr/>
          <p:nvPr>
            <p:custDataLst>
              <p:tags r:id="rId13"/>
            </p:custDataLst>
          </p:nvPr>
        </p:nvSpPr>
        <p:spPr>
          <a:xfrm>
            <a:off x="5501079" y="1895847"/>
            <a:ext cx="5675118" cy="1109472"/>
          </a:xfrm>
          <a:prstGeom prst="rect">
            <a:avLst/>
          </a:prstGeom>
          <a:noFill/>
        </p:spPr>
        <p:txBody>
          <a:bodyPr wrap="square" lIns="0" tIns="0" rIns="0" bIns="0" rtlCol="0" anchor="t" anchorCtr="0">
            <a:noAutofit/>
          </a:bodyPr>
          <a:p>
            <a:pPr algn="l">
              <a:lnSpc>
                <a:spcPct val="150000"/>
              </a:lnSpc>
              <a:spcBef>
                <a:spcPct val="0"/>
              </a:spcBef>
              <a:spcAft>
                <a:spcPct val="0"/>
              </a:spcAft>
            </a:pPr>
            <a:r>
              <a:rPr sz="1200" dirty="0">
                <a:solidFill>
                  <a:schemeClr val="tx1">
                    <a:lumMod val="85000"/>
                    <a:lumOff val="15000"/>
                  </a:schemeClr>
                </a:solidFill>
                <a:latin typeface="+mn-ea"/>
                <a:cs typeface="+mn-ea"/>
              </a:rPr>
              <a:t>Specifically, the LLM memorizes the facts and knowledge contained in the training corpus. However, further research has shown that LLMS are unable to recall facts and often also suffer from hallucination problems, i.e., producing statements with false facts.</a:t>
            </a:r>
            <a:endParaRPr sz="1200" dirty="0">
              <a:solidFill>
                <a:schemeClr val="tx1">
                  <a:lumMod val="85000"/>
                  <a:lumOff val="15000"/>
                </a:schemeClr>
              </a:solidFill>
              <a:latin typeface="+mn-ea"/>
              <a:cs typeface="+mn-ea"/>
            </a:endParaRPr>
          </a:p>
        </p:txBody>
      </p:sp>
      <p:sp>
        <p:nvSpPr>
          <p:cNvPr id="20" name="矩形 19"/>
          <p:cNvSpPr/>
          <p:nvPr>
            <p:custDataLst>
              <p:tags r:id="rId14"/>
            </p:custDataLst>
          </p:nvPr>
        </p:nvSpPr>
        <p:spPr>
          <a:xfrm>
            <a:off x="5501079" y="3346103"/>
            <a:ext cx="5675118" cy="1108674"/>
          </a:xfrm>
          <a:prstGeom prst="rect">
            <a:avLst/>
          </a:prstGeom>
          <a:noFill/>
        </p:spPr>
        <p:txBody>
          <a:bodyPr wrap="square" lIns="0" tIns="0" rIns="0" bIns="0" rtlCol="0" anchor="t" anchorCtr="0">
            <a:noAutofit/>
          </a:bodyPr>
          <a:p>
            <a:pPr algn="l">
              <a:lnSpc>
                <a:spcPct val="150000"/>
              </a:lnSpc>
              <a:spcBef>
                <a:spcPct val="0"/>
              </a:spcBef>
              <a:spcAft>
                <a:spcPct val="0"/>
              </a:spcAft>
            </a:pPr>
            <a:r>
              <a:rPr sz="1000" dirty="0">
                <a:solidFill>
                  <a:schemeClr val="tx1">
                    <a:lumMod val="85000"/>
                    <a:lumOff val="15000"/>
                  </a:schemeClr>
                </a:solidFill>
                <a:latin typeface="+mn-ea"/>
                <a:cs typeface="+mn-ea"/>
              </a:rPr>
              <a:t>The LLM is a black box model and lacks explainability, which has been criticized. LLM implicitly represents knowledge through parameters, and it is difficult for us to interpret and verify the knowledge obtained by LLM. In addition, LLM performs inference through probabilistic models, which is a non-decisive process. Details and explanations of the specific patterns and functions that LLMS use to make predictions and decisions are not readily available.</a:t>
            </a:r>
            <a:endParaRPr sz="1000" dirty="0">
              <a:solidFill>
                <a:schemeClr val="tx1">
                  <a:lumMod val="85000"/>
                  <a:lumOff val="15000"/>
                </a:schemeClr>
              </a:solidFill>
              <a:latin typeface="+mn-ea"/>
              <a:cs typeface="+mn-ea"/>
            </a:endParaRPr>
          </a:p>
        </p:txBody>
      </p:sp>
      <p:sp>
        <p:nvSpPr>
          <p:cNvPr id="21" name="矩形 20"/>
          <p:cNvSpPr/>
          <p:nvPr>
            <p:custDataLst>
              <p:tags r:id="rId15"/>
            </p:custDataLst>
          </p:nvPr>
        </p:nvSpPr>
        <p:spPr>
          <a:xfrm>
            <a:off x="5508837" y="2940830"/>
            <a:ext cx="5667439" cy="324793"/>
          </a:xfrm>
          <a:prstGeom prst="rect">
            <a:avLst/>
          </a:prstGeom>
          <a:noFill/>
        </p:spPr>
        <p:txBody>
          <a:bodyPr wrap="none" lIns="0" tIns="0" rIns="0" bIns="0" rtlCol="0" anchor="ctr">
            <a:noAutofit/>
          </a:bodyPr>
          <a:p>
            <a:pPr algn="r">
              <a:spcBef>
                <a:spcPct val="0"/>
              </a:spcBef>
              <a:spcAft>
                <a:spcPct val="0"/>
              </a:spcAft>
            </a:pPr>
            <a:r>
              <a:rPr lang="en-US" altLang="zh-CN" b="1">
                <a:solidFill>
                  <a:schemeClr val="accent1"/>
                </a:solidFill>
                <a:latin typeface="+mn-ea"/>
                <a:cs typeface="+mn-ea"/>
              </a:rPr>
              <a:t>01</a:t>
            </a:r>
            <a:endParaRPr lang="zh-CN" altLang="en-US" b="1">
              <a:solidFill>
                <a:schemeClr val="accent1"/>
              </a:solidFill>
              <a:latin typeface="+mn-ea"/>
              <a:cs typeface="+mn-ea"/>
            </a:endParaRPr>
          </a:p>
        </p:txBody>
      </p:sp>
      <p:sp>
        <p:nvSpPr>
          <p:cNvPr id="6" name="矩形 5"/>
          <p:cNvSpPr/>
          <p:nvPr>
            <p:custDataLst>
              <p:tags r:id="rId16"/>
            </p:custDataLst>
          </p:nvPr>
        </p:nvSpPr>
        <p:spPr>
          <a:xfrm>
            <a:off x="5501005" y="4917440"/>
            <a:ext cx="5674995" cy="1001395"/>
          </a:xfrm>
          <a:prstGeom prst="rect">
            <a:avLst/>
          </a:prstGeom>
          <a:noFill/>
        </p:spPr>
        <p:txBody>
          <a:bodyPr wrap="square" lIns="0" tIns="0" rIns="0" bIns="0" rtlCol="0" anchor="t" anchorCtr="0">
            <a:noAutofit/>
          </a:bodyPr>
          <a:p>
            <a:pPr algn="l">
              <a:lnSpc>
                <a:spcPct val="150000"/>
              </a:lnSpc>
              <a:spcBef>
                <a:spcPct val="0"/>
              </a:spcBef>
              <a:spcAft>
                <a:spcPct val="0"/>
              </a:spcAft>
            </a:pPr>
            <a:r>
              <a:rPr sz="1200" dirty="0">
                <a:solidFill>
                  <a:schemeClr val="tx1">
                    <a:lumMod val="85000"/>
                    <a:lumOff val="15000"/>
                  </a:schemeClr>
                </a:solidFill>
                <a:latin typeface="+mn-ea"/>
                <a:cs typeface="+mn-ea"/>
              </a:rPr>
              <a:t>Although some LLMS have the ability to interpret their own predictions, the explanations they deduce are still illusory. This can seriously affect the use of LLM in high-stakes scenarios.</a:t>
            </a:r>
            <a:endParaRPr sz="1200" dirty="0">
              <a:solidFill>
                <a:schemeClr val="tx1">
                  <a:lumMod val="85000"/>
                  <a:lumOff val="15000"/>
                </a:schemeClr>
              </a:solidFill>
              <a:latin typeface="+mn-ea"/>
              <a:cs typeface="+mn-ea"/>
            </a:endParaRPr>
          </a:p>
        </p:txBody>
      </p:sp>
      <p:sp>
        <p:nvSpPr>
          <p:cNvPr id="10" name="矩形 9"/>
          <p:cNvSpPr/>
          <p:nvPr>
            <p:custDataLst>
              <p:tags r:id="rId17"/>
            </p:custDataLst>
          </p:nvPr>
        </p:nvSpPr>
        <p:spPr>
          <a:xfrm>
            <a:off x="5508837" y="4459666"/>
            <a:ext cx="5667439" cy="324793"/>
          </a:xfrm>
          <a:prstGeom prst="rect">
            <a:avLst/>
          </a:prstGeom>
          <a:noFill/>
        </p:spPr>
        <p:txBody>
          <a:bodyPr wrap="none" lIns="0" tIns="0" rIns="0" bIns="0" rtlCol="0" anchor="ctr">
            <a:noAutofit/>
          </a:bodyPr>
          <a:p>
            <a:pPr algn="r">
              <a:spcBef>
                <a:spcPct val="0"/>
              </a:spcBef>
              <a:spcAft>
                <a:spcPct val="0"/>
              </a:spcAft>
            </a:pPr>
            <a:r>
              <a:rPr lang="en-US" altLang="zh-CN" b="1">
                <a:solidFill>
                  <a:schemeClr val="accent1"/>
                </a:solidFill>
                <a:latin typeface="+mn-ea"/>
                <a:cs typeface="+mn-ea"/>
              </a:rPr>
              <a:t>02</a:t>
            </a:r>
            <a:endParaRPr lang="zh-CN" altLang="en-US" b="1">
              <a:solidFill>
                <a:schemeClr val="accent1"/>
              </a:solidFill>
              <a:latin typeface="+mn-ea"/>
              <a:cs typeface="+mn-ea"/>
            </a:endParaRPr>
          </a:p>
        </p:txBody>
      </p:sp>
      <p:sp>
        <p:nvSpPr>
          <p:cNvPr id="11" name="任意多边形: 形状 22"/>
          <p:cNvSpPr/>
          <p:nvPr>
            <p:custDataLst>
              <p:tags r:id="rId18"/>
            </p:custDataLst>
          </p:nvPr>
        </p:nvSpPr>
        <p:spPr>
          <a:xfrm>
            <a:off x="3259528" y="2528447"/>
            <a:ext cx="297854" cy="297295"/>
          </a:xfrm>
          <a:custGeom>
            <a:avLst/>
            <a:gdLst>
              <a:gd name="connsiteX0" fmla="*/ 182937 w 316923"/>
              <a:gd name="connsiteY0" fmla="*/ 179450 h 316328"/>
              <a:gd name="connsiteX1" fmla="*/ 276806 w 316923"/>
              <a:gd name="connsiteY1" fmla="*/ 179450 h 316328"/>
              <a:gd name="connsiteX2" fmla="*/ 298831 w 316923"/>
              <a:gd name="connsiteY2" fmla="*/ 201308 h 316328"/>
              <a:gd name="connsiteX3" fmla="*/ 298831 w 316923"/>
              <a:gd name="connsiteY3" fmla="*/ 294470 h 316328"/>
              <a:gd name="connsiteX4" fmla="*/ 276806 w 316923"/>
              <a:gd name="connsiteY4" fmla="*/ 316328 h 316328"/>
              <a:gd name="connsiteX5" fmla="*/ 182937 w 316923"/>
              <a:gd name="connsiteY5" fmla="*/ 316328 h 316328"/>
              <a:gd name="connsiteX6" fmla="*/ 160913 w 316923"/>
              <a:gd name="connsiteY6" fmla="*/ 294470 h 316328"/>
              <a:gd name="connsiteX7" fmla="*/ 160913 w 316923"/>
              <a:gd name="connsiteY7" fmla="*/ 201308 h 316328"/>
              <a:gd name="connsiteX8" fmla="*/ 182937 w 316923"/>
              <a:gd name="connsiteY8" fmla="*/ 179450 h 316328"/>
              <a:gd name="connsiteX9" fmla="*/ 22024 w 316923"/>
              <a:gd name="connsiteY9" fmla="*/ 179450 h 316328"/>
              <a:gd name="connsiteX10" fmla="*/ 115893 w 316923"/>
              <a:gd name="connsiteY10" fmla="*/ 179450 h 316328"/>
              <a:gd name="connsiteX11" fmla="*/ 137918 w 316923"/>
              <a:gd name="connsiteY11" fmla="*/ 201308 h 316328"/>
              <a:gd name="connsiteX12" fmla="*/ 137918 w 316923"/>
              <a:gd name="connsiteY12" fmla="*/ 294470 h 316328"/>
              <a:gd name="connsiteX13" fmla="*/ 115893 w 316923"/>
              <a:gd name="connsiteY13" fmla="*/ 316328 h 316328"/>
              <a:gd name="connsiteX14" fmla="*/ 22024 w 316923"/>
              <a:gd name="connsiteY14" fmla="*/ 316328 h 316328"/>
              <a:gd name="connsiteX15" fmla="*/ 0 w 316923"/>
              <a:gd name="connsiteY15" fmla="*/ 294470 h 316328"/>
              <a:gd name="connsiteX16" fmla="*/ 0 w 316923"/>
              <a:gd name="connsiteY16" fmla="*/ 201308 h 316328"/>
              <a:gd name="connsiteX17" fmla="*/ 22024 w 316923"/>
              <a:gd name="connsiteY17" fmla="*/ 179450 h 316328"/>
              <a:gd name="connsiteX18" fmla="*/ 232596 w 316923"/>
              <a:gd name="connsiteY18" fmla="*/ 52762 h 316328"/>
              <a:gd name="connsiteX19" fmla="*/ 201453 w 316923"/>
              <a:gd name="connsiteY19" fmla="*/ 83670 h 316328"/>
              <a:gd name="connsiteX20" fmla="*/ 232596 w 316923"/>
              <a:gd name="connsiteY20" fmla="*/ 114579 h 316328"/>
              <a:gd name="connsiteX21" fmla="*/ 263740 w 316923"/>
              <a:gd name="connsiteY21" fmla="*/ 83670 h 316328"/>
              <a:gd name="connsiteX22" fmla="*/ 22024 w 316923"/>
              <a:gd name="connsiteY22" fmla="*/ 19751 h 316328"/>
              <a:gd name="connsiteX23" fmla="*/ 115893 w 316923"/>
              <a:gd name="connsiteY23" fmla="*/ 19751 h 316328"/>
              <a:gd name="connsiteX24" fmla="*/ 137918 w 316923"/>
              <a:gd name="connsiteY24" fmla="*/ 41610 h 316328"/>
              <a:gd name="connsiteX25" fmla="*/ 137918 w 316923"/>
              <a:gd name="connsiteY25" fmla="*/ 134772 h 316328"/>
              <a:gd name="connsiteX26" fmla="*/ 115893 w 316923"/>
              <a:gd name="connsiteY26" fmla="*/ 156630 h 316328"/>
              <a:gd name="connsiteX27" fmla="*/ 22024 w 316923"/>
              <a:gd name="connsiteY27" fmla="*/ 156630 h 316328"/>
              <a:gd name="connsiteX28" fmla="*/ 0 w 316923"/>
              <a:gd name="connsiteY28" fmla="*/ 134772 h 316328"/>
              <a:gd name="connsiteX29" fmla="*/ 0 w 316923"/>
              <a:gd name="connsiteY29" fmla="*/ 41610 h 316328"/>
              <a:gd name="connsiteX30" fmla="*/ 22024 w 316923"/>
              <a:gd name="connsiteY30" fmla="*/ 19751 h 316328"/>
              <a:gd name="connsiteX31" fmla="*/ 232575 w 316923"/>
              <a:gd name="connsiteY31" fmla="*/ 0 h 316328"/>
              <a:gd name="connsiteX32" fmla="*/ 248146 w 316923"/>
              <a:gd name="connsiteY32" fmla="*/ 6400 h 316328"/>
              <a:gd name="connsiteX33" fmla="*/ 248167 w 316923"/>
              <a:gd name="connsiteY33" fmla="*/ 6400 h 316328"/>
              <a:gd name="connsiteX34" fmla="*/ 310476 w 316923"/>
              <a:gd name="connsiteY34" fmla="*/ 68216 h 316328"/>
              <a:gd name="connsiteX35" fmla="*/ 310476 w 316923"/>
              <a:gd name="connsiteY35" fmla="*/ 99124 h 316328"/>
              <a:gd name="connsiteX36" fmla="*/ 248167 w 316923"/>
              <a:gd name="connsiteY36" fmla="*/ 160962 h 316328"/>
              <a:gd name="connsiteX37" fmla="*/ 217025 w 316923"/>
              <a:gd name="connsiteY37" fmla="*/ 160962 h 316328"/>
              <a:gd name="connsiteX38" fmla="*/ 154738 w 316923"/>
              <a:gd name="connsiteY38" fmla="*/ 99124 h 316328"/>
              <a:gd name="connsiteX39" fmla="*/ 154738 w 316923"/>
              <a:gd name="connsiteY39" fmla="*/ 68216 h 316328"/>
              <a:gd name="connsiteX40" fmla="*/ 217003 w 316923"/>
              <a:gd name="connsiteY40" fmla="*/ 6400 h 316328"/>
              <a:gd name="connsiteX41" fmla="*/ 232575 w 316923"/>
              <a:gd name="connsiteY41" fmla="*/ 0 h 316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316923" h="316328">
                <a:moveTo>
                  <a:pt x="182937" y="179450"/>
                </a:moveTo>
                <a:lnTo>
                  <a:pt x="276806" y="179450"/>
                </a:lnTo>
                <a:cubicBezTo>
                  <a:pt x="288970" y="179450"/>
                  <a:pt x="298831" y="189236"/>
                  <a:pt x="298831" y="201308"/>
                </a:cubicBezTo>
                <a:lnTo>
                  <a:pt x="298831" y="294470"/>
                </a:lnTo>
                <a:cubicBezTo>
                  <a:pt x="298831" y="306542"/>
                  <a:pt x="288970" y="316328"/>
                  <a:pt x="276806" y="316328"/>
                </a:cubicBezTo>
                <a:lnTo>
                  <a:pt x="182937" y="316328"/>
                </a:lnTo>
                <a:cubicBezTo>
                  <a:pt x="170773" y="316328"/>
                  <a:pt x="160913" y="306542"/>
                  <a:pt x="160913" y="294470"/>
                </a:cubicBezTo>
                <a:lnTo>
                  <a:pt x="160913" y="201308"/>
                </a:lnTo>
                <a:cubicBezTo>
                  <a:pt x="160913" y="189236"/>
                  <a:pt x="170773" y="179450"/>
                  <a:pt x="182937" y="179450"/>
                </a:cubicBezTo>
                <a:close/>
                <a:moveTo>
                  <a:pt x="22024" y="179450"/>
                </a:moveTo>
                <a:lnTo>
                  <a:pt x="115893" y="179450"/>
                </a:lnTo>
                <a:cubicBezTo>
                  <a:pt x="128057" y="179450"/>
                  <a:pt x="137918" y="189236"/>
                  <a:pt x="137918" y="201308"/>
                </a:cubicBezTo>
                <a:lnTo>
                  <a:pt x="137918" y="294470"/>
                </a:lnTo>
                <a:cubicBezTo>
                  <a:pt x="137918" y="306542"/>
                  <a:pt x="128057" y="316328"/>
                  <a:pt x="115893" y="316328"/>
                </a:cubicBezTo>
                <a:lnTo>
                  <a:pt x="22024" y="316328"/>
                </a:lnTo>
                <a:cubicBezTo>
                  <a:pt x="9860" y="316328"/>
                  <a:pt x="0" y="306542"/>
                  <a:pt x="0" y="294470"/>
                </a:cubicBezTo>
                <a:lnTo>
                  <a:pt x="0" y="201308"/>
                </a:lnTo>
                <a:cubicBezTo>
                  <a:pt x="0" y="189236"/>
                  <a:pt x="9860" y="179450"/>
                  <a:pt x="22024" y="179450"/>
                </a:cubicBezTo>
                <a:close/>
                <a:moveTo>
                  <a:pt x="232596" y="52762"/>
                </a:moveTo>
                <a:lnTo>
                  <a:pt x="201453" y="83670"/>
                </a:lnTo>
                <a:lnTo>
                  <a:pt x="232596" y="114579"/>
                </a:lnTo>
                <a:lnTo>
                  <a:pt x="263740" y="83670"/>
                </a:lnTo>
                <a:close/>
                <a:moveTo>
                  <a:pt x="22024" y="19751"/>
                </a:moveTo>
                <a:lnTo>
                  <a:pt x="115893" y="19751"/>
                </a:lnTo>
                <a:cubicBezTo>
                  <a:pt x="128057" y="19751"/>
                  <a:pt x="137918" y="29538"/>
                  <a:pt x="137918" y="41610"/>
                </a:cubicBezTo>
                <a:lnTo>
                  <a:pt x="137918" y="134772"/>
                </a:lnTo>
                <a:cubicBezTo>
                  <a:pt x="137918" y="146843"/>
                  <a:pt x="128057" y="156630"/>
                  <a:pt x="115893" y="156630"/>
                </a:cubicBezTo>
                <a:lnTo>
                  <a:pt x="22024" y="156630"/>
                </a:lnTo>
                <a:cubicBezTo>
                  <a:pt x="9860" y="156630"/>
                  <a:pt x="0" y="146843"/>
                  <a:pt x="0" y="134772"/>
                </a:cubicBezTo>
                <a:lnTo>
                  <a:pt x="0" y="41610"/>
                </a:lnTo>
                <a:cubicBezTo>
                  <a:pt x="0" y="29538"/>
                  <a:pt x="9860" y="19751"/>
                  <a:pt x="22024" y="19751"/>
                </a:cubicBezTo>
                <a:close/>
                <a:moveTo>
                  <a:pt x="232575" y="0"/>
                </a:moveTo>
                <a:cubicBezTo>
                  <a:pt x="238210" y="0"/>
                  <a:pt x="243846" y="2133"/>
                  <a:pt x="248146" y="6400"/>
                </a:cubicBezTo>
                <a:lnTo>
                  <a:pt x="248167" y="6400"/>
                </a:lnTo>
                <a:lnTo>
                  <a:pt x="310476" y="68216"/>
                </a:lnTo>
                <a:cubicBezTo>
                  <a:pt x="319073" y="76752"/>
                  <a:pt x="319073" y="90589"/>
                  <a:pt x="310476" y="99124"/>
                </a:cubicBezTo>
                <a:lnTo>
                  <a:pt x="248167" y="160962"/>
                </a:lnTo>
                <a:cubicBezTo>
                  <a:pt x="239566" y="169496"/>
                  <a:pt x="225625" y="169496"/>
                  <a:pt x="217025" y="160962"/>
                </a:cubicBezTo>
                <a:lnTo>
                  <a:pt x="154738" y="99124"/>
                </a:lnTo>
                <a:cubicBezTo>
                  <a:pt x="146141" y="90589"/>
                  <a:pt x="146141" y="76752"/>
                  <a:pt x="154738" y="68216"/>
                </a:cubicBezTo>
                <a:lnTo>
                  <a:pt x="217003" y="6400"/>
                </a:lnTo>
                <a:cubicBezTo>
                  <a:pt x="221304" y="2133"/>
                  <a:pt x="226939" y="0"/>
                  <a:pt x="232575" y="0"/>
                </a:cubicBezTo>
                <a:close/>
              </a:path>
            </a:pathLst>
          </a:custGeom>
          <a:solidFill>
            <a:srgbClr val="FFFFFF"/>
          </a:solidFill>
          <a:ln w="11230" cap="flat">
            <a:noFill/>
            <a:prstDash val="solid"/>
            <a:miter/>
          </a:ln>
        </p:spPr>
        <p:txBody>
          <a:bodyPr rtlCol="0" anchor="ctr"/>
          <a:p>
            <a:endParaRPr lang="zh-CN" altLang="en-US"/>
          </a:p>
        </p:txBody>
      </p:sp>
      <p:sp>
        <p:nvSpPr>
          <p:cNvPr id="12" name="图片 15" descr="343439383331313b343532303033313bd3a6d3c3c9ccb3c7"/>
          <p:cNvSpPr/>
          <p:nvPr>
            <p:custDataLst>
              <p:tags r:id="rId19"/>
            </p:custDataLst>
          </p:nvPr>
        </p:nvSpPr>
        <p:spPr>
          <a:xfrm>
            <a:off x="3917193" y="3751871"/>
            <a:ext cx="275989" cy="297799"/>
          </a:xfrm>
          <a:custGeom>
            <a:avLst/>
            <a:gdLst>
              <a:gd name="connsiteX0" fmla="*/ 238713 w 293658"/>
              <a:gd name="connsiteY0" fmla="*/ 316979 h 316865"/>
              <a:gd name="connsiteX1" fmla="*/ 55176 w 293658"/>
              <a:gd name="connsiteY1" fmla="*/ 316979 h 316865"/>
              <a:gd name="connsiteX2" fmla="*/ 115 w 293658"/>
              <a:gd name="connsiteY2" fmla="*/ 264168 h 316865"/>
              <a:gd name="connsiteX3" fmla="*/ 115 w 293658"/>
              <a:gd name="connsiteY3" fmla="*/ 52925 h 316865"/>
              <a:gd name="connsiteX4" fmla="*/ 55176 w 293658"/>
              <a:gd name="connsiteY4" fmla="*/ 114 h 316865"/>
              <a:gd name="connsiteX5" fmla="*/ 238713 w 293658"/>
              <a:gd name="connsiteY5" fmla="*/ 114 h 316865"/>
              <a:gd name="connsiteX6" fmla="*/ 293774 w 293658"/>
              <a:gd name="connsiteY6" fmla="*/ 52925 h 316865"/>
              <a:gd name="connsiteX7" fmla="*/ 293774 w 293658"/>
              <a:gd name="connsiteY7" fmla="*/ 264168 h 316865"/>
              <a:gd name="connsiteX8" fmla="*/ 238713 w 293658"/>
              <a:gd name="connsiteY8" fmla="*/ 316979 h 316865"/>
              <a:gd name="connsiteX9" fmla="*/ 146944 w 293658"/>
              <a:gd name="connsiteY9" fmla="*/ 145973 h 316865"/>
              <a:gd name="connsiteX10" fmla="*/ 220358 w 293658"/>
              <a:gd name="connsiteY10" fmla="*/ 73043 h 316865"/>
              <a:gd name="connsiteX11" fmla="*/ 202005 w 293658"/>
              <a:gd name="connsiteY11" fmla="*/ 54811 h 316865"/>
              <a:gd name="connsiteX12" fmla="*/ 183652 w 293658"/>
              <a:gd name="connsiteY12" fmla="*/ 73043 h 316865"/>
              <a:gd name="connsiteX13" fmla="*/ 146944 w 293658"/>
              <a:gd name="connsiteY13" fmla="*/ 109508 h 316865"/>
              <a:gd name="connsiteX14" fmla="*/ 110237 w 293658"/>
              <a:gd name="connsiteY14" fmla="*/ 73043 h 316865"/>
              <a:gd name="connsiteX15" fmla="*/ 91883 w 293658"/>
              <a:gd name="connsiteY15" fmla="*/ 54811 h 316865"/>
              <a:gd name="connsiteX16" fmla="*/ 73530 w 293658"/>
              <a:gd name="connsiteY16" fmla="*/ 73043 h 316865"/>
              <a:gd name="connsiteX17" fmla="*/ 146944 w 293658"/>
              <a:gd name="connsiteY17" fmla="*/ 145973 h 316865"/>
              <a:gd name="connsiteX18" fmla="*/ 183652 w 293658"/>
              <a:gd name="connsiteY18" fmla="*/ 255367 h 316865"/>
              <a:gd name="connsiteX19" fmla="*/ 202005 w 293658"/>
              <a:gd name="connsiteY19" fmla="*/ 237134 h 316865"/>
              <a:gd name="connsiteX20" fmla="*/ 183652 w 293658"/>
              <a:gd name="connsiteY20" fmla="*/ 218901 h 316865"/>
              <a:gd name="connsiteX21" fmla="*/ 110237 w 293658"/>
              <a:gd name="connsiteY21" fmla="*/ 218901 h 316865"/>
              <a:gd name="connsiteX22" fmla="*/ 91883 w 293658"/>
              <a:gd name="connsiteY22" fmla="*/ 237134 h 316865"/>
              <a:gd name="connsiteX23" fmla="*/ 110237 w 293658"/>
              <a:gd name="connsiteY23" fmla="*/ 255367 h 316865"/>
              <a:gd name="connsiteX24" fmla="*/ 183652 w 293658"/>
              <a:gd name="connsiteY24" fmla="*/ 255367 h 316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93658" h="316865">
                <a:moveTo>
                  <a:pt x="238713" y="316979"/>
                </a:moveTo>
                <a:lnTo>
                  <a:pt x="55176" y="316979"/>
                </a:lnTo>
                <a:cubicBezTo>
                  <a:pt x="23975" y="316979"/>
                  <a:pt x="115" y="294095"/>
                  <a:pt x="115" y="264168"/>
                </a:cubicBezTo>
                <a:lnTo>
                  <a:pt x="115" y="52925"/>
                </a:lnTo>
                <a:cubicBezTo>
                  <a:pt x="115" y="22999"/>
                  <a:pt x="23975" y="114"/>
                  <a:pt x="55176" y="114"/>
                </a:cubicBezTo>
                <a:lnTo>
                  <a:pt x="238713" y="114"/>
                </a:lnTo>
                <a:cubicBezTo>
                  <a:pt x="269914" y="114"/>
                  <a:pt x="293774" y="22999"/>
                  <a:pt x="293774" y="52925"/>
                </a:cubicBezTo>
                <a:lnTo>
                  <a:pt x="293774" y="264168"/>
                </a:lnTo>
                <a:cubicBezTo>
                  <a:pt x="293774" y="294095"/>
                  <a:pt x="269914" y="316979"/>
                  <a:pt x="238713" y="316979"/>
                </a:cubicBezTo>
                <a:moveTo>
                  <a:pt x="146944" y="145973"/>
                </a:moveTo>
                <a:cubicBezTo>
                  <a:pt x="187322" y="145973"/>
                  <a:pt x="220358" y="113154"/>
                  <a:pt x="220358" y="73043"/>
                </a:cubicBezTo>
                <a:cubicBezTo>
                  <a:pt x="220358" y="62104"/>
                  <a:pt x="213017" y="54811"/>
                  <a:pt x="202005" y="54811"/>
                </a:cubicBezTo>
                <a:cubicBezTo>
                  <a:pt x="190993" y="54811"/>
                  <a:pt x="183652" y="62104"/>
                  <a:pt x="183652" y="73043"/>
                </a:cubicBezTo>
                <a:cubicBezTo>
                  <a:pt x="183652" y="93099"/>
                  <a:pt x="167133" y="109508"/>
                  <a:pt x="146944" y="109508"/>
                </a:cubicBezTo>
                <a:cubicBezTo>
                  <a:pt x="126755" y="109508"/>
                  <a:pt x="110237" y="93099"/>
                  <a:pt x="110237" y="73043"/>
                </a:cubicBezTo>
                <a:cubicBezTo>
                  <a:pt x="110237" y="62104"/>
                  <a:pt x="102895" y="54811"/>
                  <a:pt x="91883" y="54811"/>
                </a:cubicBezTo>
                <a:cubicBezTo>
                  <a:pt x="80871" y="54811"/>
                  <a:pt x="73530" y="62104"/>
                  <a:pt x="73530" y="73043"/>
                </a:cubicBezTo>
                <a:cubicBezTo>
                  <a:pt x="73530" y="113154"/>
                  <a:pt x="106566" y="145973"/>
                  <a:pt x="146944" y="145973"/>
                </a:cubicBezTo>
                <a:moveTo>
                  <a:pt x="183652" y="255367"/>
                </a:moveTo>
                <a:cubicBezTo>
                  <a:pt x="194664" y="255367"/>
                  <a:pt x="202005" y="248073"/>
                  <a:pt x="202005" y="237134"/>
                </a:cubicBezTo>
                <a:cubicBezTo>
                  <a:pt x="202005" y="226195"/>
                  <a:pt x="194664" y="218901"/>
                  <a:pt x="183652" y="218901"/>
                </a:cubicBezTo>
                <a:lnTo>
                  <a:pt x="110237" y="218901"/>
                </a:lnTo>
                <a:cubicBezTo>
                  <a:pt x="99225" y="218901"/>
                  <a:pt x="91883" y="226195"/>
                  <a:pt x="91883" y="237134"/>
                </a:cubicBezTo>
                <a:cubicBezTo>
                  <a:pt x="91883" y="248073"/>
                  <a:pt x="99225" y="255367"/>
                  <a:pt x="110237" y="255367"/>
                </a:cubicBezTo>
                <a:lnTo>
                  <a:pt x="183652" y="255367"/>
                </a:lnTo>
              </a:path>
            </a:pathLst>
          </a:custGeom>
          <a:solidFill>
            <a:srgbClr val="FFFFFF"/>
          </a:solidFill>
          <a:ln w="11227" cap="flat">
            <a:noFill/>
            <a:prstDash val="solid"/>
            <a:miter/>
          </a:ln>
        </p:spPr>
        <p:txBody>
          <a:bodyPr rtlCol="0" anchor="ctr"/>
          <a:p>
            <a:endParaRPr lang="zh-CN" altLang="en-US"/>
          </a:p>
        </p:txBody>
      </p:sp>
      <p:sp>
        <p:nvSpPr>
          <p:cNvPr id="14" name="图片 14" descr="343435383038363b343532323339393bd6b4d0d0d5aad2aa"/>
          <p:cNvSpPr/>
          <p:nvPr>
            <p:custDataLst>
              <p:tags r:id="rId20"/>
            </p:custDataLst>
          </p:nvPr>
        </p:nvSpPr>
        <p:spPr>
          <a:xfrm>
            <a:off x="3281609" y="4926357"/>
            <a:ext cx="253446" cy="297799"/>
          </a:xfrm>
          <a:custGeom>
            <a:avLst/>
            <a:gdLst>
              <a:gd name="connsiteX0" fmla="*/ 89214 w 269672"/>
              <a:gd name="connsiteY0" fmla="*/ 33317 h 316865"/>
              <a:gd name="connsiteX1" fmla="*/ 134452 w 269672"/>
              <a:gd name="connsiteY1" fmla="*/ -392 h 316865"/>
              <a:gd name="connsiteX2" fmla="*/ 179691 w 269672"/>
              <a:gd name="connsiteY2" fmla="*/ 33317 h 316865"/>
              <a:gd name="connsiteX3" fmla="*/ 242321 w 269672"/>
              <a:gd name="connsiteY3" fmla="*/ 33317 h 316865"/>
              <a:gd name="connsiteX4" fmla="*/ 269289 w 269672"/>
              <a:gd name="connsiteY4" fmla="*/ 60284 h 316865"/>
              <a:gd name="connsiteX5" fmla="*/ 269289 w 269672"/>
              <a:gd name="connsiteY5" fmla="*/ 289506 h 316865"/>
              <a:gd name="connsiteX6" fmla="*/ 242321 w 269672"/>
              <a:gd name="connsiteY6" fmla="*/ 316473 h 316865"/>
              <a:gd name="connsiteX7" fmla="*/ 26583 w 269672"/>
              <a:gd name="connsiteY7" fmla="*/ 316473 h 316865"/>
              <a:gd name="connsiteX8" fmla="*/ -384 w 269672"/>
              <a:gd name="connsiteY8" fmla="*/ 289506 h 316865"/>
              <a:gd name="connsiteX9" fmla="*/ -384 w 269672"/>
              <a:gd name="connsiteY9" fmla="*/ 60284 h 316865"/>
              <a:gd name="connsiteX10" fmla="*/ 26583 w 269672"/>
              <a:gd name="connsiteY10" fmla="*/ 33317 h 316865"/>
              <a:gd name="connsiteX11" fmla="*/ 89214 w 269672"/>
              <a:gd name="connsiteY11" fmla="*/ 33317 h 316865"/>
              <a:gd name="connsiteX12" fmla="*/ 134452 w 269672"/>
              <a:gd name="connsiteY12" fmla="*/ 53543 h 316865"/>
              <a:gd name="connsiteX13" fmla="*/ 147936 w 269672"/>
              <a:gd name="connsiteY13" fmla="*/ 40059 h 316865"/>
              <a:gd name="connsiteX14" fmla="*/ 134452 w 269672"/>
              <a:gd name="connsiteY14" fmla="*/ 26575 h 316865"/>
              <a:gd name="connsiteX15" fmla="*/ 120969 w 269672"/>
              <a:gd name="connsiteY15" fmla="*/ 40059 h 316865"/>
              <a:gd name="connsiteX16" fmla="*/ 134452 w 269672"/>
              <a:gd name="connsiteY16" fmla="*/ 53543 h 316865"/>
              <a:gd name="connsiteX17" fmla="*/ 67034 w 269672"/>
              <a:gd name="connsiteY17" fmla="*/ 100735 h 316865"/>
              <a:gd name="connsiteX18" fmla="*/ 53551 w 269672"/>
              <a:gd name="connsiteY18" fmla="*/ 114219 h 316865"/>
              <a:gd name="connsiteX19" fmla="*/ 67034 w 269672"/>
              <a:gd name="connsiteY19" fmla="*/ 127703 h 316865"/>
              <a:gd name="connsiteX20" fmla="*/ 201871 w 269672"/>
              <a:gd name="connsiteY20" fmla="*/ 127703 h 316865"/>
              <a:gd name="connsiteX21" fmla="*/ 215354 w 269672"/>
              <a:gd name="connsiteY21" fmla="*/ 114219 h 316865"/>
              <a:gd name="connsiteX22" fmla="*/ 201871 w 269672"/>
              <a:gd name="connsiteY22" fmla="*/ 100735 h 316865"/>
              <a:gd name="connsiteX23" fmla="*/ 67034 w 269672"/>
              <a:gd name="connsiteY23" fmla="*/ 100735 h 316865"/>
              <a:gd name="connsiteX24" fmla="*/ 67034 w 269672"/>
              <a:gd name="connsiteY24" fmla="*/ 161412 h 316865"/>
              <a:gd name="connsiteX25" fmla="*/ 53551 w 269672"/>
              <a:gd name="connsiteY25" fmla="*/ 174895 h 316865"/>
              <a:gd name="connsiteX26" fmla="*/ 67034 w 269672"/>
              <a:gd name="connsiteY26" fmla="*/ 188379 h 316865"/>
              <a:gd name="connsiteX27" fmla="*/ 201871 w 269672"/>
              <a:gd name="connsiteY27" fmla="*/ 188379 h 316865"/>
              <a:gd name="connsiteX28" fmla="*/ 215354 w 269672"/>
              <a:gd name="connsiteY28" fmla="*/ 174895 h 316865"/>
              <a:gd name="connsiteX29" fmla="*/ 201871 w 269672"/>
              <a:gd name="connsiteY29" fmla="*/ 161412 h 316865"/>
              <a:gd name="connsiteX30" fmla="*/ 67034 w 269672"/>
              <a:gd name="connsiteY30" fmla="*/ 161412 h 316865"/>
              <a:gd name="connsiteX31" fmla="*/ 67034 w 269672"/>
              <a:gd name="connsiteY31" fmla="*/ 222088 h 316865"/>
              <a:gd name="connsiteX32" fmla="*/ 53551 w 269672"/>
              <a:gd name="connsiteY32" fmla="*/ 235572 h 316865"/>
              <a:gd name="connsiteX33" fmla="*/ 67034 w 269672"/>
              <a:gd name="connsiteY33" fmla="*/ 249055 h 316865"/>
              <a:gd name="connsiteX34" fmla="*/ 134452 w 269672"/>
              <a:gd name="connsiteY34" fmla="*/ 249055 h 316865"/>
              <a:gd name="connsiteX35" fmla="*/ 147936 w 269672"/>
              <a:gd name="connsiteY35" fmla="*/ 235572 h 316865"/>
              <a:gd name="connsiteX36" fmla="*/ 134452 w 269672"/>
              <a:gd name="connsiteY36" fmla="*/ 222088 h 316865"/>
              <a:gd name="connsiteX37" fmla="*/ 67034 w 269672"/>
              <a:gd name="connsiteY37" fmla="*/ 222088 h 316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69672" h="316865">
                <a:moveTo>
                  <a:pt x="89214" y="33317"/>
                </a:moveTo>
                <a:cubicBezTo>
                  <a:pt x="95016" y="13823"/>
                  <a:pt x="113074" y="-392"/>
                  <a:pt x="134452" y="-392"/>
                </a:cubicBezTo>
                <a:cubicBezTo>
                  <a:pt x="155831" y="-392"/>
                  <a:pt x="173889" y="13823"/>
                  <a:pt x="179691" y="33317"/>
                </a:cubicBezTo>
                <a:lnTo>
                  <a:pt x="242321" y="33317"/>
                </a:lnTo>
                <a:cubicBezTo>
                  <a:pt x="257215" y="33317"/>
                  <a:pt x="269289" y="45391"/>
                  <a:pt x="269289" y="60284"/>
                </a:cubicBezTo>
                <a:lnTo>
                  <a:pt x="269289" y="289506"/>
                </a:lnTo>
                <a:cubicBezTo>
                  <a:pt x="269289" y="304400"/>
                  <a:pt x="257215" y="316473"/>
                  <a:pt x="242321" y="316473"/>
                </a:cubicBezTo>
                <a:lnTo>
                  <a:pt x="26583" y="316473"/>
                </a:lnTo>
                <a:cubicBezTo>
                  <a:pt x="11690" y="316473"/>
                  <a:pt x="-384" y="304400"/>
                  <a:pt x="-384" y="289506"/>
                </a:cubicBezTo>
                <a:lnTo>
                  <a:pt x="-384" y="60284"/>
                </a:lnTo>
                <a:cubicBezTo>
                  <a:pt x="-384" y="45391"/>
                  <a:pt x="11690" y="33317"/>
                  <a:pt x="26583" y="33317"/>
                </a:cubicBezTo>
                <a:lnTo>
                  <a:pt x="89214" y="33317"/>
                </a:lnTo>
                <a:moveTo>
                  <a:pt x="134452" y="53543"/>
                </a:moveTo>
                <a:cubicBezTo>
                  <a:pt x="141899" y="53543"/>
                  <a:pt x="147936" y="47506"/>
                  <a:pt x="147936" y="40059"/>
                </a:cubicBezTo>
                <a:cubicBezTo>
                  <a:pt x="147936" y="32612"/>
                  <a:pt x="141899" y="26575"/>
                  <a:pt x="134452" y="26575"/>
                </a:cubicBezTo>
                <a:cubicBezTo>
                  <a:pt x="127006" y="26575"/>
                  <a:pt x="120969" y="32612"/>
                  <a:pt x="120969" y="40059"/>
                </a:cubicBezTo>
                <a:cubicBezTo>
                  <a:pt x="120969" y="47506"/>
                  <a:pt x="127006" y="53543"/>
                  <a:pt x="134452" y="53543"/>
                </a:cubicBezTo>
                <a:moveTo>
                  <a:pt x="67034" y="100735"/>
                </a:moveTo>
                <a:cubicBezTo>
                  <a:pt x="59587" y="100735"/>
                  <a:pt x="53551" y="106772"/>
                  <a:pt x="53551" y="114219"/>
                </a:cubicBezTo>
                <a:cubicBezTo>
                  <a:pt x="53551" y="121666"/>
                  <a:pt x="59587" y="127703"/>
                  <a:pt x="67034" y="127703"/>
                </a:cubicBezTo>
                <a:lnTo>
                  <a:pt x="201871" y="127703"/>
                </a:lnTo>
                <a:cubicBezTo>
                  <a:pt x="209317" y="127703"/>
                  <a:pt x="215354" y="121666"/>
                  <a:pt x="215354" y="114219"/>
                </a:cubicBezTo>
                <a:cubicBezTo>
                  <a:pt x="215354" y="106772"/>
                  <a:pt x="209317" y="100735"/>
                  <a:pt x="201871" y="100735"/>
                </a:cubicBezTo>
                <a:lnTo>
                  <a:pt x="67034" y="100735"/>
                </a:lnTo>
                <a:moveTo>
                  <a:pt x="67034" y="161412"/>
                </a:moveTo>
                <a:cubicBezTo>
                  <a:pt x="59587" y="161412"/>
                  <a:pt x="53551" y="167449"/>
                  <a:pt x="53551" y="174895"/>
                </a:cubicBezTo>
                <a:cubicBezTo>
                  <a:pt x="53551" y="182342"/>
                  <a:pt x="59587" y="188379"/>
                  <a:pt x="67034" y="188379"/>
                </a:cubicBezTo>
                <a:lnTo>
                  <a:pt x="201871" y="188379"/>
                </a:lnTo>
                <a:cubicBezTo>
                  <a:pt x="209317" y="188379"/>
                  <a:pt x="215354" y="182342"/>
                  <a:pt x="215354" y="174895"/>
                </a:cubicBezTo>
                <a:cubicBezTo>
                  <a:pt x="215354" y="167449"/>
                  <a:pt x="209317" y="161412"/>
                  <a:pt x="201871" y="161412"/>
                </a:cubicBezTo>
                <a:lnTo>
                  <a:pt x="67034" y="161412"/>
                </a:lnTo>
                <a:moveTo>
                  <a:pt x="67034" y="222088"/>
                </a:moveTo>
                <a:cubicBezTo>
                  <a:pt x="59587" y="222088"/>
                  <a:pt x="53551" y="228125"/>
                  <a:pt x="53551" y="235572"/>
                </a:cubicBezTo>
                <a:cubicBezTo>
                  <a:pt x="53551" y="243018"/>
                  <a:pt x="59587" y="249055"/>
                  <a:pt x="67034" y="249055"/>
                </a:cubicBezTo>
                <a:lnTo>
                  <a:pt x="134452" y="249055"/>
                </a:lnTo>
                <a:cubicBezTo>
                  <a:pt x="141899" y="249055"/>
                  <a:pt x="147936" y="243018"/>
                  <a:pt x="147936" y="235572"/>
                </a:cubicBezTo>
                <a:cubicBezTo>
                  <a:pt x="147936" y="228125"/>
                  <a:pt x="141899" y="222088"/>
                  <a:pt x="134452" y="222088"/>
                </a:cubicBezTo>
                <a:lnTo>
                  <a:pt x="67034" y="222088"/>
                </a:lnTo>
              </a:path>
            </a:pathLst>
          </a:custGeom>
          <a:solidFill>
            <a:srgbClr val="FFFFFF"/>
          </a:solidFill>
          <a:ln w="418" cap="flat">
            <a:noFill/>
            <a:prstDash val="solid"/>
            <a:miter/>
          </a:ln>
        </p:spPr>
        <p:txBody>
          <a:bodyPr rtlCol="0" anchor="ctr"/>
          <a:p>
            <a:endParaRPr lang="zh-CN" altLang="en-US"/>
          </a:p>
        </p:txBody>
      </p:sp>
      <p:sp>
        <p:nvSpPr>
          <p:cNvPr id="15" name="文本框 14"/>
          <p:cNvSpPr txBox="1"/>
          <p:nvPr/>
        </p:nvSpPr>
        <p:spPr>
          <a:xfrm>
            <a:off x="1960880" y="3091815"/>
            <a:ext cx="1729740" cy="1568450"/>
          </a:xfrm>
          <a:prstGeom prst="rect">
            <a:avLst/>
          </a:prstGeom>
          <a:noFill/>
        </p:spPr>
        <p:txBody>
          <a:bodyPr wrap="square" rtlCol="0">
            <a:spAutoFit/>
          </a:bodyPr>
          <a:p>
            <a:r>
              <a:rPr sz="2400"/>
              <a:t>Potential problems with the LLM model</a:t>
            </a:r>
            <a:endParaRPr sz="2400"/>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20"/>
          <p:cNvGrpSpPr/>
          <p:nvPr/>
        </p:nvGrpSpPr>
        <p:grpSpPr>
          <a:xfrm>
            <a:off x="-1436555" y="-669214"/>
            <a:ext cx="13660940" cy="8352317"/>
            <a:chOff x="-1468940" y="-669849"/>
            <a:chExt cx="13660940" cy="8352317"/>
          </a:xfrm>
        </p:grpSpPr>
        <p:pic>
          <p:nvPicPr>
            <p:cNvPr id="22" name="PA_图片 5"/>
            <p:cNvPicPr>
              <a:picLocks noChangeAspect="1"/>
            </p:cNvPicPr>
            <p:nvPr>
              <p:custDataLst>
                <p:tags r:id="rId1"/>
              </p:custDataLst>
            </p:nvPr>
          </p:nvPicPr>
          <p:blipFill rotWithShape="1">
            <a:blip r:embed="rId2"/>
            <a:srcRect t="19721" r="39165"/>
            <a:stretch>
              <a:fillRect/>
            </a:stretch>
          </p:blipFill>
          <p:spPr>
            <a:xfrm>
              <a:off x="-1468940" y="1839433"/>
              <a:ext cx="6126000" cy="5843035"/>
            </a:xfrm>
            <a:prstGeom prst="rect">
              <a:avLst/>
            </a:prstGeom>
          </p:spPr>
        </p:pic>
        <p:pic>
          <p:nvPicPr>
            <p:cNvPr id="23" name="PA_图片 6"/>
            <p:cNvPicPr>
              <a:picLocks noChangeAspect="1"/>
            </p:cNvPicPr>
            <p:nvPr>
              <p:custDataLst>
                <p:tags r:id="rId3"/>
              </p:custDataLst>
            </p:nvPr>
          </p:nvPicPr>
          <p:blipFill rotWithShape="1">
            <a:blip r:embed="rId2"/>
            <a:srcRect l="53646" t="-1654" r="7286" b="30950"/>
            <a:stretch>
              <a:fillRect/>
            </a:stretch>
          </p:blipFill>
          <p:spPr>
            <a:xfrm>
              <a:off x="8257954" y="-669849"/>
              <a:ext cx="3934046" cy="5146159"/>
            </a:xfrm>
            <a:prstGeom prst="rect">
              <a:avLst/>
            </a:prstGeom>
          </p:spPr>
        </p:pic>
        <p:sp>
          <p:nvSpPr>
            <p:cNvPr id="24" name="PA_矩形 7"/>
            <p:cNvSpPr/>
            <p:nvPr>
              <p:custDataLst>
                <p:tags r:id="rId4"/>
              </p:custDataLst>
            </p:nvPr>
          </p:nvSpPr>
          <p:spPr>
            <a:xfrm>
              <a:off x="444795" y="462516"/>
              <a:ext cx="11302410" cy="5932968"/>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5" name="PA_图片 8"/>
            <p:cNvPicPr>
              <a:picLocks noChangeAspect="1"/>
            </p:cNvPicPr>
            <p:nvPr>
              <p:custDataLst>
                <p:tags r:id="rId5"/>
              </p:custDataLst>
            </p:nvPr>
          </p:nvPicPr>
          <p:blipFill>
            <a:blip r:embed="rId6"/>
            <a:stretch>
              <a:fillRect/>
            </a:stretch>
          </p:blipFill>
          <p:spPr>
            <a:xfrm>
              <a:off x="434162" y="452627"/>
              <a:ext cx="506250" cy="697500"/>
            </a:xfrm>
            <a:prstGeom prst="rect">
              <a:avLst/>
            </a:prstGeom>
          </p:spPr>
        </p:pic>
      </p:grpSp>
      <p:sp>
        <p:nvSpPr>
          <p:cNvPr id="51" name="Title 1"/>
          <p:cNvSpPr txBox="1"/>
          <p:nvPr/>
        </p:nvSpPr>
        <p:spPr>
          <a:xfrm>
            <a:off x="1193801" y="582183"/>
            <a:ext cx="9690100" cy="614589"/>
          </a:xfrm>
          <a:prstGeom prst="rect">
            <a:avLst/>
          </a:prstGeom>
        </p:spPr>
        <p:txBody>
          <a:bodyPr>
            <a:normAutofit fontScale="8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zh-CN" altLang="en-US" dirty="0">
              <a:latin typeface="方正清刻本悦宋简体" panose="02000000000000000000" pitchFamily="2" charset="-122"/>
              <a:ea typeface="方正清刻本悦宋简体" panose="02000000000000000000" pitchFamily="2" charset="-122"/>
            </a:endParaRPr>
          </a:p>
        </p:txBody>
      </p:sp>
      <p:sp>
        <p:nvSpPr>
          <p:cNvPr id="53" name="TextBox 10"/>
          <p:cNvSpPr txBox="1"/>
          <p:nvPr/>
        </p:nvSpPr>
        <p:spPr>
          <a:xfrm>
            <a:off x="972820" y="1071880"/>
            <a:ext cx="2842260" cy="367665"/>
          </a:xfrm>
          <a:prstGeom prst="rect">
            <a:avLst/>
          </a:prstGeom>
          <a:noFill/>
        </p:spPr>
        <p:txBody>
          <a:bodyPr wrap="square" rtlCol="0">
            <a:noAutofit/>
          </a:bodyPr>
          <a:lstStyle>
            <a:defPPr>
              <a:defRPr lang="zh-CN"/>
            </a:defPPr>
            <a:lvl1pPr>
              <a:defRPr>
                <a:solidFill>
                  <a:schemeClr val="accent4"/>
                </a:solidFill>
                <a:latin typeface="Adobe Garamond Pro" panose="02020502060506020403" pitchFamily="18" charset="0"/>
              </a:defRPr>
            </a:lvl1pPr>
          </a:lstStyle>
          <a:p>
            <a:pPr algn="ctr"/>
            <a:r>
              <a:rPr lang="en-US" dirty="0">
                <a:solidFill>
                  <a:schemeClr val="tx1"/>
                </a:solidFill>
                <a:latin typeface="Mukta Malar Regular" panose="020B0000000000000000" charset="0"/>
                <a:ea typeface="方正清刻本悦宋简体" panose="02000000000000000000" pitchFamily="2" charset="-122"/>
                <a:cs typeface="Mukta Malar Regular" panose="020B0000000000000000" charset="0"/>
              </a:rPr>
              <a:t>Academic search engine</a:t>
            </a:r>
            <a:endParaRPr lang="en-US" dirty="0">
              <a:solidFill>
                <a:schemeClr val="tx1"/>
              </a:solidFill>
              <a:latin typeface="Mukta Malar Regular" panose="020B0000000000000000" charset="0"/>
              <a:ea typeface="方正清刻本悦宋简体" panose="02000000000000000000" pitchFamily="2" charset="-122"/>
              <a:cs typeface="Mukta Malar Regular" panose="020B0000000000000000" charset="0"/>
            </a:endParaRPr>
          </a:p>
        </p:txBody>
      </p:sp>
      <p:sp>
        <p:nvSpPr>
          <p:cNvPr id="54" name="TextBox 11"/>
          <p:cNvSpPr txBox="1"/>
          <p:nvPr/>
        </p:nvSpPr>
        <p:spPr>
          <a:xfrm>
            <a:off x="3272155" y="462915"/>
            <a:ext cx="4956175" cy="915670"/>
          </a:xfrm>
          <a:prstGeom prst="rect">
            <a:avLst/>
          </a:prstGeom>
          <a:noFill/>
        </p:spPr>
        <p:txBody>
          <a:bodyPr wrap="square" rtlCol="0">
            <a:noAutofit/>
          </a:bodyPr>
          <a:lstStyle/>
          <a:p>
            <a:pPr algn="ctr"/>
            <a:r>
              <a:rPr lang="zh-CN" altLang="en-US" sz="2800" dirty="0">
                <a:solidFill>
                  <a:schemeClr val="accent4"/>
                </a:solidFill>
                <a:latin typeface="Arial" panose="020B0704020202090204" pitchFamily="34" charset="0"/>
                <a:cs typeface="Arial" panose="020B0704020202090204" pitchFamily="34" charset="0"/>
              </a:rPr>
              <a:t>Related search engines</a:t>
            </a:r>
            <a:endParaRPr lang="zh-CN" altLang="en-US" sz="2800" dirty="0">
              <a:solidFill>
                <a:schemeClr val="accent4"/>
              </a:solidFill>
              <a:latin typeface="Arial" panose="020B0704020202090204" pitchFamily="34" charset="0"/>
              <a:cs typeface="Arial" panose="020B0704020202090204" pitchFamily="34" charset="0"/>
            </a:endParaRPr>
          </a:p>
        </p:txBody>
      </p:sp>
      <p:pic>
        <p:nvPicPr>
          <p:cNvPr id="3" name="图片 9"/>
          <p:cNvPicPr>
            <a:picLocks noChangeAspect="1"/>
          </p:cNvPicPr>
          <p:nvPr>
            <p:custDataLst>
              <p:tags r:id="rId7"/>
            </p:custDataLst>
          </p:nvPr>
        </p:nvPicPr>
        <p:blipFill>
          <a:blip r:embed="rId8"/>
          <a:stretch>
            <a:fillRect/>
          </a:stretch>
        </p:blipFill>
        <p:spPr>
          <a:xfrm>
            <a:off x="476885" y="1378585"/>
            <a:ext cx="4267835" cy="1845945"/>
          </a:xfrm>
          <a:prstGeom prst="rect">
            <a:avLst/>
          </a:prstGeom>
          <a:noFill/>
          <a:ln>
            <a:noFill/>
          </a:ln>
        </p:spPr>
      </p:pic>
      <p:pic>
        <p:nvPicPr>
          <p:cNvPr id="4" name="图片 3"/>
          <p:cNvPicPr>
            <a:picLocks noChangeAspect="1"/>
          </p:cNvPicPr>
          <p:nvPr>
            <p:custDataLst>
              <p:tags r:id="rId9"/>
            </p:custDataLst>
          </p:nvPr>
        </p:nvPicPr>
        <p:blipFill>
          <a:blip r:embed="rId10"/>
          <a:stretch>
            <a:fillRect/>
          </a:stretch>
        </p:blipFill>
        <p:spPr>
          <a:xfrm>
            <a:off x="466725" y="3073400"/>
            <a:ext cx="4636135" cy="1337310"/>
          </a:xfrm>
          <a:prstGeom prst="rect">
            <a:avLst/>
          </a:prstGeom>
          <a:noFill/>
          <a:ln>
            <a:noFill/>
          </a:ln>
        </p:spPr>
      </p:pic>
      <p:pic>
        <p:nvPicPr>
          <p:cNvPr id="5" name="图片 4"/>
          <p:cNvPicPr>
            <a:picLocks noChangeAspect="1"/>
          </p:cNvPicPr>
          <p:nvPr>
            <p:custDataLst>
              <p:tags r:id="rId11"/>
            </p:custDataLst>
          </p:nvPr>
        </p:nvPicPr>
        <p:blipFill>
          <a:blip r:embed="rId12"/>
          <a:stretch>
            <a:fillRect/>
          </a:stretch>
        </p:blipFill>
        <p:spPr>
          <a:xfrm>
            <a:off x="494030" y="4554855"/>
            <a:ext cx="4635500" cy="1841500"/>
          </a:xfrm>
          <a:prstGeom prst="rect">
            <a:avLst/>
          </a:prstGeom>
          <a:noFill/>
          <a:ln>
            <a:noFill/>
          </a:ln>
        </p:spPr>
      </p:pic>
      <p:sp>
        <p:nvSpPr>
          <p:cNvPr id="6" name="TextBox 10"/>
          <p:cNvSpPr txBox="1"/>
          <p:nvPr>
            <p:custDataLst>
              <p:tags r:id="rId13"/>
            </p:custDataLst>
          </p:nvPr>
        </p:nvSpPr>
        <p:spPr>
          <a:xfrm>
            <a:off x="8148320" y="1699895"/>
            <a:ext cx="2842260" cy="426085"/>
          </a:xfrm>
          <a:prstGeom prst="rect">
            <a:avLst/>
          </a:prstGeom>
          <a:noFill/>
        </p:spPr>
        <p:txBody>
          <a:bodyPr wrap="square" rtlCol="0">
            <a:noAutofit/>
          </a:bodyPr>
          <a:lstStyle>
            <a:defPPr>
              <a:defRPr lang="zh-CN"/>
            </a:defPPr>
            <a:lvl1pPr>
              <a:defRPr>
                <a:solidFill>
                  <a:schemeClr val="accent4"/>
                </a:solidFill>
                <a:latin typeface="Adobe Garamond Pro" panose="02020502060506020403" pitchFamily="18" charset="0"/>
              </a:defRPr>
            </a:lvl1pPr>
          </a:lstStyle>
          <a:p>
            <a:pPr algn="ctr">
              <a:buClrTx/>
              <a:buSzTx/>
              <a:buFontTx/>
            </a:pPr>
            <a:r>
              <a:rPr lang="en-US" dirty="0">
                <a:solidFill>
                  <a:schemeClr val="tx1"/>
                </a:solidFill>
                <a:latin typeface="Mukta Malar Regular" panose="020B0000000000000000" charset="0"/>
                <a:ea typeface="方正清刻本悦宋简体" panose="02000000000000000000" pitchFamily="2" charset="-122"/>
                <a:cs typeface="Mukta Malar Regular" panose="020B0000000000000000" charset="0"/>
              </a:rPr>
              <a:t>Tech blogs and news sites</a:t>
            </a:r>
            <a:endParaRPr lang="en-US" dirty="0">
              <a:solidFill>
                <a:schemeClr val="tx1"/>
              </a:solidFill>
              <a:latin typeface="Mukta Malar Regular" panose="020B0000000000000000" charset="0"/>
              <a:ea typeface="方正清刻本悦宋简体" panose="02000000000000000000" pitchFamily="2" charset="-122"/>
              <a:cs typeface="Mukta Malar Regular" panose="020B0000000000000000" charset="0"/>
            </a:endParaRPr>
          </a:p>
        </p:txBody>
      </p:sp>
      <p:pic>
        <p:nvPicPr>
          <p:cNvPr id="7" name="图片 8"/>
          <p:cNvPicPr>
            <a:picLocks noChangeAspect="1"/>
          </p:cNvPicPr>
          <p:nvPr>
            <p:custDataLst>
              <p:tags r:id="rId14"/>
            </p:custDataLst>
          </p:nvPr>
        </p:nvPicPr>
        <p:blipFill>
          <a:blip r:embed="rId15"/>
          <a:srcRect r="8960"/>
          <a:stretch>
            <a:fillRect/>
          </a:stretch>
        </p:blipFill>
        <p:spPr>
          <a:xfrm>
            <a:off x="5282565" y="1192530"/>
            <a:ext cx="2548255" cy="1060450"/>
          </a:xfrm>
          <a:prstGeom prst="rect">
            <a:avLst/>
          </a:prstGeom>
          <a:noFill/>
          <a:ln>
            <a:noFill/>
          </a:ln>
        </p:spPr>
      </p:pic>
      <p:pic>
        <p:nvPicPr>
          <p:cNvPr id="10" name="图片 6"/>
          <p:cNvPicPr>
            <a:picLocks noChangeAspect="1"/>
          </p:cNvPicPr>
          <p:nvPr>
            <p:custDataLst>
              <p:tags r:id="rId16"/>
            </p:custDataLst>
          </p:nvPr>
        </p:nvPicPr>
        <p:blipFill>
          <a:blip r:embed="rId17"/>
          <a:stretch>
            <a:fillRect/>
          </a:stretch>
        </p:blipFill>
        <p:spPr>
          <a:xfrm>
            <a:off x="5282565" y="2327275"/>
            <a:ext cx="3877310" cy="1676400"/>
          </a:xfrm>
          <a:prstGeom prst="rect">
            <a:avLst/>
          </a:prstGeom>
          <a:noFill/>
          <a:ln>
            <a:noFill/>
          </a:ln>
        </p:spPr>
      </p:pic>
      <p:sp>
        <p:nvSpPr>
          <p:cNvPr id="13" name="TextBox 10"/>
          <p:cNvSpPr txBox="1"/>
          <p:nvPr>
            <p:custDataLst>
              <p:tags r:id="rId18"/>
            </p:custDataLst>
          </p:nvPr>
        </p:nvSpPr>
        <p:spPr>
          <a:xfrm>
            <a:off x="5102860" y="4003675"/>
            <a:ext cx="4084955" cy="426085"/>
          </a:xfrm>
          <a:prstGeom prst="rect">
            <a:avLst/>
          </a:prstGeom>
          <a:noFill/>
        </p:spPr>
        <p:txBody>
          <a:bodyPr wrap="square" rtlCol="0">
            <a:noAutofit/>
          </a:bodyPr>
          <a:lstStyle>
            <a:defPPr>
              <a:defRPr lang="zh-CN"/>
            </a:defPPr>
            <a:lvl1pPr>
              <a:defRPr>
                <a:solidFill>
                  <a:schemeClr val="accent4"/>
                </a:solidFill>
                <a:latin typeface="Adobe Garamond Pro" panose="02020502060506020403" pitchFamily="18" charset="0"/>
              </a:defRPr>
            </a:lvl1pPr>
          </a:lstStyle>
          <a:p>
            <a:pPr algn="ctr">
              <a:buClrTx/>
              <a:buSzTx/>
              <a:buFontTx/>
            </a:pPr>
            <a:r>
              <a:rPr lang="en-US" dirty="0">
                <a:solidFill>
                  <a:schemeClr val="tx1"/>
                </a:solidFill>
                <a:latin typeface="Mukta Malar Regular" panose="020B0000000000000000" charset="0"/>
                <a:ea typeface="方正清刻本悦宋简体" panose="02000000000000000000" pitchFamily="2" charset="-122"/>
                <a:cs typeface="Mukta Malar Regular" panose="020B0000000000000000" charset="0"/>
              </a:rPr>
              <a:t>Professional forums and online forums</a:t>
            </a:r>
            <a:endParaRPr lang="en-US" dirty="0">
              <a:solidFill>
                <a:schemeClr val="tx1"/>
              </a:solidFill>
              <a:latin typeface="Mukta Malar Regular" panose="020B0000000000000000" charset="0"/>
              <a:ea typeface="方正清刻本悦宋简体" panose="02000000000000000000" pitchFamily="2" charset="-122"/>
              <a:cs typeface="Mukta Malar Regular" panose="020B0000000000000000" charset="0"/>
            </a:endParaRPr>
          </a:p>
        </p:txBody>
      </p:sp>
      <p:pic>
        <p:nvPicPr>
          <p:cNvPr id="14" name="图片 13"/>
          <p:cNvPicPr>
            <a:picLocks noChangeAspect="1"/>
          </p:cNvPicPr>
          <p:nvPr>
            <p:custDataLst>
              <p:tags r:id="rId19"/>
            </p:custDataLst>
          </p:nvPr>
        </p:nvPicPr>
        <p:blipFill>
          <a:blip r:embed="rId20"/>
          <a:stretch>
            <a:fillRect/>
          </a:stretch>
        </p:blipFill>
        <p:spPr>
          <a:xfrm>
            <a:off x="5282248" y="4410710"/>
            <a:ext cx="5272405" cy="172212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组合 21"/>
          <p:cNvGrpSpPr/>
          <p:nvPr/>
        </p:nvGrpSpPr>
        <p:grpSpPr>
          <a:xfrm>
            <a:off x="-3348982" y="-9525"/>
            <a:ext cx="15550259" cy="8636731"/>
            <a:chOff x="-3349617" y="0"/>
            <a:chExt cx="15550259" cy="8636731"/>
          </a:xfrm>
        </p:grpSpPr>
        <p:pic>
          <p:nvPicPr>
            <p:cNvPr id="23" name="图片 22"/>
            <p:cNvPicPr>
              <a:picLocks noChangeAspect="1"/>
            </p:cNvPicPr>
            <p:nvPr/>
          </p:nvPicPr>
          <p:blipFill rotWithShape="1">
            <a:blip r:embed="rId1"/>
            <a:srcRect l="74503" t="951" r="3232" b="59864"/>
            <a:stretch>
              <a:fillRect/>
            </a:stretch>
          </p:blipFill>
          <p:spPr>
            <a:xfrm>
              <a:off x="9008263" y="0"/>
              <a:ext cx="3192379" cy="3818022"/>
            </a:xfrm>
            <a:prstGeom prst="rect">
              <a:avLst/>
            </a:prstGeom>
          </p:spPr>
        </p:pic>
        <p:pic>
          <p:nvPicPr>
            <p:cNvPr id="24" name="图片 23"/>
            <p:cNvPicPr>
              <a:picLocks noChangeAspect="1"/>
            </p:cNvPicPr>
            <p:nvPr/>
          </p:nvPicPr>
          <p:blipFill rotWithShape="1">
            <a:blip r:embed="rId1"/>
            <a:srcRect t="34574" r="40054"/>
            <a:stretch>
              <a:fillRect/>
            </a:stretch>
          </p:blipFill>
          <p:spPr>
            <a:xfrm>
              <a:off x="-3349617" y="2261936"/>
              <a:ext cx="8595385" cy="6374795"/>
            </a:xfrm>
            <a:prstGeom prst="rect">
              <a:avLst/>
            </a:prstGeom>
          </p:spPr>
        </p:pic>
        <p:sp>
          <p:nvSpPr>
            <p:cNvPr id="25" name="矩形 24"/>
            <p:cNvSpPr/>
            <p:nvPr/>
          </p:nvSpPr>
          <p:spPr>
            <a:xfrm>
              <a:off x="444795" y="462516"/>
              <a:ext cx="11302410" cy="5932968"/>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6" name="图片 25"/>
            <p:cNvPicPr>
              <a:picLocks noChangeAspect="1"/>
            </p:cNvPicPr>
            <p:nvPr/>
          </p:nvPicPr>
          <p:blipFill>
            <a:blip r:embed="rId2"/>
            <a:stretch>
              <a:fillRect/>
            </a:stretch>
          </p:blipFill>
          <p:spPr>
            <a:xfrm>
              <a:off x="434162" y="452627"/>
              <a:ext cx="506250" cy="697500"/>
            </a:xfrm>
            <a:prstGeom prst="rect">
              <a:avLst/>
            </a:prstGeom>
          </p:spPr>
        </p:pic>
      </p:grpSp>
      <p:sp>
        <p:nvSpPr>
          <p:cNvPr id="29" name="任意多边形 28"/>
          <p:cNvSpPr/>
          <p:nvPr>
            <p:custDataLst>
              <p:tags r:id="rId3"/>
            </p:custDataLst>
          </p:nvPr>
        </p:nvSpPr>
        <p:spPr>
          <a:xfrm>
            <a:off x="1802448" y="3427095"/>
            <a:ext cx="2879725" cy="358140"/>
          </a:xfrm>
          <a:custGeom>
            <a:avLst/>
            <a:gdLst>
              <a:gd name="connsiteX0" fmla="*/ 0 w 2879725"/>
              <a:gd name="connsiteY0" fmla="*/ 89535 h 358140"/>
              <a:gd name="connsiteX1" fmla="*/ 1020324 w 2879725"/>
              <a:gd name="connsiteY1" fmla="*/ 89535 h 358140"/>
              <a:gd name="connsiteX2" fmla="*/ 1019622 w 2879725"/>
              <a:gd name="connsiteY2" fmla="*/ 91798 h 358140"/>
              <a:gd name="connsiteX3" fmla="*/ 1010920 w 2879725"/>
              <a:gd name="connsiteY3" fmla="*/ 178117 h 358140"/>
              <a:gd name="connsiteX4" fmla="*/ 1019622 w 2879725"/>
              <a:gd name="connsiteY4" fmla="*/ 264436 h 358140"/>
              <a:gd name="connsiteX5" fmla="*/ 1020916 w 2879725"/>
              <a:gd name="connsiteY5" fmla="*/ 268605 h 358140"/>
              <a:gd name="connsiteX6" fmla="*/ 0 w 2879725"/>
              <a:gd name="connsiteY6" fmla="*/ 268605 h 358140"/>
              <a:gd name="connsiteX7" fmla="*/ 89535 w 2879725"/>
              <a:gd name="connsiteY7" fmla="*/ 179070 h 358140"/>
              <a:gd name="connsiteX8" fmla="*/ 2700655 w 2879725"/>
              <a:gd name="connsiteY8" fmla="*/ 0 h 358140"/>
              <a:gd name="connsiteX9" fmla="*/ 2879725 w 2879725"/>
              <a:gd name="connsiteY9" fmla="*/ 179070 h 358140"/>
              <a:gd name="connsiteX10" fmla="*/ 2700655 w 2879725"/>
              <a:gd name="connsiteY10" fmla="*/ 358140 h 358140"/>
              <a:gd name="connsiteX11" fmla="*/ 2700655 w 2879725"/>
              <a:gd name="connsiteY11" fmla="*/ 268605 h 358140"/>
              <a:gd name="connsiteX12" fmla="*/ 1857538 w 2879725"/>
              <a:gd name="connsiteY12" fmla="*/ 268605 h 358140"/>
              <a:gd name="connsiteX13" fmla="*/ 1858832 w 2879725"/>
              <a:gd name="connsiteY13" fmla="*/ 264436 h 358140"/>
              <a:gd name="connsiteX14" fmla="*/ 1867534 w 2879725"/>
              <a:gd name="connsiteY14" fmla="*/ 178117 h 358140"/>
              <a:gd name="connsiteX15" fmla="*/ 1858832 w 2879725"/>
              <a:gd name="connsiteY15" fmla="*/ 91798 h 358140"/>
              <a:gd name="connsiteX16" fmla="*/ 1858130 w 2879725"/>
              <a:gd name="connsiteY16" fmla="*/ 89535 h 358140"/>
              <a:gd name="connsiteX17" fmla="*/ 2700655 w 2879725"/>
              <a:gd name="connsiteY17" fmla="*/ 89535 h 358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79725" h="358140">
                <a:moveTo>
                  <a:pt x="0" y="89535"/>
                </a:moveTo>
                <a:lnTo>
                  <a:pt x="1020324" y="89535"/>
                </a:lnTo>
                <a:lnTo>
                  <a:pt x="1019622" y="91798"/>
                </a:lnTo>
                <a:cubicBezTo>
                  <a:pt x="1013916" y="119680"/>
                  <a:pt x="1010920" y="148549"/>
                  <a:pt x="1010920" y="178117"/>
                </a:cubicBezTo>
                <a:cubicBezTo>
                  <a:pt x="1010920" y="207685"/>
                  <a:pt x="1013916" y="236554"/>
                  <a:pt x="1019622" y="264436"/>
                </a:cubicBezTo>
                <a:lnTo>
                  <a:pt x="1020916" y="268605"/>
                </a:lnTo>
                <a:lnTo>
                  <a:pt x="0" y="268605"/>
                </a:lnTo>
                <a:lnTo>
                  <a:pt x="89535" y="179070"/>
                </a:lnTo>
                <a:close/>
                <a:moveTo>
                  <a:pt x="2700655" y="0"/>
                </a:moveTo>
                <a:lnTo>
                  <a:pt x="2879725" y="179070"/>
                </a:lnTo>
                <a:lnTo>
                  <a:pt x="2700655" y="358140"/>
                </a:lnTo>
                <a:lnTo>
                  <a:pt x="2700655" y="268605"/>
                </a:lnTo>
                <a:lnTo>
                  <a:pt x="1857538" y="268605"/>
                </a:lnTo>
                <a:lnTo>
                  <a:pt x="1858832" y="264436"/>
                </a:lnTo>
                <a:cubicBezTo>
                  <a:pt x="1864538" y="236554"/>
                  <a:pt x="1867534" y="207685"/>
                  <a:pt x="1867534" y="178117"/>
                </a:cubicBezTo>
                <a:cubicBezTo>
                  <a:pt x="1867534" y="148549"/>
                  <a:pt x="1864538" y="119680"/>
                  <a:pt x="1858832" y="91798"/>
                </a:cubicBezTo>
                <a:lnTo>
                  <a:pt x="1858130" y="89535"/>
                </a:lnTo>
                <a:lnTo>
                  <a:pt x="2700655" y="89535"/>
                </a:lnTo>
                <a:close/>
              </a:path>
            </a:pathLst>
          </a:custGeom>
          <a:solidFill>
            <a:srgbClr val="C048E3"/>
          </a:solidFill>
          <a:ln>
            <a:noFill/>
          </a:ln>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p>
            <a:pPr algn="ctr"/>
            <a:endParaRPr lang="zh-CN" altLang="en-US"/>
          </a:p>
        </p:txBody>
      </p:sp>
      <p:sp>
        <p:nvSpPr>
          <p:cNvPr id="30" name="任意多边形 29"/>
          <p:cNvSpPr/>
          <p:nvPr>
            <p:custDataLst>
              <p:tags r:id="rId4"/>
            </p:custDataLst>
          </p:nvPr>
        </p:nvSpPr>
        <p:spPr>
          <a:xfrm>
            <a:off x="4682173" y="3426460"/>
            <a:ext cx="2879725" cy="358140"/>
          </a:xfrm>
          <a:custGeom>
            <a:avLst/>
            <a:gdLst>
              <a:gd name="connsiteX0" fmla="*/ 0 w 2879725"/>
              <a:gd name="connsiteY0" fmla="*/ 89535 h 358140"/>
              <a:gd name="connsiteX1" fmla="*/ 1020522 w 2879725"/>
              <a:gd name="connsiteY1" fmla="*/ 89535 h 358140"/>
              <a:gd name="connsiteX2" fmla="*/ 1019622 w 2879725"/>
              <a:gd name="connsiteY2" fmla="*/ 92433 h 358140"/>
              <a:gd name="connsiteX3" fmla="*/ 1010920 w 2879725"/>
              <a:gd name="connsiteY3" fmla="*/ 178752 h 358140"/>
              <a:gd name="connsiteX4" fmla="*/ 1019622 w 2879725"/>
              <a:gd name="connsiteY4" fmla="*/ 265071 h 358140"/>
              <a:gd name="connsiteX5" fmla="*/ 1020719 w 2879725"/>
              <a:gd name="connsiteY5" fmla="*/ 268605 h 358140"/>
              <a:gd name="connsiteX6" fmla="*/ 0 w 2879725"/>
              <a:gd name="connsiteY6" fmla="*/ 268605 h 358140"/>
              <a:gd name="connsiteX7" fmla="*/ 89535 w 2879725"/>
              <a:gd name="connsiteY7" fmla="*/ 179070 h 358140"/>
              <a:gd name="connsiteX8" fmla="*/ 2700655 w 2879725"/>
              <a:gd name="connsiteY8" fmla="*/ 0 h 358140"/>
              <a:gd name="connsiteX9" fmla="*/ 2879725 w 2879725"/>
              <a:gd name="connsiteY9" fmla="*/ 179070 h 358140"/>
              <a:gd name="connsiteX10" fmla="*/ 2700655 w 2879725"/>
              <a:gd name="connsiteY10" fmla="*/ 358140 h 358140"/>
              <a:gd name="connsiteX11" fmla="*/ 2700655 w 2879725"/>
              <a:gd name="connsiteY11" fmla="*/ 268605 h 358140"/>
              <a:gd name="connsiteX12" fmla="*/ 1857735 w 2879725"/>
              <a:gd name="connsiteY12" fmla="*/ 268605 h 358140"/>
              <a:gd name="connsiteX13" fmla="*/ 1858833 w 2879725"/>
              <a:gd name="connsiteY13" fmla="*/ 265071 h 358140"/>
              <a:gd name="connsiteX14" fmla="*/ 1867534 w 2879725"/>
              <a:gd name="connsiteY14" fmla="*/ 178752 h 358140"/>
              <a:gd name="connsiteX15" fmla="*/ 1858833 w 2879725"/>
              <a:gd name="connsiteY15" fmla="*/ 92433 h 358140"/>
              <a:gd name="connsiteX16" fmla="*/ 1857933 w 2879725"/>
              <a:gd name="connsiteY16" fmla="*/ 89535 h 358140"/>
              <a:gd name="connsiteX17" fmla="*/ 2700655 w 2879725"/>
              <a:gd name="connsiteY17" fmla="*/ 89535 h 358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79725" h="358140">
                <a:moveTo>
                  <a:pt x="0" y="89535"/>
                </a:moveTo>
                <a:lnTo>
                  <a:pt x="1020522" y="89535"/>
                </a:lnTo>
                <a:lnTo>
                  <a:pt x="1019622" y="92433"/>
                </a:lnTo>
                <a:cubicBezTo>
                  <a:pt x="1013917" y="120315"/>
                  <a:pt x="1010920" y="149184"/>
                  <a:pt x="1010920" y="178752"/>
                </a:cubicBezTo>
                <a:cubicBezTo>
                  <a:pt x="1010920" y="208320"/>
                  <a:pt x="1013917" y="237189"/>
                  <a:pt x="1019622" y="265071"/>
                </a:cubicBezTo>
                <a:lnTo>
                  <a:pt x="1020719" y="268605"/>
                </a:lnTo>
                <a:lnTo>
                  <a:pt x="0" y="268605"/>
                </a:lnTo>
                <a:lnTo>
                  <a:pt x="89535" y="179070"/>
                </a:lnTo>
                <a:close/>
                <a:moveTo>
                  <a:pt x="2700655" y="0"/>
                </a:moveTo>
                <a:lnTo>
                  <a:pt x="2879725" y="179070"/>
                </a:lnTo>
                <a:lnTo>
                  <a:pt x="2700655" y="358140"/>
                </a:lnTo>
                <a:lnTo>
                  <a:pt x="2700655" y="268605"/>
                </a:lnTo>
                <a:lnTo>
                  <a:pt x="1857735" y="268605"/>
                </a:lnTo>
                <a:lnTo>
                  <a:pt x="1858833" y="265071"/>
                </a:lnTo>
                <a:cubicBezTo>
                  <a:pt x="1864538" y="237189"/>
                  <a:pt x="1867534" y="208320"/>
                  <a:pt x="1867534" y="178752"/>
                </a:cubicBezTo>
                <a:cubicBezTo>
                  <a:pt x="1867534" y="149184"/>
                  <a:pt x="1864538" y="120315"/>
                  <a:pt x="1858833" y="92433"/>
                </a:cubicBezTo>
                <a:lnTo>
                  <a:pt x="1857933" y="89535"/>
                </a:lnTo>
                <a:lnTo>
                  <a:pt x="2700655" y="89535"/>
                </a:lnTo>
                <a:close/>
              </a:path>
            </a:pathLst>
          </a:custGeom>
          <a:solidFill>
            <a:srgbClr val="7030A0"/>
          </a:solidFill>
          <a:ln>
            <a:noFill/>
          </a:ln>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p>
            <a:pPr algn="ctr"/>
            <a:endParaRPr lang="zh-CN" altLang="en-US"/>
          </a:p>
        </p:txBody>
      </p:sp>
      <p:sp>
        <p:nvSpPr>
          <p:cNvPr id="31" name="任意多边形 30"/>
          <p:cNvSpPr/>
          <p:nvPr>
            <p:custDataLst>
              <p:tags r:id="rId5"/>
            </p:custDataLst>
          </p:nvPr>
        </p:nvSpPr>
        <p:spPr>
          <a:xfrm>
            <a:off x="7561898" y="3427095"/>
            <a:ext cx="2879725" cy="358140"/>
          </a:xfrm>
          <a:custGeom>
            <a:avLst/>
            <a:gdLst>
              <a:gd name="connsiteX0" fmla="*/ 0 w 2879725"/>
              <a:gd name="connsiteY0" fmla="*/ 89535 h 358140"/>
              <a:gd name="connsiteX1" fmla="*/ 1020324 w 2879725"/>
              <a:gd name="connsiteY1" fmla="*/ 89535 h 358140"/>
              <a:gd name="connsiteX2" fmla="*/ 1019622 w 2879725"/>
              <a:gd name="connsiteY2" fmla="*/ 91798 h 358140"/>
              <a:gd name="connsiteX3" fmla="*/ 1010920 w 2879725"/>
              <a:gd name="connsiteY3" fmla="*/ 178117 h 358140"/>
              <a:gd name="connsiteX4" fmla="*/ 1019622 w 2879725"/>
              <a:gd name="connsiteY4" fmla="*/ 264436 h 358140"/>
              <a:gd name="connsiteX5" fmla="*/ 1020916 w 2879725"/>
              <a:gd name="connsiteY5" fmla="*/ 268605 h 358140"/>
              <a:gd name="connsiteX6" fmla="*/ 0 w 2879725"/>
              <a:gd name="connsiteY6" fmla="*/ 268605 h 358140"/>
              <a:gd name="connsiteX7" fmla="*/ 89535 w 2879725"/>
              <a:gd name="connsiteY7" fmla="*/ 179070 h 358140"/>
              <a:gd name="connsiteX8" fmla="*/ 2700655 w 2879725"/>
              <a:gd name="connsiteY8" fmla="*/ 0 h 358140"/>
              <a:gd name="connsiteX9" fmla="*/ 2879725 w 2879725"/>
              <a:gd name="connsiteY9" fmla="*/ 179070 h 358140"/>
              <a:gd name="connsiteX10" fmla="*/ 2700655 w 2879725"/>
              <a:gd name="connsiteY10" fmla="*/ 358140 h 358140"/>
              <a:gd name="connsiteX11" fmla="*/ 2700655 w 2879725"/>
              <a:gd name="connsiteY11" fmla="*/ 268605 h 358140"/>
              <a:gd name="connsiteX12" fmla="*/ 1857538 w 2879725"/>
              <a:gd name="connsiteY12" fmla="*/ 268605 h 358140"/>
              <a:gd name="connsiteX13" fmla="*/ 1858832 w 2879725"/>
              <a:gd name="connsiteY13" fmla="*/ 264436 h 358140"/>
              <a:gd name="connsiteX14" fmla="*/ 1867534 w 2879725"/>
              <a:gd name="connsiteY14" fmla="*/ 178117 h 358140"/>
              <a:gd name="connsiteX15" fmla="*/ 1858832 w 2879725"/>
              <a:gd name="connsiteY15" fmla="*/ 91798 h 358140"/>
              <a:gd name="connsiteX16" fmla="*/ 1858130 w 2879725"/>
              <a:gd name="connsiteY16" fmla="*/ 89535 h 358140"/>
              <a:gd name="connsiteX17" fmla="*/ 2700655 w 2879725"/>
              <a:gd name="connsiteY17" fmla="*/ 89535 h 358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79725" h="358140">
                <a:moveTo>
                  <a:pt x="0" y="89535"/>
                </a:moveTo>
                <a:lnTo>
                  <a:pt x="1020324" y="89535"/>
                </a:lnTo>
                <a:lnTo>
                  <a:pt x="1019622" y="91798"/>
                </a:lnTo>
                <a:cubicBezTo>
                  <a:pt x="1013916" y="119680"/>
                  <a:pt x="1010920" y="148549"/>
                  <a:pt x="1010920" y="178117"/>
                </a:cubicBezTo>
                <a:cubicBezTo>
                  <a:pt x="1010920" y="207685"/>
                  <a:pt x="1013916" y="236554"/>
                  <a:pt x="1019622" y="264436"/>
                </a:cubicBezTo>
                <a:lnTo>
                  <a:pt x="1020916" y="268605"/>
                </a:lnTo>
                <a:lnTo>
                  <a:pt x="0" y="268605"/>
                </a:lnTo>
                <a:lnTo>
                  <a:pt x="89535" y="179070"/>
                </a:lnTo>
                <a:close/>
                <a:moveTo>
                  <a:pt x="2700655" y="0"/>
                </a:moveTo>
                <a:lnTo>
                  <a:pt x="2879725" y="179070"/>
                </a:lnTo>
                <a:lnTo>
                  <a:pt x="2700655" y="358140"/>
                </a:lnTo>
                <a:lnTo>
                  <a:pt x="2700655" y="268605"/>
                </a:lnTo>
                <a:lnTo>
                  <a:pt x="1857538" y="268605"/>
                </a:lnTo>
                <a:lnTo>
                  <a:pt x="1858832" y="264436"/>
                </a:lnTo>
                <a:cubicBezTo>
                  <a:pt x="1864538" y="236554"/>
                  <a:pt x="1867534" y="207685"/>
                  <a:pt x="1867534" y="178117"/>
                </a:cubicBezTo>
                <a:cubicBezTo>
                  <a:pt x="1867534" y="148549"/>
                  <a:pt x="1864538" y="119680"/>
                  <a:pt x="1858832" y="91798"/>
                </a:cubicBezTo>
                <a:lnTo>
                  <a:pt x="1858130" y="89535"/>
                </a:lnTo>
                <a:lnTo>
                  <a:pt x="2700655" y="89535"/>
                </a:lnTo>
                <a:close/>
              </a:path>
            </a:pathLst>
          </a:custGeom>
          <a:solidFill>
            <a:srgbClr val="C048E3"/>
          </a:solidFill>
          <a:ln>
            <a:noFill/>
          </a:ln>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p>
            <a:pPr algn="ctr"/>
            <a:endParaRPr lang="zh-CN" altLang="en-US"/>
          </a:p>
        </p:txBody>
      </p:sp>
      <p:sp>
        <p:nvSpPr>
          <p:cNvPr id="17" name="椭圆 16"/>
          <p:cNvSpPr/>
          <p:nvPr>
            <p:custDataLst>
              <p:tags r:id="rId6"/>
            </p:custDataLst>
          </p:nvPr>
        </p:nvSpPr>
        <p:spPr>
          <a:xfrm>
            <a:off x="2844483" y="3208020"/>
            <a:ext cx="794385" cy="794385"/>
          </a:xfrm>
          <a:prstGeom prst="ellipse">
            <a:avLst/>
          </a:prstGeom>
          <a:solidFill>
            <a:srgbClr val="7030A0"/>
          </a:solidFill>
          <a:ln w="31750">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8" name="椭圆 17"/>
          <p:cNvSpPr/>
          <p:nvPr>
            <p:custDataLst>
              <p:tags r:id="rId7"/>
            </p:custDataLst>
          </p:nvPr>
        </p:nvSpPr>
        <p:spPr>
          <a:xfrm>
            <a:off x="5724843" y="3208020"/>
            <a:ext cx="794385" cy="794385"/>
          </a:xfrm>
          <a:prstGeom prst="ellipse">
            <a:avLst/>
          </a:prstGeom>
          <a:solidFill>
            <a:srgbClr val="C048E3"/>
          </a:solidFill>
          <a:ln w="31750">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9" name="椭圆 18"/>
          <p:cNvSpPr/>
          <p:nvPr>
            <p:custDataLst>
              <p:tags r:id="rId8"/>
            </p:custDataLst>
          </p:nvPr>
        </p:nvSpPr>
        <p:spPr>
          <a:xfrm>
            <a:off x="8604568" y="3208020"/>
            <a:ext cx="794385" cy="794385"/>
          </a:xfrm>
          <a:prstGeom prst="ellipse">
            <a:avLst/>
          </a:prstGeom>
          <a:solidFill>
            <a:srgbClr val="7030A0"/>
          </a:solidFill>
          <a:ln w="31750">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8" name="矩形 7"/>
          <p:cNvSpPr/>
          <p:nvPr>
            <p:custDataLst>
              <p:tags r:id="rId9"/>
            </p:custDataLst>
          </p:nvPr>
        </p:nvSpPr>
        <p:spPr>
          <a:xfrm>
            <a:off x="7448550" y="1780540"/>
            <a:ext cx="3107055" cy="1238250"/>
          </a:xfrm>
          <a:prstGeom prst="rect">
            <a:avLst/>
          </a:prstGeom>
          <a:noFill/>
        </p:spPr>
        <p:txBody>
          <a:bodyPr wrap="square" lIns="0" tIns="0" rIns="0" bIns="0" rtlCol="0" anchor="b">
            <a:noAutofit/>
          </a:bodyPr>
          <a:p>
            <a:pPr algn="ctr">
              <a:spcBef>
                <a:spcPct val="0"/>
              </a:spcBef>
              <a:spcAft>
                <a:spcPct val="0"/>
              </a:spcAft>
            </a:pPr>
            <a:r>
              <a:rPr lang="zh-CN" altLang="en-US" b="1">
                <a:solidFill>
                  <a:schemeClr val="tx1"/>
                </a:solidFill>
                <a:cs typeface="+mn-lt"/>
              </a:rPr>
              <a:t>The knowledge graph can actively evolve with the continuous input of new knowledge</a:t>
            </a:r>
            <a:endParaRPr lang="zh-CN" altLang="en-US" b="1">
              <a:solidFill>
                <a:schemeClr val="tx1"/>
              </a:solidFill>
              <a:cs typeface="+mn-lt"/>
            </a:endParaRPr>
          </a:p>
        </p:txBody>
      </p:sp>
      <p:sp>
        <p:nvSpPr>
          <p:cNvPr id="10" name="矩形 9"/>
          <p:cNvSpPr/>
          <p:nvPr>
            <p:custDataLst>
              <p:tags r:id="rId10"/>
            </p:custDataLst>
          </p:nvPr>
        </p:nvSpPr>
        <p:spPr>
          <a:xfrm>
            <a:off x="4568825" y="4290060"/>
            <a:ext cx="3106420" cy="621030"/>
          </a:xfrm>
          <a:prstGeom prst="rect">
            <a:avLst/>
          </a:prstGeom>
          <a:noFill/>
        </p:spPr>
        <p:txBody>
          <a:bodyPr wrap="square" lIns="0" tIns="0" rIns="0" bIns="0" rtlCol="0" anchor="b">
            <a:noAutofit/>
          </a:bodyPr>
          <a:p>
            <a:pPr algn="ctr">
              <a:spcBef>
                <a:spcPct val="0"/>
              </a:spcBef>
              <a:spcAft>
                <a:spcPct val="0"/>
              </a:spcAft>
            </a:pPr>
            <a:r>
              <a:rPr lang="zh-CN" altLang="en-US" b="1">
                <a:solidFill>
                  <a:schemeClr val="tx1"/>
                </a:solidFill>
                <a:cs typeface="+mn-lt"/>
              </a:rPr>
              <a:t>Knowledge graph has great symbolic reasoning ability</a:t>
            </a:r>
            <a:endParaRPr lang="zh-CN" altLang="en-US" b="1">
              <a:solidFill>
                <a:schemeClr val="tx1"/>
              </a:solidFill>
              <a:cs typeface="+mn-lt"/>
            </a:endParaRPr>
          </a:p>
        </p:txBody>
      </p:sp>
      <p:sp>
        <p:nvSpPr>
          <p:cNvPr id="43" name="任意多边形: 形状 42"/>
          <p:cNvSpPr/>
          <p:nvPr>
            <p:custDataLst>
              <p:tags r:id="rId11"/>
            </p:custDataLst>
          </p:nvPr>
        </p:nvSpPr>
        <p:spPr>
          <a:xfrm>
            <a:off x="8839518" y="3454400"/>
            <a:ext cx="324000" cy="301404"/>
          </a:xfrm>
          <a:custGeom>
            <a:avLst/>
            <a:gdLst>
              <a:gd name="connsiteX0" fmla="*/ 126737 w 324000"/>
              <a:gd name="connsiteY0" fmla="*/ 137955 h 301404"/>
              <a:gd name="connsiteX1" fmla="*/ 197173 w 324000"/>
              <a:gd name="connsiteY1" fmla="*/ 137955 h 301404"/>
              <a:gd name="connsiteX2" fmla="*/ 210907 w 324000"/>
              <a:gd name="connsiteY2" fmla="*/ 151690 h 301404"/>
              <a:gd name="connsiteX3" fmla="*/ 197175 w 324000"/>
              <a:gd name="connsiteY3" fmla="*/ 165425 h 301404"/>
              <a:gd name="connsiteX4" fmla="*/ 126737 w 324000"/>
              <a:gd name="connsiteY4" fmla="*/ 165425 h 301404"/>
              <a:gd name="connsiteX5" fmla="*/ 113002 w 324000"/>
              <a:gd name="connsiteY5" fmla="*/ 151690 h 301404"/>
              <a:gd name="connsiteX6" fmla="*/ 126737 w 324000"/>
              <a:gd name="connsiteY6" fmla="*/ 137955 h 301404"/>
              <a:gd name="connsiteX7" fmla="*/ 126737 w 324000"/>
              <a:gd name="connsiteY7" fmla="*/ 80280 h 301404"/>
              <a:gd name="connsiteX8" fmla="*/ 197173 w 324000"/>
              <a:gd name="connsiteY8" fmla="*/ 80280 h 301404"/>
              <a:gd name="connsiteX9" fmla="*/ 210907 w 324000"/>
              <a:gd name="connsiteY9" fmla="*/ 94015 h 301404"/>
              <a:gd name="connsiteX10" fmla="*/ 197175 w 324000"/>
              <a:gd name="connsiteY10" fmla="*/ 107749 h 301404"/>
              <a:gd name="connsiteX11" fmla="*/ 126737 w 324000"/>
              <a:gd name="connsiteY11" fmla="*/ 107749 h 301404"/>
              <a:gd name="connsiteX12" fmla="*/ 113002 w 324000"/>
              <a:gd name="connsiteY12" fmla="*/ 94015 h 301404"/>
              <a:gd name="connsiteX13" fmla="*/ 126737 w 324000"/>
              <a:gd name="connsiteY13" fmla="*/ 80280 h 301404"/>
              <a:gd name="connsiteX14" fmla="*/ 27469 w 324000"/>
              <a:gd name="connsiteY14" fmla="*/ 27451 h 301404"/>
              <a:gd name="connsiteX15" fmla="*/ 27469 w 324000"/>
              <a:gd name="connsiteY15" fmla="*/ 212848 h 301404"/>
              <a:gd name="connsiteX16" fmla="*/ 107568 w 324000"/>
              <a:gd name="connsiteY16" fmla="*/ 212848 h 301404"/>
              <a:gd name="connsiteX17" fmla="*/ 130110 w 324000"/>
              <a:gd name="connsiteY17" fmla="*/ 224626 h 301404"/>
              <a:gd name="connsiteX18" fmla="*/ 162087 w 324000"/>
              <a:gd name="connsiteY18" fmla="*/ 270565 h 301404"/>
              <a:gd name="connsiteX19" fmla="*/ 194816 w 324000"/>
              <a:gd name="connsiteY19" fmla="*/ 224102 h 301404"/>
              <a:gd name="connsiteX20" fmla="*/ 216517 w 324000"/>
              <a:gd name="connsiteY20" fmla="*/ 212850 h 301404"/>
              <a:gd name="connsiteX21" fmla="*/ 263224 w 324000"/>
              <a:gd name="connsiteY21" fmla="*/ 212850 h 301404"/>
              <a:gd name="connsiteX22" fmla="*/ 296564 w 324000"/>
              <a:gd name="connsiteY22" fmla="*/ 179510 h 301404"/>
              <a:gd name="connsiteX23" fmla="*/ 296564 w 324000"/>
              <a:gd name="connsiteY23" fmla="*/ 27451 h 301404"/>
              <a:gd name="connsiteX24" fmla="*/ 22751 w 324000"/>
              <a:gd name="connsiteY24" fmla="*/ 0 h 301404"/>
              <a:gd name="connsiteX25" fmla="*/ 301249 w 324000"/>
              <a:gd name="connsiteY25" fmla="*/ 0 h 301404"/>
              <a:gd name="connsiteX26" fmla="*/ 324000 w 324000"/>
              <a:gd name="connsiteY26" fmla="*/ 22751 h 301404"/>
              <a:gd name="connsiteX27" fmla="*/ 324000 w 324000"/>
              <a:gd name="connsiteY27" fmla="*/ 179508 h 301404"/>
              <a:gd name="connsiteX28" fmla="*/ 263209 w 324000"/>
              <a:gd name="connsiteY28" fmla="*/ 240300 h 301404"/>
              <a:gd name="connsiteX29" fmla="*/ 216974 w 324000"/>
              <a:gd name="connsiteY29" fmla="*/ 240300 h 301404"/>
              <a:gd name="connsiteX30" fmla="*/ 180785 w 324000"/>
              <a:gd name="connsiteY30" fmla="*/ 291674 h 301404"/>
              <a:gd name="connsiteX31" fmla="*/ 162052 w 324000"/>
              <a:gd name="connsiteY31" fmla="*/ 301404 h 301404"/>
              <a:gd name="connsiteX32" fmla="*/ 161981 w 324000"/>
              <a:gd name="connsiteY32" fmla="*/ 301404 h 301404"/>
              <a:gd name="connsiteX33" fmla="*/ 143249 w 324000"/>
              <a:gd name="connsiteY33" fmla="*/ 291583 h 301404"/>
              <a:gd name="connsiteX34" fmla="*/ 107570 w 324000"/>
              <a:gd name="connsiteY34" fmla="*/ 240316 h 301404"/>
              <a:gd name="connsiteX35" fmla="*/ 22751 w 324000"/>
              <a:gd name="connsiteY35" fmla="*/ 240316 h 301404"/>
              <a:gd name="connsiteX36" fmla="*/ 0 w 324000"/>
              <a:gd name="connsiteY36" fmla="*/ 217565 h 301404"/>
              <a:gd name="connsiteX37" fmla="*/ 0 w 324000"/>
              <a:gd name="connsiteY37" fmla="*/ 22751 h 301404"/>
              <a:gd name="connsiteX38" fmla="*/ 22751 w 324000"/>
              <a:gd name="connsiteY38" fmla="*/ 0 h 301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24000" h="301404">
                <a:moveTo>
                  <a:pt x="126737" y="137955"/>
                </a:moveTo>
                <a:lnTo>
                  <a:pt x="197173" y="137955"/>
                </a:lnTo>
                <a:cubicBezTo>
                  <a:pt x="204756" y="137955"/>
                  <a:pt x="210907" y="144105"/>
                  <a:pt x="210907" y="151690"/>
                </a:cubicBezTo>
                <a:cubicBezTo>
                  <a:pt x="210891" y="159275"/>
                  <a:pt x="204758" y="165425"/>
                  <a:pt x="197175" y="165425"/>
                </a:cubicBezTo>
                <a:lnTo>
                  <a:pt x="126737" y="165425"/>
                </a:lnTo>
                <a:cubicBezTo>
                  <a:pt x="119154" y="165425"/>
                  <a:pt x="113002" y="159275"/>
                  <a:pt x="113002" y="151690"/>
                </a:cubicBezTo>
                <a:cubicBezTo>
                  <a:pt x="113002" y="144105"/>
                  <a:pt x="119152" y="137955"/>
                  <a:pt x="126737" y="137955"/>
                </a:cubicBezTo>
                <a:close/>
                <a:moveTo>
                  <a:pt x="126737" y="80280"/>
                </a:moveTo>
                <a:lnTo>
                  <a:pt x="197173" y="80280"/>
                </a:lnTo>
                <a:cubicBezTo>
                  <a:pt x="204756" y="80280"/>
                  <a:pt x="210907" y="86430"/>
                  <a:pt x="210907" y="94015"/>
                </a:cubicBezTo>
                <a:cubicBezTo>
                  <a:pt x="210907" y="101599"/>
                  <a:pt x="204758" y="107749"/>
                  <a:pt x="197175" y="107749"/>
                </a:cubicBezTo>
                <a:lnTo>
                  <a:pt x="126737" y="107749"/>
                </a:lnTo>
                <a:cubicBezTo>
                  <a:pt x="119154" y="107749"/>
                  <a:pt x="113002" y="101599"/>
                  <a:pt x="113002" y="94015"/>
                </a:cubicBezTo>
                <a:cubicBezTo>
                  <a:pt x="113002" y="86430"/>
                  <a:pt x="119152" y="80280"/>
                  <a:pt x="126737" y="80280"/>
                </a:cubicBezTo>
                <a:close/>
                <a:moveTo>
                  <a:pt x="27469" y="27451"/>
                </a:moveTo>
                <a:lnTo>
                  <a:pt x="27469" y="212848"/>
                </a:lnTo>
                <a:lnTo>
                  <a:pt x="107568" y="212848"/>
                </a:lnTo>
                <a:cubicBezTo>
                  <a:pt x="116549" y="212848"/>
                  <a:pt x="124972" y="217252"/>
                  <a:pt x="130110" y="224626"/>
                </a:cubicBezTo>
                <a:lnTo>
                  <a:pt x="162087" y="270565"/>
                </a:lnTo>
                <a:lnTo>
                  <a:pt x="194816" y="224102"/>
                </a:lnTo>
                <a:cubicBezTo>
                  <a:pt x="199778" y="217043"/>
                  <a:pt x="207904" y="212850"/>
                  <a:pt x="216517" y="212850"/>
                </a:cubicBezTo>
                <a:lnTo>
                  <a:pt x="263224" y="212850"/>
                </a:lnTo>
                <a:cubicBezTo>
                  <a:pt x="281607" y="212850"/>
                  <a:pt x="296564" y="197893"/>
                  <a:pt x="296564" y="179510"/>
                </a:cubicBezTo>
                <a:lnTo>
                  <a:pt x="296564" y="27451"/>
                </a:lnTo>
                <a:close/>
                <a:moveTo>
                  <a:pt x="22751" y="0"/>
                </a:moveTo>
                <a:lnTo>
                  <a:pt x="301249" y="0"/>
                </a:lnTo>
                <a:cubicBezTo>
                  <a:pt x="313795" y="0"/>
                  <a:pt x="324000" y="10205"/>
                  <a:pt x="324000" y="22751"/>
                </a:cubicBezTo>
                <a:lnTo>
                  <a:pt x="324000" y="179508"/>
                </a:lnTo>
                <a:cubicBezTo>
                  <a:pt x="324000" y="213023"/>
                  <a:pt x="296722" y="240300"/>
                  <a:pt x="263209" y="240300"/>
                </a:cubicBezTo>
                <a:lnTo>
                  <a:pt x="216974" y="240300"/>
                </a:lnTo>
                <a:lnTo>
                  <a:pt x="180785" y="291674"/>
                </a:lnTo>
                <a:cubicBezTo>
                  <a:pt x="176486" y="297770"/>
                  <a:pt x="169495" y="301404"/>
                  <a:pt x="162052" y="301404"/>
                </a:cubicBezTo>
                <a:cubicBezTo>
                  <a:pt x="162035" y="301404"/>
                  <a:pt x="162000" y="301404"/>
                  <a:pt x="161981" y="301404"/>
                </a:cubicBezTo>
                <a:cubicBezTo>
                  <a:pt x="154520" y="301387"/>
                  <a:pt x="147512" y="297718"/>
                  <a:pt x="143249" y="291583"/>
                </a:cubicBezTo>
                <a:lnTo>
                  <a:pt x="107570" y="240316"/>
                </a:lnTo>
                <a:lnTo>
                  <a:pt x="22751" y="240316"/>
                </a:lnTo>
                <a:cubicBezTo>
                  <a:pt x="10205" y="240316"/>
                  <a:pt x="0" y="230111"/>
                  <a:pt x="0" y="217565"/>
                </a:cubicBezTo>
                <a:lnTo>
                  <a:pt x="0" y="22751"/>
                </a:lnTo>
                <a:cubicBezTo>
                  <a:pt x="0" y="10205"/>
                  <a:pt x="10205" y="0"/>
                  <a:pt x="22751" y="0"/>
                </a:cubicBezTo>
                <a:close/>
              </a:path>
            </a:pathLst>
          </a:custGeom>
          <a:solidFill>
            <a:srgbClr val="FFFFFF"/>
          </a:solidFill>
          <a:ln w="842" cap="flat">
            <a:noFill/>
            <a:prstDash val="solid"/>
            <a:miter/>
          </a:ln>
        </p:spPr>
        <p:txBody>
          <a:bodyPr rtlCol="0" anchor="ctr"/>
          <a:p>
            <a:endParaRPr lang="zh-CN" altLang="en-US"/>
          </a:p>
        </p:txBody>
      </p:sp>
      <p:sp>
        <p:nvSpPr>
          <p:cNvPr id="48" name="任意多边形: 形状 47"/>
          <p:cNvSpPr/>
          <p:nvPr>
            <p:custDataLst>
              <p:tags r:id="rId12"/>
            </p:custDataLst>
          </p:nvPr>
        </p:nvSpPr>
        <p:spPr>
          <a:xfrm>
            <a:off x="5959793" y="3455670"/>
            <a:ext cx="323999" cy="299451"/>
          </a:xfrm>
          <a:custGeom>
            <a:avLst/>
            <a:gdLst>
              <a:gd name="connsiteX0" fmla="*/ 126390 w 323999"/>
              <a:gd name="connsiteY0" fmla="*/ 186588 h 299451"/>
              <a:gd name="connsiteX1" fmla="*/ 195887 w 323999"/>
              <a:gd name="connsiteY1" fmla="*/ 186588 h 299451"/>
              <a:gd name="connsiteX2" fmla="*/ 209437 w 323999"/>
              <a:gd name="connsiteY2" fmla="*/ 200139 h 299451"/>
              <a:gd name="connsiteX3" fmla="*/ 195887 w 323999"/>
              <a:gd name="connsiteY3" fmla="*/ 213689 h 299451"/>
              <a:gd name="connsiteX4" fmla="*/ 126390 w 323999"/>
              <a:gd name="connsiteY4" fmla="*/ 213689 h 299451"/>
              <a:gd name="connsiteX5" fmla="*/ 112840 w 323999"/>
              <a:gd name="connsiteY5" fmla="*/ 200139 h 299451"/>
              <a:gd name="connsiteX6" fmla="*/ 126390 w 323999"/>
              <a:gd name="connsiteY6" fmla="*/ 186588 h 299451"/>
              <a:gd name="connsiteX7" fmla="*/ 126390 w 323999"/>
              <a:gd name="connsiteY7" fmla="*/ 127046 h 299451"/>
              <a:gd name="connsiteX8" fmla="*/ 195887 w 323999"/>
              <a:gd name="connsiteY8" fmla="*/ 127046 h 299451"/>
              <a:gd name="connsiteX9" fmla="*/ 209437 w 323999"/>
              <a:gd name="connsiteY9" fmla="*/ 140596 h 299451"/>
              <a:gd name="connsiteX10" fmla="*/ 195887 w 323999"/>
              <a:gd name="connsiteY10" fmla="*/ 154147 h 299451"/>
              <a:gd name="connsiteX11" fmla="*/ 126390 w 323999"/>
              <a:gd name="connsiteY11" fmla="*/ 154147 h 299451"/>
              <a:gd name="connsiteX12" fmla="*/ 112840 w 323999"/>
              <a:gd name="connsiteY12" fmla="*/ 140596 h 299451"/>
              <a:gd name="connsiteX13" fmla="*/ 126390 w 323999"/>
              <a:gd name="connsiteY13" fmla="*/ 127046 h 299451"/>
              <a:gd name="connsiteX14" fmla="*/ 27085 w 323999"/>
              <a:gd name="connsiteY14" fmla="*/ 27102 h 299451"/>
              <a:gd name="connsiteX15" fmla="*/ 27085 w 323999"/>
              <a:gd name="connsiteY15" fmla="*/ 272366 h 299451"/>
              <a:gd name="connsiteX16" fmla="*/ 264022 w 323999"/>
              <a:gd name="connsiteY16" fmla="*/ 272366 h 299451"/>
              <a:gd name="connsiteX17" fmla="*/ 296917 w 323999"/>
              <a:gd name="connsiteY17" fmla="*/ 239471 h 299451"/>
              <a:gd name="connsiteX18" fmla="*/ 296917 w 323999"/>
              <a:gd name="connsiteY18" fmla="*/ 77514 h 299451"/>
              <a:gd name="connsiteX19" fmla="*/ 155975 w 323999"/>
              <a:gd name="connsiteY19" fmla="*/ 77514 h 299451"/>
              <a:gd name="connsiteX20" fmla="*/ 137269 w 323999"/>
              <a:gd name="connsiteY20" fmla="*/ 67463 h 299451"/>
              <a:gd name="connsiteX21" fmla="*/ 110528 w 323999"/>
              <a:gd name="connsiteY21" fmla="*/ 27102 h 299451"/>
              <a:gd name="connsiteX22" fmla="*/ 22446 w 323999"/>
              <a:gd name="connsiteY22" fmla="*/ 0 h 299451"/>
              <a:gd name="connsiteX23" fmla="*/ 113010 w 323999"/>
              <a:gd name="connsiteY23" fmla="*/ 0 h 299451"/>
              <a:gd name="connsiteX24" fmla="*/ 131716 w 323999"/>
              <a:gd name="connsiteY24" fmla="*/ 10051 h 299451"/>
              <a:gd name="connsiteX25" fmla="*/ 158473 w 323999"/>
              <a:gd name="connsiteY25" fmla="*/ 50411 h 299451"/>
              <a:gd name="connsiteX26" fmla="*/ 301552 w 323999"/>
              <a:gd name="connsiteY26" fmla="*/ 50411 h 299451"/>
              <a:gd name="connsiteX27" fmla="*/ 323999 w 323999"/>
              <a:gd name="connsiteY27" fmla="*/ 72857 h 299451"/>
              <a:gd name="connsiteX28" fmla="*/ 323999 w 323999"/>
              <a:gd name="connsiteY28" fmla="*/ 239471 h 299451"/>
              <a:gd name="connsiteX29" fmla="*/ 264022 w 323999"/>
              <a:gd name="connsiteY29" fmla="*/ 299451 h 299451"/>
              <a:gd name="connsiteX30" fmla="*/ 22446 w 323999"/>
              <a:gd name="connsiteY30" fmla="*/ 299451 h 299451"/>
              <a:gd name="connsiteX31" fmla="*/ 0 w 323999"/>
              <a:gd name="connsiteY31" fmla="*/ 277005 h 299451"/>
              <a:gd name="connsiteX32" fmla="*/ 0 w 323999"/>
              <a:gd name="connsiteY32" fmla="*/ 22447 h 299451"/>
              <a:gd name="connsiteX33" fmla="*/ 22446 w 323999"/>
              <a:gd name="connsiteY33" fmla="*/ 0 h 299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23999" h="299451">
                <a:moveTo>
                  <a:pt x="126390" y="186588"/>
                </a:moveTo>
                <a:lnTo>
                  <a:pt x="195887" y="186588"/>
                </a:lnTo>
                <a:cubicBezTo>
                  <a:pt x="203369" y="186588"/>
                  <a:pt x="209437" y="192656"/>
                  <a:pt x="209437" y="200139"/>
                </a:cubicBezTo>
                <a:cubicBezTo>
                  <a:pt x="209437" y="207620"/>
                  <a:pt x="203369" y="213689"/>
                  <a:pt x="195887" y="213689"/>
                </a:cubicBezTo>
                <a:lnTo>
                  <a:pt x="126390" y="213689"/>
                </a:lnTo>
                <a:cubicBezTo>
                  <a:pt x="118908" y="213689"/>
                  <a:pt x="112840" y="207621"/>
                  <a:pt x="112840" y="200139"/>
                </a:cubicBezTo>
                <a:cubicBezTo>
                  <a:pt x="112840" y="192656"/>
                  <a:pt x="118908" y="186588"/>
                  <a:pt x="126390" y="186588"/>
                </a:cubicBezTo>
                <a:close/>
                <a:moveTo>
                  <a:pt x="126390" y="127046"/>
                </a:moveTo>
                <a:lnTo>
                  <a:pt x="195887" y="127046"/>
                </a:lnTo>
                <a:cubicBezTo>
                  <a:pt x="203369" y="127046"/>
                  <a:pt x="209437" y="133114"/>
                  <a:pt x="209437" y="140596"/>
                </a:cubicBezTo>
                <a:cubicBezTo>
                  <a:pt x="209437" y="148077"/>
                  <a:pt x="203369" y="154147"/>
                  <a:pt x="195887" y="154147"/>
                </a:cubicBezTo>
                <a:lnTo>
                  <a:pt x="126390" y="154147"/>
                </a:lnTo>
                <a:cubicBezTo>
                  <a:pt x="118908" y="154147"/>
                  <a:pt x="112840" y="148079"/>
                  <a:pt x="112840" y="140596"/>
                </a:cubicBezTo>
                <a:cubicBezTo>
                  <a:pt x="112840" y="133114"/>
                  <a:pt x="118908" y="127046"/>
                  <a:pt x="126390" y="127046"/>
                </a:cubicBezTo>
                <a:close/>
                <a:moveTo>
                  <a:pt x="27085" y="27102"/>
                </a:moveTo>
                <a:lnTo>
                  <a:pt x="27085" y="272366"/>
                </a:lnTo>
                <a:lnTo>
                  <a:pt x="264022" y="272366"/>
                </a:lnTo>
                <a:cubicBezTo>
                  <a:pt x="282159" y="272366"/>
                  <a:pt x="296917" y="257608"/>
                  <a:pt x="296917" y="239471"/>
                </a:cubicBezTo>
                <a:lnTo>
                  <a:pt x="296917" y="77514"/>
                </a:lnTo>
                <a:lnTo>
                  <a:pt x="155975" y="77514"/>
                </a:lnTo>
                <a:cubicBezTo>
                  <a:pt x="148424" y="77514"/>
                  <a:pt x="141442" y="73755"/>
                  <a:pt x="137269" y="67463"/>
                </a:cubicBezTo>
                <a:lnTo>
                  <a:pt x="110528" y="27102"/>
                </a:lnTo>
                <a:close/>
                <a:moveTo>
                  <a:pt x="22446" y="0"/>
                </a:moveTo>
                <a:lnTo>
                  <a:pt x="113010" y="0"/>
                </a:lnTo>
                <a:cubicBezTo>
                  <a:pt x="120561" y="0"/>
                  <a:pt x="127561" y="3759"/>
                  <a:pt x="131716" y="10051"/>
                </a:cubicBezTo>
                <a:lnTo>
                  <a:pt x="158473" y="50411"/>
                </a:lnTo>
                <a:lnTo>
                  <a:pt x="301552" y="50411"/>
                </a:lnTo>
                <a:cubicBezTo>
                  <a:pt x="313930" y="50411"/>
                  <a:pt x="323999" y="60479"/>
                  <a:pt x="323999" y="72857"/>
                </a:cubicBezTo>
                <a:lnTo>
                  <a:pt x="323999" y="239471"/>
                </a:lnTo>
                <a:cubicBezTo>
                  <a:pt x="324002" y="272538"/>
                  <a:pt x="297107" y="299451"/>
                  <a:pt x="264022" y="299451"/>
                </a:cubicBezTo>
                <a:lnTo>
                  <a:pt x="22446" y="299451"/>
                </a:lnTo>
                <a:cubicBezTo>
                  <a:pt x="10068" y="299451"/>
                  <a:pt x="0" y="289383"/>
                  <a:pt x="0" y="277005"/>
                </a:cubicBezTo>
                <a:lnTo>
                  <a:pt x="0" y="22447"/>
                </a:lnTo>
                <a:cubicBezTo>
                  <a:pt x="0" y="10069"/>
                  <a:pt x="10068" y="0"/>
                  <a:pt x="22446" y="0"/>
                </a:cubicBezTo>
                <a:close/>
              </a:path>
            </a:pathLst>
          </a:custGeom>
          <a:solidFill>
            <a:srgbClr val="FFFFFF"/>
          </a:solidFill>
          <a:ln w="812" cap="flat">
            <a:noFill/>
            <a:prstDash val="solid"/>
            <a:miter/>
          </a:ln>
        </p:spPr>
        <p:txBody>
          <a:bodyPr rtlCol="0" anchor="ctr"/>
          <a:p>
            <a:endParaRPr lang="zh-CN" altLang="en-US"/>
          </a:p>
        </p:txBody>
      </p:sp>
      <p:sp>
        <p:nvSpPr>
          <p:cNvPr id="55" name="任意多边形: 形状 54"/>
          <p:cNvSpPr/>
          <p:nvPr>
            <p:custDataLst>
              <p:tags r:id="rId13"/>
            </p:custDataLst>
          </p:nvPr>
        </p:nvSpPr>
        <p:spPr>
          <a:xfrm>
            <a:off x="3094673" y="3442970"/>
            <a:ext cx="294260" cy="324010"/>
          </a:xfrm>
          <a:custGeom>
            <a:avLst/>
            <a:gdLst>
              <a:gd name="connsiteX0" fmla="*/ 26219 w 294260"/>
              <a:gd name="connsiteY0" fmla="*/ 175121 h 324010"/>
              <a:gd name="connsiteX1" fmla="*/ 26219 w 294260"/>
              <a:gd name="connsiteY1" fmla="*/ 261524 h 324010"/>
              <a:gd name="connsiteX2" fmla="*/ 49385 w 294260"/>
              <a:gd name="connsiteY2" fmla="*/ 295337 h 324010"/>
              <a:gd name="connsiteX3" fmla="*/ 49385 w 294260"/>
              <a:gd name="connsiteY3" fmla="*/ 175121 h 324010"/>
              <a:gd name="connsiteX4" fmla="*/ 142936 w 294260"/>
              <a:gd name="connsiteY4" fmla="*/ 173962 h 324010"/>
              <a:gd name="connsiteX5" fmla="*/ 210212 w 294260"/>
              <a:gd name="connsiteY5" fmla="*/ 173962 h 324010"/>
              <a:gd name="connsiteX6" fmla="*/ 223330 w 294260"/>
              <a:gd name="connsiteY6" fmla="*/ 187080 h 324010"/>
              <a:gd name="connsiteX7" fmla="*/ 210212 w 294260"/>
              <a:gd name="connsiteY7" fmla="*/ 200199 h 324010"/>
              <a:gd name="connsiteX8" fmla="*/ 142936 w 294260"/>
              <a:gd name="connsiteY8" fmla="*/ 200199 h 324010"/>
              <a:gd name="connsiteX9" fmla="*/ 129817 w 294260"/>
              <a:gd name="connsiteY9" fmla="*/ 187080 h 324010"/>
              <a:gd name="connsiteX10" fmla="*/ 142936 w 294260"/>
              <a:gd name="connsiteY10" fmla="*/ 173962 h 324010"/>
              <a:gd name="connsiteX11" fmla="*/ 142936 w 294260"/>
              <a:gd name="connsiteY11" fmla="*/ 118877 h 324010"/>
              <a:gd name="connsiteX12" fmla="*/ 210212 w 294260"/>
              <a:gd name="connsiteY12" fmla="*/ 118877 h 324010"/>
              <a:gd name="connsiteX13" fmla="*/ 223330 w 294260"/>
              <a:gd name="connsiteY13" fmla="*/ 131995 h 324010"/>
              <a:gd name="connsiteX14" fmla="*/ 210212 w 294260"/>
              <a:gd name="connsiteY14" fmla="*/ 145114 h 324010"/>
              <a:gd name="connsiteX15" fmla="*/ 142936 w 294260"/>
              <a:gd name="connsiteY15" fmla="*/ 145114 h 324010"/>
              <a:gd name="connsiteX16" fmla="*/ 129817 w 294260"/>
              <a:gd name="connsiteY16" fmla="*/ 131995 h 324010"/>
              <a:gd name="connsiteX17" fmla="*/ 142936 w 294260"/>
              <a:gd name="connsiteY17" fmla="*/ 118877 h 324010"/>
              <a:gd name="connsiteX18" fmla="*/ 75625 w 294260"/>
              <a:gd name="connsiteY18" fmla="*/ 26220 h 324010"/>
              <a:gd name="connsiteX19" fmla="*/ 75625 w 294260"/>
              <a:gd name="connsiteY19" fmla="*/ 297781 h 324010"/>
              <a:gd name="connsiteX20" fmla="*/ 236197 w 294260"/>
              <a:gd name="connsiteY20" fmla="*/ 297781 h 324010"/>
              <a:gd name="connsiteX21" fmla="*/ 268042 w 294260"/>
              <a:gd name="connsiteY21" fmla="*/ 265936 h 324010"/>
              <a:gd name="connsiteX22" fmla="*/ 268042 w 294260"/>
              <a:gd name="connsiteY22" fmla="*/ 26220 h 324010"/>
              <a:gd name="connsiteX23" fmla="*/ 71117 w 294260"/>
              <a:gd name="connsiteY23" fmla="*/ 0 h 324010"/>
              <a:gd name="connsiteX24" fmla="*/ 272531 w 294260"/>
              <a:gd name="connsiteY24" fmla="*/ 0 h 324010"/>
              <a:gd name="connsiteX25" fmla="*/ 294260 w 294260"/>
              <a:gd name="connsiteY25" fmla="*/ 21730 h 324010"/>
              <a:gd name="connsiteX26" fmla="*/ 294260 w 294260"/>
              <a:gd name="connsiteY26" fmla="*/ 265936 h 324010"/>
              <a:gd name="connsiteX27" fmla="*/ 236197 w 294260"/>
              <a:gd name="connsiteY27" fmla="*/ 323999 h 324010"/>
              <a:gd name="connsiteX28" fmla="*/ 75605 w 294260"/>
              <a:gd name="connsiteY28" fmla="*/ 323999 h 324010"/>
              <a:gd name="connsiteX29" fmla="*/ 75605 w 294260"/>
              <a:gd name="connsiteY29" fmla="*/ 324010 h 324010"/>
              <a:gd name="connsiteX30" fmla="*/ 62486 w 294260"/>
              <a:gd name="connsiteY30" fmla="*/ 324010 h 324010"/>
              <a:gd name="connsiteX31" fmla="*/ 0 w 294260"/>
              <a:gd name="connsiteY31" fmla="*/ 261524 h 324010"/>
              <a:gd name="connsiteX32" fmla="*/ 0 w 294260"/>
              <a:gd name="connsiteY32" fmla="*/ 170730 h 324010"/>
              <a:gd name="connsiteX33" fmla="*/ 21831 w 294260"/>
              <a:gd name="connsiteY33" fmla="*/ 148899 h 324010"/>
              <a:gd name="connsiteX34" fmla="*/ 49387 w 294260"/>
              <a:gd name="connsiteY34" fmla="*/ 148899 h 324010"/>
              <a:gd name="connsiteX35" fmla="*/ 49387 w 294260"/>
              <a:gd name="connsiteY35" fmla="*/ 21730 h 324010"/>
              <a:gd name="connsiteX36" fmla="*/ 71117 w 294260"/>
              <a:gd name="connsiteY36" fmla="*/ 0 h 324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94260" h="324010">
                <a:moveTo>
                  <a:pt x="26219" y="175121"/>
                </a:moveTo>
                <a:lnTo>
                  <a:pt x="26219" y="261524"/>
                </a:lnTo>
                <a:cubicBezTo>
                  <a:pt x="26219" y="276894"/>
                  <a:pt x="35833" y="290080"/>
                  <a:pt x="49385" y="295337"/>
                </a:cubicBezTo>
                <a:lnTo>
                  <a:pt x="49385" y="175121"/>
                </a:lnTo>
                <a:close/>
                <a:moveTo>
                  <a:pt x="142936" y="173962"/>
                </a:moveTo>
                <a:lnTo>
                  <a:pt x="210212" y="173962"/>
                </a:lnTo>
                <a:cubicBezTo>
                  <a:pt x="217454" y="173962"/>
                  <a:pt x="223330" y="179836"/>
                  <a:pt x="223330" y="187080"/>
                </a:cubicBezTo>
                <a:cubicBezTo>
                  <a:pt x="223330" y="194325"/>
                  <a:pt x="217454" y="200199"/>
                  <a:pt x="210212" y="200199"/>
                </a:cubicBezTo>
                <a:lnTo>
                  <a:pt x="142936" y="200199"/>
                </a:lnTo>
                <a:cubicBezTo>
                  <a:pt x="135693" y="200199"/>
                  <a:pt x="129817" y="194325"/>
                  <a:pt x="129817" y="187080"/>
                </a:cubicBezTo>
                <a:cubicBezTo>
                  <a:pt x="129817" y="179836"/>
                  <a:pt x="135691" y="173962"/>
                  <a:pt x="142936" y="173962"/>
                </a:cubicBezTo>
                <a:close/>
                <a:moveTo>
                  <a:pt x="142936" y="118877"/>
                </a:moveTo>
                <a:lnTo>
                  <a:pt x="210212" y="118877"/>
                </a:lnTo>
                <a:cubicBezTo>
                  <a:pt x="217454" y="118877"/>
                  <a:pt x="223330" y="124751"/>
                  <a:pt x="223330" y="131995"/>
                </a:cubicBezTo>
                <a:cubicBezTo>
                  <a:pt x="223330" y="139239"/>
                  <a:pt x="217454" y="145114"/>
                  <a:pt x="210212" y="145114"/>
                </a:cubicBezTo>
                <a:lnTo>
                  <a:pt x="142936" y="145114"/>
                </a:lnTo>
                <a:cubicBezTo>
                  <a:pt x="135693" y="145114"/>
                  <a:pt x="129817" y="139239"/>
                  <a:pt x="129817" y="131995"/>
                </a:cubicBezTo>
                <a:cubicBezTo>
                  <a:pt x="129817" y="124751"/>
                  <a:pt x="135691" y="118877"/>
                  <a:pt x="142936" y="118877"/>
                </a:cubicBezTo>
                <a:close/>
                <a:moveTo>
                  <a:pt x="75625" y="26220"/>
                </a:moveTo>
                <a:lnTo>
                  <a:pt x="75625" y="297781"/>
                </a:lnTo>
                <a:lnTo>
                  <a:pt x="236197" y="297781"/>
                </a:lnTo>
                <a:cubicBezTo>
                  <a:pt x="253755" y="297781"/>
                  <a:pt x="268042" y="283495"/>
                  <a:pt x="268042" y="265936"/>
                </a:cubicBezTo>
                <a:lnTo>
                  <a:pt x="268042" y="26220"/>
                </a:lnTo>
                <a:close/>
                <a:moveTo>
                  <a:pt x="71117" y="0"/>
                </a:moveTo>
                <a:lnTo>
                  <a:pt x="272531" y="0"/>
                </a:lnTo>
                <a:cubicBezTo>
                  <a:pt x="284515" y="0"/>
                  <a:pt x="294260" y="9747"/>
                  <a:pt x="294260" y="21730"/>
                </a:cubicBezTo>
                <a:lnTo>
                  <a:pt x="294260" y="265936"/>
                </a:lnTo>
                <a:cubicBezTo>
                  <a:pt x="294245" y="297947"/>
                  <a:pt x="268209" y="323999"/>
                  <a:pt x="236197" y="323999"/>
                </a:cubicBezTo>
                <a:lnTo>
                  <a:pt x="75605" y="323999"/>
                </a:lnTo>
                <a:lnTo>
                  <a:pt x="75605" y="324010"/>
                </a:lnTo>
                <a:lnTo>
                  <a:pt x="62486" y="324010"/>
                </a:lnTo>
                <a:cubicBezTo>
                  <a:pt x="28021" y="324010"/>
                  <a:pt x="0" y="295971"/>
                  <a:pt x="0" y="261524"/>
                </a:cubicBezTo>
                <a:lnTo>
                  <a:pt x="0" y="170730"/>
                </a:lnTo>
                <a:cubicBezTo>
                  <a:pt x="0" y="158696"/>
                  <a:pt x="9797" y="148899"/>
                  <a:pt x="21831" y="148899"/>
                </a:cubicBezTo>
                <a:lnTo>
                  <a:pt x="49387" y="148899"/>
                </a:lnTo>
                <a:lnTo>
                  <a:pt x="49387" y="21730"/>
                </a:lnTo>
                <a:cubicBezTo>
                  <a:pt x="49387" y="9746"/>
                  <a:pt x="59135" y="0"/>
                  <a:pt x="71117" y="0"/>
                </a:cubicBezTo>
                <a:close/>
              </a:path>
            </a:pathLst>
          </a:custGeom>
          <a:solidFill>
            <a:srgbClr val="FFFFFF"/>
          </a:solidFill>
          <a:ln w="780" cap="flat">
            <a:noFill/>
            <a:prstDash val="solid"/>
            <a:miter/>
          </a:ln>
        </p:spPr>
        <p:txBody>
          <a:bodyPr rtlCol="0" anchor="ctr"/>
          <a:p>
            <a:endParaRPr lang="zh-CN" altLang="en-US"/>
          </a:p>
        </p:txBody>
      </p:sp>
      <p:sp>
        <p:nvSpPr>
          <p:cNvPr id="2" name="矩形 1"/>
          <p:cNvSpPr/>
          <p:nvPr>
            <p:custDataLst>
              <p:tags r:id="rId14"/>
            </p:custDataLst>
          </p:nvPr>
        </p:nvSpPr>
        <p:spPr>
          <a:xfrm>
            <a:off x="1550670" y="2414270"/>
            <a:ext cx="3106420" cy="700405"/>
          </a:xfrm>
          <a:prstGeom prst="rect">
            <a:avLst/>
          </a:prstGeom>
          <a:noFill/>
        </p:spPr>
        <p:txBody>
          <a:bodyPr wrap="square" lIns="0" tIns="0" rIns="0" bIns="0" rtlCol="0" anchor="b">
            <a:noAutofit/>
          </a:bodyPr>
          <a:p>
            <a:pPr algn="ctr">
              <a:spcBef>
                <a:spcPct val="0"/>
              </a:spcBef>
              <a:spcAft>
                <a:spcPct val="0"/>
              </a:spcAft>
            </a:pPr>
            <a:r>
              <a:rPr lang="zh-CN" altLang="en-US" b="1">
                <a:solidFill>
                  <a:schemeClr val="tx1"/>
                </a:solidFill>
                <a:cs typeface="+mn-lt"/>
              </a:rPr>
              <a:t>Knowledge graphs can store a large number of facts in the form of triples</a:t>
            </a:r>
            <a:endParaRPr lang="zh-CN" altLang="en-US" b="1">
              <a:solidFill>
                <a:schemeClr val="tx1"/>
              </a:solidFill>
              <a:cs typeface="+mn-lt"/>
            </a:endParaRPr>
          </a:p>
        </p:txBody>
      </p:sp>
      <p:sp>
        <p:nvSpPr>
          <p:cNvPr id="7" name="文本框 6"/>
          <p:cNvSpPr txBox="1"/>
          <p:nvPr/>
        </p:nvSpPr>
        <p:spPr>
          <a:xfrm>
            <a:off x="1309370" y="1024255"/>
            <a:ext cx="9829800" cy="922020"/>
          </a:xfrm>
          <a:prstGeom prst="rect">
            <a:avLst/>
          </a:prstGeom>
          <a:noFill/>
        </p:spPr>
        <p:txBody>
          <a:bodyPr wrap="square" rtlCol="0">
            <a:spAutoFit/>
          </a:bodyPr>
          <a:p>
            <a:r>
              <a:rPr lang="zh-CN" altLang="en-US"/>
              <a:t>LLMS trained on general corpora may not generalize well to specific domains or new knowledge due to lack of domain-specific knowledge or new training data. To address the above issues, one potential solution is to integrate knowledge graph (KG) into LLM</a:t>
            </a:r>
            <a:endParaRPr lang="zh-CN" altLang="en-US"/>
          </a:p>
        </p:txBody>
      </p:sp>
      <p:sp>
        <p:nvSpPr>
          <p:cNvPr id="11" name="文本框 10"/>
          <p:cNvSpPr txBox="1"/>
          <p:nvPr/>
        </p:nvSpPr>
        <p:spPr>
          <a:xfrm>
            <a:off x="1398270" y="5415915"/>
            <a:ext cx="9740900" cy="645160"/>
          </a:xfrm>
          <a:prstGeom prst="rect">
            <a:avLst/>
          </a:prstGeom>
          <a:noFill/>
        </p:spPr>
        <p:txBody>
          <a:bodyPr wrap="square" rtlCol="0">
            <a:spAutoFit/>
          </a:bodyPr>
          <a:p>
            <a:r>
              <a:rPr lang="zh-CN" altLang="en-US"/>
              <a:t>In addition, by having experts build domain-specific knowledge maps, you have the ability to provide accurate and reliable domain-specific knowledge</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组合 21"/>
          <p:cNvGrpSpPr/>
          <p:nvPr/>
        </p:nvGrpSpPr>
        <p:grpSpPr>
          <a:xfrm>
            <a:off x="-3349617" y="0"/>
            <a:ext cx="15550259" cy="8636731"/>
            <a:chOff x="-3349617" y="0"/>
            <a:chExt cx="15550259" cy="8636731"/>
          </a:xfrm>
        </p:grpSpPr>
        <p:pic>
          <p:nvPicPr>
            <p:cNvPr id="23" name="图片 22"/>
            <p:cNvPicPr>
              <a:picLocks noChangeAspect="1"/>
            </p:cNvPicPr>
            <p:nvPr/>
          </p:nvPicPr>
          <p:blipFill rotWithShape="1">
            <a:blip r:embed="rId1"/>
            <a:srcRect l="74503" t="951" r="3232" b="59864"/>
            <a:stretch>
              <a:fillRect/>
            </a:stretch>
          </p:blipFill>
          <p:spPr>
            <a:xfrm>
              <a:off x="9008263" y="0"/>
              <a:ext cx="3192379" cy="3818022"/>
            </a:xfrm>
            <a:prstGeom prst="rect">
              <a:avLst/>
            </a:prstGeom>
          </p:spPr>
        </p:pic>
        <p:pic>
          <p:nvPicPr>
            <p:cNvPr id="24" name="图片 23"/>
            <p:cNvPicPr>
              <a:picLocks noChangeAspect="1"/>
            </p:cNvPicPr>
            <p:nvPr/>
          </p:nvPicPr>
          <p:blipFill rotWithShape="1">
            <a:blip r:embed="rId1"/>
            <a:srcRect t="34574" r="40054"/>
            <a:stretch>
              <a:fillRect/>
            </a:stretch>
          </p:blipFill>
          <p:spPr>
            <a:xfrm>
              <a:off x="-3349617" y="2261936"/>
              <a:ext cx="8595385" cy="6374795"/>
            </a:xfrm>
            <a:prstGeom prst="rect">
              <a:avLst/>
            </a:prstGeom>
          </p:spPr>
        </p:pic>
        <p:sp>
          <p:nvSpPr>
            <p:cNvPr id="25" name="矩形 24"/>
            <p:cNvSpPr/>
            <p:nvPr/>
          </p:nvSpPr>
          <p:spPr>
            <a:xfrm>
              <a:off x="444795" y="462516"/>
              <a:ext cx="11302410" cy="5932968"/>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6" name="图片 25"/>
            <p:cNvPicPr>
              <a:picLocks noChangeAspect="1"/>
            </p:cNvPicPr>
            <p:nvPr/>
          </p:nvPicPr>
          <p:blipFill>
            <a:blip r:embed="rId2"/>
            <a:stretch>
              <a:fillRect/>
            </a:stretch>
          </p:blipFill>
          <p:spPr>
            <a:xfrm>
              <a:off x="434162" y="452627"/>
              <a:ext cx="506250" cy="697500"/>
            </a:xfrm>
            <a:prstGeom prst="rect">
              <a:avLst/>
            </a:prstGeom>
          </p:spPr>
        </p:pic>
      </p:grpSp>
      <p:sp>
        <p:nvSpPr>
          <p:cNvPr id="2" name="文本框 1"/>
          <p:cNvSpPr txBox="1"/>
          <p:nvPr/>
        </p:nvSpPr>
        <p:spPr>
          <a:xfrm>
            <a:off x="928370" y="619760"/>
            <a:ext cx="10325100" cy="1753235"/>
          </a:xfrm>
          <a:prstGeom prst="rect">
            <a:avLst/>
          </a:prstGeom>
          <a:noFill/>
        </p:spPr>
        <p:txBody>
          <a:bodyPr wrap="square" rtlCol="0">
            <a:spAutoFit/>
          </a:bodyPr>
          <a:p>
            <a:r>
              <a:rPr lang="zh-CN" altLang="en-US"/>
              <a:t>However, knowledge graphs are difficult to construct, and because real-world knowledge graphs are often incomplete and dynamically changing, current knowledge graph methods are difficult to cope with. These methods cannot effectively model unseen entities and represent new knowledge. In addition, the wealth of text information in the knowledge graph is often overlooked. Moreover, the existing methods of knowledge graph are often customized for specific knowledge graph or task, and the generalization ability is insufficient. Therefore, it is necessary to use LLM to solve the challenges facing the knowledge graph.</a:t>
            </a:r>
            <a:endParaRPr lang="zh-CN" altLang="en-US"/>
          </a:p>
        </p:txBody>
      </p:sp>
      <p:pic>
        <p:nvPicPr>
          <p:cNvPr id="5" name="图片 5"/>
          <p:cNvPicPr>
            <a:picLocks noChangeAspect="1"/>
          </p:cNvPicPr>
          <p:nvPr>
            <p:custDataLst>
              <p:tags r:id="rId3"/>
            </p:custDataLst>
          </p:nvPr>
        </p:nvPicPr>
        <p:blipFill>
          <a:blip r:embed="rId4"/>
          <a:stretch>
            <a:fillRect/>
          </a:stretch>
        </p:blipFill>
        <p:spPr>
          <a:xfrm>
            <a:off x="3367405" y="2710815"/>
            <a:ext cx="5447030" cy="345186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组合 31"/>
          <p:cNvGrpSpPr/>
          <p:nvPr/>
        </p:nvGrpSpPr>
        <p:grpSpPr>
          <a:xfrm>
            <a:off x="-1483606" y="-172049"/>
            <a:ext cx="13689173" cy="7973912"/>
            <a:chOff x="-1483606" y="-172049"/>
            <a:chExt cx="13689173" cy="7973912"/>
          </a:xfrm>
        </p:grpSpPr>
        <p:pic>
          <p:nvPicPr>
            <p:cNvPr id="33" name="图片 32"/>
            <p:cNvPicPr>
              <a:picLocks noChangeAspect="1"/>
            </p:cNvPicPr>
            <p:nvPr/>
          </p:nvPicPr>
          <p:blipFill rotWithShape="1">
            <a:blip r:embed="rId1"/>
            <a:srcRect l="61479" t="5377" r="12619" b="53683"/>
            <a:stretch>
              <a:fillRect/>
            </a:stretch>
          </p:blipFill>
          <p:spPr>
            <a:xfrm>
              <a:off x="8847136" y="-172049"/>
              <a:ext cx="3358431" cy="3647223"/>
            </a:xfrm>
            <a:prstGeom prst="rect">
              <a:avLst/>
            </a:prstGeom>
          </p:spPr>
        </p:pic>
        <p:pic>
          <p:nvPicPr>
            <p:cNvPr id="34" name="图片 33"/>
            <p:cNvPicPr>
              <a:picLocks noChangeAspect="1"/>
            </p:cNvPicPr>
            <p:nvPr/>
          </p:nvPicPr>
          <p:blipFill rotWithShape="1">
            <a:blip r:embed="rId1"/>
            <a:srcRect t="41932" r="42931"/>
            <a:stretch>
              <a:fillRect/>
            </a:stretch>
          </p:blipFill>
          <p:spPr>
            <a:xfrm>
              <a:off x="-1483606" y="2628849"/>
              <a:ext cx="7399718" cy="5173014"/>
            </a:xfrm>
            <a:prstGeom prst="rect">
              <a:avLst/>
            </a:prstGeom>
          </p:spPr>
        </p:pic>
        <p:sp>
          <p:nvSpPr>
            <p:cNvPr id="35" name="矩形 34"/>
            <p:cNvSpPr/>
            <p:nvPr/>
          </p:nvSpPr>
          <p:spPr>
            <a:xfrm>
              <a:off x="444795" y="462516"/>
              <a:ext cx="11302410" cy="5932968"/>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6" name="图片 35"/>
            <p:cNvPicPr>
              <a:picLocks noChangeAspect="1"/>
            </p:cNvPicPr>
            <p:nvPr/>
          </p:nvPicPr>
          <p:blipFill>
            <a:blip r:embed="rId2"/>
            <a:stretch>
              <a:fillRect/>
            </a:stretch>
          </p:blipFill>
          <p:spPr>
            <a:xfrm>
              <a:off x="434162" y="452627"/>
              <a:ext cx="506250" cy="697500"/>
            </a:xfrm>
            <a:prstGeom prst="rect">
              <a:avLst/>
            </a:prstGeom>
          </p:spPr>
        </p:pic>
      </p:grpSp>
      <p:sp>
        <p:nvSpPr>
          <p:cNvPr id="7" name="Oval 15"/>
          <p:cNvSpPr/>
          <p:nvPr/>
        </p:nvSpPr>
        <p:spPr>
          <a:xfrm>
            <a:off x="4610979" y="2030410"/>
            <a:ext cx="2970042" cy="2970042"/>
          </a:xfrm>
          <a:prstGeom prst="ellipse">
            <a:avLst/>
          </a:prstGeom>
          <a:noFill/>
          <a:ln>
            <a:solidFill>
              <a:srgbClr val="C048E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itle 1"/>
          <p:cNvSpPr txBox="1"/>
          <p:nvPr/>
        </p:nvSpPr>
        <p:spPr>
          <a:xfrm>
            <a:off x="1248015" y="555083"/>
            <a:ext cx="9690100" cy="614589"/>
          </a:xfrm>
          <a:prstGeom prst="rect">
            <a:avLst/>
          </a:prstGeom>
        </p:spPr>
        <p:txBody>
          <a:bodyPr>
            <a:normAutofit fontScale="8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dirty="0">
                <a:latin typeface="方正清刻本悦宋简体" panose="02000000000000000000" pitchFamily="2" charset="-122"/>
                <a:ea typeface="方正清刻本悦宋简体" panose="02000000000000000000" pitchFamily="2" charset="-122"/>
              </a:rPr>
              <a:t>LLM and Knowledge graph</a:t>
            </a:r>
            <a:endParaRPr dirty="0">
              <a:latin typeface="方正清刻本悦宋简体" panose="02000000000000000000" pitchFamily="2" charset="-122"/>
              <a:ea typeface="方正清刻本悦宋简体" panose="02000000000000000000" pitchFamily="2" charset="-122"/>
            </a:endParaRPr>
          </a:p>
        </p:txBody>
      </p:sp>
      <p:sp>
        <p:nvSpPr>
          <p:cNvPr id="9" name="TextBox 3"/>
          <p:cNvSpPr txBox="1"/>
          <p:nvPr/>
        </p:nvSpPr>
        <p:spPr>
          <a:xfrm>
            <a:off x="3992355" y="1058593"/>
            <a:ext cx="4201420" cy="306705"/>
          </a:xfrm>
          <a:prstGeom prst="rect">
            <a:avLst/>
          </a:prstGeom>
          <a:noFill/>
        </p:spPr>
        <p:txBody>
          <a:bodyPr wrap="square" rtlCol="0">
            <a:spAutoFit/>
          </a:bodyPr>
          <a:lstStyle/>
          <a:p>
            <a:pPr algn="ctr"/>
            <a:r>
              <a:rPr lang="zh-CN" altLang="en-US" sz="1400" dirty="0">
                <a:solidFill>
                  <a:schemeClr val="accent4"/>
                </a:solidFill>
                <a:latin typeface="Arial" panose="020B0704020202090204" pitchFamily="34" charset="0"/>
                <a:cs typeface="Arial" panose="020B0704020202090204" pitchFamily="34" charset="0"/>
              </a:rPr>
              <a:t>LLM and Knowledge graph</a:t>
            </a:r>
            <a:endParaRPr lang="zh-CN" altLang="en-US" sz="1400" dirty="0">
              <a:solidFill>
                <a:schemeClr val="accent4"/>
              </a:solidFill>
              <a:latin typeface="Arial" panose="020B0704020202090204" pitchFamily="34" charset="0"/>
              <a:cs typeface="Arial" panose="020B0704020202090204" pitchFamily="34" charset="0"/>
            </a:endParaRPr>
          </a:p>
        </p:txBody>
      </p:sp>
      <p:grpSp>
        <p:nvGrpSpPr>
          <p:cNvPr id="10" name="Group 2"/>
          <p:cNvGrpSpPr/>
          <p:nvPr/>
        </p:nvGrpSpPr>
        <p:grpSpPr>
          <a:xfrm>
            <a:off x="4141490" y="2101054"/>
            <a:ext cx="1228435" cy="1228428"/>
            <a:chOff x="4141490" y="2389979"/>
            <a:chExt cx="1228435" cy="1228428"/>
          </a:xfrm>
        </p:grpSpPr>
        <p:sp>
          <p:nvSpPr>
            <p:cNvPr id="15" name="Oval 13"/>
            <p:cNvSpPr/>
            <p:nvPr/>
          </p:nvSpPr>
          <p:spPr>
            <a:xfrm>
              <a:off x="4141490" y="2389979"/>
              <a:ext cx="1228435" cy="1228428"/>
            </a:xfrm>
            <a:prstGeom prst="ellipse">
              <a:avLst/>
            </a:prstGeom>
            <a:gradFill>
              <a:gsLst>
                <a:gs pos="0">
                  <a:srgbClr val="005DFF"/>
                </a:gs>
                <a:gs pos="100000">
                  <a:srgbClr val="C048E3"/>
                </a:gs>
              </a:gsLst>
              <a:lin ang="3000000" scaled="0"/>
            </a:gradFill>
            <a:ln>
              <a:noFill/>
            </a:ln>
            <a:effectLst>
              <a:outerShdw blurRad="50800" dist="25400" dir="2700000" algn="tl"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TextBox 8"/>
            <p:cNvSpPr txBox="1"/>
            <p:nvPr/>
          </p:nvSpPr>
          <p:spPr>
            <a:xfrm>
              <a:off x="4357208" y="2742499"/>
              <a:ext cx="716280" cy="521970"/>
            </a:xfrm>
            <a:prstGeom prst="rect">
              <a:avLst/>
            </a:prstGeom>
            <a:noFill/>
          </p:spPr>
          <p:txBody>
            <a:bodyPr wrap="none" rtlCol="0">
              <a:spAutoFit/>
            </a:bodyPr>
            <a:lstStyle/>
            <a:p>
              <a:pPr algn="ctr"/>
              <a:r>
                <a:rPr lang="en-US" altLang="zh-CN" sz="2800" dirty="0">
                  <a:solidFill>
                    <a:schemeClr val="bg1"/>
                  </a:solidFill>
                  <a:latin typeface="方正清刻本悦宋简体" panose="02000000000000000000" pitchFamily="2" charset="-122"/>
                  <a:ea typeface="方正清刻本悦宋简体" panose="02000000000000000000" pitchFamily="2" charset="-122"/>
                </a:rPr>
                <a:t>LLM</a:t>
              </a:r>
              <a:endParaRPr lang="en-US" altLang="zh-CN" sz="2800" dirty="0">
                <a:solidFill>
                  <a:schemeClr val="bg1"/>
                </a:solidFill>
                <a:latin typeface="方正清刻本悦宋简体" panose="02000000000000000000" pitchFamily="2" charset="-122"/>
                <a:ea typeface="方正清刻本悦宋简体" panose="02000000000000000000" pitchFamily="2" charset="-122"/>
              </a:endParaRPr>
            </a:p>
          </p:txBody>
        </p:sp>
      </p:grpSp>
      <p:grpSp>
        <p:nvGrpSpPr>
          <p:cNvPr id="16" name="Group 4"/>
          <p:cNvGrpSpPr/>
          <p:nvPr/>
        </p:nvGrpSpPr>
        <p:grpSpPr>
          <a:xfrm>
            <a:off x="6631710" y="2080734"/>
            <a:ext cx="1228435" cy="1228428"/>
            <a:chOff x="6885075" y="2350609"/>
            <a:chExt cx="1228435" cy="1228428"/>
          </a:xfrm>
        </p:grpSpPr>
        <p:sp>
          <p:nvSpPr>
            <p:cNvPr id="21" name="Oval 18"/>
            <p:cNvSpPr/>
            <p:nvPr/>
          </p:nvSpPr>
          <p:spPr>
            <a:xfrm>
              <a:off x="6885075" y="2350609"/>
              <a:ext cx="1228435" cy="1228428"/>
            </a:xfrm>
            <a:prstGeom prst="ellipse">
              <a:avLst/>
            </a:prstGeom>
            <a:gradFill>
              <a:gsLst>
                <a:gs pos="0">
                  <a:srgbClr val="005DFF"/>
                </a:gs>
                <a:gs pos="100000">
                  <a:srgbClr val="C048E3"/>
                </a:gs>
              </a:gsLst>
              <a:lin ang="3000000" scaled="0"/>
            </a:gradFill>
            <a:ln>
              <a:noFill/>
            </a:ln>
            <a:effectLst>
              <a:outerShdw blurRad="50800" dist="25400" dir="2700000" algn="tl"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TextBox 9"/>
            <p:cNvSpPr txBox="1"/>
            <p:nvPr/>
          </p:nvSpPr>
          <p:spPr>
            <a:xfrm>
              <a:off x="6950765" y="2508724"/>
              <a:ext cx="1138555" cy="1014730"/>
            </a:xfrm>
            <a:prstGeom prst="rect">
              <a:avLst/>
            </a:prstGeom>
            <a:noFill/>
          </p:spPr>
          <p:txBody>
            <a:bodyPr wrap="square" rtlCol="0">
              <a:spAutoFit/>
            </a:bodyPr>
            <a:lstStyle/>
            <a:p>
              <a:pPr algn="ctr"/>
              <a:r>
                <a:rPr lang="zh-CN" altLang="en-US" sz="2000" dirty="0">
                  <a:solidFill>
                    <a:schemeClr val="bg1"/>
                  </a:solidFill>
                  <a:latin typeface="方正清刻本悦宋简体" panose="02000000000000000000" pitchFamily="2" charset="-122"/>
                  <a:ea typeface="方正清刻本悦宋简体" panose="02000000000000000000" pitchFamily="2" charset="-122"/>
                </a:rPr>
                <a:t>Knowledge graph</a:t>
              </a:r>
              <a:endParaRPr lang="zh-CN" altLang="en-US" sz="2000" dirty="0">
                <a:solidFill>
                  <a:schemeClr val="bg1"/>
                </a:solidFill>
                <a:latin typeface="方正清刻本悦宋简体" panose="02000000000000000000" pitchFamily="2" charset="-122"/>
                <a:ea typeface="方正清刻本悦宋简体" panose="02000000000000000000" pitchFamily="2" charset="-122"/>
              </a:endParaRPr>
            </a:p>
          </p:txBody>
        </p:sp>
      </p:grpSp>
      <p:grpSp>
        <p:nvGrpSpPr>
          <p:cNvPr id="22" name="Group 5"/>
          <p:cNvGrpSpPr/>
          <p:nvPr/>
        </p:nvGrpSpPr>
        <p:grpSpPr>
          <a:xfrm>
            <a:off x="4212949" y="4064043"/>
            <a:ext cx="1228435" cy="1228428"/>
            <a:chOff x="5489299" y="4290103"/>
            <a:chExt cx="1228435" cy="1228428"/>
          </a:xfrm>
        </p:grpSpPr>
        <p:sp>
          <p:nvSpPr>
            <p:cNvPr id="27" name="Oval 21"/>
            <p:cNvSpPr/>
            <p:nvPr/>
          </p:nvSpPr>
          <p:spPr>
            <a:xfrm>
              <a:off x="5489299" y="4290103"/>
              <a:ext cx="1228435" cy="1228428"/>
            </a:xfrm>
            <a:prstGeom prst="ellipse">
              <a:avLst/>
            </a:prstGeom>
            <a:gradFill>
              <a:gsLst>
                <a:gs pos="0">
                  <a:srgbClr val="005DFF"/>
                </a:gs>
                <a:gs pos="100000">
                  <a:srgbClr val="C048E3"/>
                </a:gs>
              </a:gsLst>
              <a:lin ang="3000000" scaled="0"/>
            </a:gradFill>
            <a:ln>
              <a:noFill/>
            </a:ln>
            <a:effectLst>
              <a:outerShdw blurRad="50800" dist="25400" dir="2700000" algn="tl"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TextBox 10"/>
            <p:cNvSpPr txBox="1"/>
            <p:nvPr/>
          </p:nvSpPr>
          <p:spPr>
            <a:xfrm>
              <a:off x="5745763" y="4643419"/>
              <a:ext cx="716280" cy="521970"/>
            </a:xfrm>
            <a:prstGeom prst="rect">
              <a:avLst/>
            </a:prstGeom>
            <a:noFill/>
          </p:spPr>
          <p:txBody>
            <a:bodyPr wrap="square" rtlCol="0">
              <a:spAutoFit/>
            </a:bodyPr>
            <a:lstStyle/>
            <a:p>
              <a:pPr algn="ctr"/>
              <a:r>
                <a:rPr lang="en-US" altLang="zh-CN" sz="2800" dirty="0">
                  <a:solidFill>
                    <a:schemeClr val="bg1"/>
                  </a:solidFill>
                  <a:latin typeface="方正清刻本悦宋简体" panose="02000000000000000000" pitchFamily="2" charset="-122"/>
                  <a:ea typeface="方正清刻本悦宋简体" panose="02000000000000000000" pitchFamily="2" charset="-122"/>
                </a:rPr>
                <a:t>LLM</a:t>
              </a:r>
              <a:endParaRPr lang="en-US" altLang="zh-CN" sz="2800" dirty="0">
                <a:solidFill>
                  <a:schemeClr val="bg1"/>
                </a:solidFill>
                <a:latin typeface="方正清刻本悦宋简体" panose="02000000000000000000" pitchFamily="2" charset="-122"/>
                <a:ea typeface="方正清刻本悦宋简体" panose="02000000000000000000" pitchFamily="2" charset="-122"/>
              </a:endParaRPr>
            </a:p>
          </p:txBody>
        </p:sp>
      </p:grpSp>
      <p:sp>
        <p:nvSpPr>
          <p:cNvPr id="28" name="Rectangle 26"/>
          <p:cNvSpPr/>
          <p:nvPr/>
        </p:nvSpPr>
        <p:spPr>
          <a:xfrm>
            <a:off x="8148022" y="2459899"/>
            <a:ext cx="2961275" cy="906780"/>
          </a:xfrm>
          <a:prstGeom prst="rect">
            <a:avLst/>
          </a:prstGeom>
        </p:spPr>
        <p:txBody>
          <a:bodyPr wrap="square">
            <a:spAutoFit/>
          </a:bodyPr>
          <a:lstStyle/>
          <a:p>
            <a:pPr marL="171450" indent="-171450" algn="just">
              <a:spcAft>
                <a:spcPts val="600"/>
              </a:spcAft>
              <a:buFont typeface="Arial" panose="020B0704020202090204" pitchFamily="34" charset="0"/>
              <a:buChar char="▫"/>
            </a:pPr>
            <a:r>
              <a:rPr lang="zh-CN" altLang="en-US" sz="1200" b="1" dirty="0">
                <a:solidFill>
                  <a:schemeClr val="tx1">
                    <a:lumMod val="75000"/>
                    <a:lumOff val="25000"/>
                  </a:schemeClr>
                </a:solidFill>
                <a:cs typeface="+mn-lt"/>
              </a:rPr>
              <a:t>Advantages of knowledge graph:</a:t>
            </a:r>
            <a:endParaRPr lang="zh-CN" altLang="en-US" sz="1200" b="1" dirty="0">
              <a:solidFill>
                <a:schemeClr val="tx1">
                  <a:lumMod val="75000"/>
                  <a:lumOff val="25000"/>
                </a:schemeClr>
              </a:solidFill>
              <a:cs typeface="+mn-lt"/>
            </a:endParaRPr>
          </a:p>
          <a:p>
            <a:pPr marL="171450" indent="-171450" algn="just">
              <a:spcAft>
                <a:spcPts val="600"/>
              </a:spcAft>
              <a:buFont typeface="Arial" panose="020B0704020202090204" pitchFamily="34" charset="0"/>
              <a:buChar char="▫"/>
            </a:pPr>
            <a:r>
              <a:rPr lang="zh-CN" altLang="en-US" sz="1200" b="1" dirty="0">
                <a:solidFill>
                  <a:schemeClr val="tx1">
                    <a:lumMod val="75000"/>
                    <a:lumOff val="25000"/>
                  </a:schemeClr>
                </a:solidFill>
                <a:cs typeface="+mn-lt"/>
              </a:rPr>
              <a:t>Structured knowledge, accuracy, decisiveness, interpretability, domain-specific knowledge, knowledge evolution.</a:t>
            </a:r>
            <a:endParaRPr lang="zh-CN" altLang="en-US" sz="1200" b="1" dirty="0">
              <a:solidFill>
                <a:schemeClr val="tx1">
                  <a:lumMod val="75000"/>
                  <a:lumOff val="25000"/>
                </a:schemeClr>
              </a:solidFill>
              <a:cs typeface="+mn-lt"/>
            </a:endParaRPr>
          </a:p>
        </p:txBody>
      </p:sp>
      <p:sp>
        <p:nvSpPr>
          <p:cNvPr id="29" name="Rectangle 27"/>
          <p:cNvSpPr/>
          <p:nvPr/>
        </p:nvSpPr>
        <p:spPr>
          <a:xfrm>
            <a:off x="1106778" y="2453430"/>
            <a:ext cx="2961275" cy="721995"/>
          </a:xfrm>
          <a:prstGeom prst="rect">
            <a:avLst/>
          </a:prstGeom>
        </p:spPr>
        <p:txBody>
          <a:bodyPr wrap="square">
            <a:spAutoFit/>
          </a:bodyPr>
          <a:lstStyle/>
          <a:p>
            <a:pPr marL="171450" indent="-171450" algn="just">
              <a:spcAft>
                <a:spcPts val="600"/>
              </a:spcAft>
              <a:buFont typeface="Arial" panose="020B0704020202090204" pitchFamily="34" charset="0"/>
              <a:buChar char="▫"/>
            </a:pPr>
            <a:r>
              <a:rPr lang="zh-CN" altLang="en-US" sz="1200" b="1" dirty="0">
                <a:solidFill>
                  <a:schemeClr val="tx1">
                    <a:lumMod val="75000"/>
                    <a:lumOff val="25000"/>
                  </a:schemeClr>
                </a:solidFill>
                <a:cs typeface="+mn-lt"/>
              </a:rPr>
              <a:t>Advantages of LLM:</a:t>
            </a:r>
            <a:endParaRPr lang="zh-CN" altLang="en-US" sz="1200" b="1" dirty="0">
              <a:solidFill>
                <a:schemeClr val="tx1">
                  <a:lumMod val="75000"/>
                  <a:lumOff val="25000"/>
                </a:schemeClr>
              </a:solidFill>
              <a:cs typeface="+mn-lt"/>
            </a:endParaRPr>
          </a:p>
          <a:p>
            <a:pPr marL="171450" indent="-171450" algn="just">
              <a:spcAft>
                <a:spcPts val="600"/>
              </a:spcAft>
              <a:buFont typeface="Arial" panose="020B0704020202090204" pitchFamily="34" charset="0"/>
              <a:buChar char="▫"/>
            </a:pPr>
            <a:r>
              <a:rPr lang="zh-CN" altLang="en-US" sz="1200" b="1" dirty="0">
                <a:solidFill>
                  <a:schemeClr val="tx1">
                    <a:lumMod val="75000"/>
                    <a:lumOff val="25000"/>
                  </a:schemeClr>
                </a:solidFill>
                <a:cs typeface="+mn-lt"/>
              </a:rPr>
              <a:t>General knowledge, language processing, generalization ability</a:t>
            </a:r>
            <a:endParaRPr lang="zh-CN" altLang="en-US" sz="1200" b="1" dirty="0">
              <a:solidFill>
                <a:schemeClr val="tx1">
                  <a:lumMod val="75000"/>
                  <a:lumOff val="25000"/>
                </a:schemeClr>
              </a:solidFill>
              <a:cs typeface="+mn-lt"/>
            </a:endParaRPr>
          </a:p>
        </p:txBody>
      </p:sp>
      <p:sp>
        <p:nvSpPr>
          <p:cNvPr id="30" name="Rectangle 28"/>
          <p:cNvSpPr/>
          <p:nvPr/>
        </p:nvSpPr>
        <p:spPr>
          <a:xfrm>
            <a:off x="1082788" y="4424321"/>
            <a:ext cx="2961275" cy="1091565"/>
          </a:xfrm>
          <a:prstGeom prst="rect">
            <a:avLst/>
          </a:prstGeom>
        </p:spPr>
        <p:txBody>
          <a:bodyPr wrap="square">
            <a:spAutoFit/>
          </a:bodyPr>
          <a:lstStyle/>
          <a:p>
            <a:pPr marL="171450" indent="-171450" algn="just">
              <a:spcAft>
                <a:spcPts val="600"/>
              </a:spcAft>
              <a:buFont typeface="Arial" panose="020B0704020202090204" pitchFamily="34" charset="0"/>
              <a:buChar char="▫"/>
            </a:pPr>
            <a:r>
              <a:rPr lang="zh-CN" altLang="en-US" sz="1200" b="1" dirty="0">
                <a:solidFill>
                  <a:schemeClr val="tx1">
                    <a:lumMod val="75000"/>
                    <a:lumOff val="25000"/>
                  </a:schemeClr>
                </a:solidFill>
                <a:cs typeface="+mn-lt"/>
                <a:sym typeface="+mn-ea"/>
              </a:rPr>
              <a:t>Disadvantages of LLM:</a:t>
            </a:r>
            <a:endParaRPr lang="zh-CN" altLang="en-US" sz="1200" b="1" dirty="0">
              <a:solidFill>
                <a:schemeClr val="tx1">
                  <a:lumMod val="75000"/>
                  <a:lumOff val="25000"/>
                </a:schemeClr>
              </a:solidFill>
              <a:cs typeface="+mn-lt"/>
              <a:sym typeface="+mn-ea"/>
            </a:endParaRPr>
          </a:p>
          <a:p>
            <a:pPr marL="171450" indent="-171450" algn="just">
              <a:spcAft>
                <a:spcPts val="600"/>
              </a:spcAft>
              <a:buFont typeface="Arial" panose="020B0704020202090204" pitchFamily="34" charset="0"/>
              <a:buChar char="▫"/>
            </a:pPr>
            <a:r>
              <a:rPr lang="zh-CN" altLang="en-US" sz="1200" b="1" dirty="0">
                <a:solidFill>
                  <a:schemeClr val="tx1">
                    <a:lumMod val="75000"/>
                    <a:lumOff val="25000"/>
                  </a:schemeClr>
                </a:solidFill>
                <a:cs typeface="+mn-lt"/>
                <a:sym typeface="+mn-ea"/>
              </a:rPr>
              <a:t>Implicit knowledge, illusion problems, indecisiveness problems, black boxes, lack of domain specific knowledge and new knowledge.</a:t>
            </a:r>
            <a:endParaRPr lang="zh-CN" altLang="en-US" sz="1200" b="1" dirty="0">
              <a:solidFill>
                <a:schemeClr val="tx1">
                  <a:lumMod val="75000"/>
                  <a:lumOff val="25000"/>
                </a:schemeClr>
              </a:solidFill>
              <a:cs typeface="+mn-lt"/>
              <a:sym typeface="+mn-ea"/>
            </a:endParaRPr>
          </a:p>
        </p:txBody>
      </p:sp>
      <p:sp>
        <p:nvSpPr>
          <p:cNvPr id="2" name="Oval 21"/>
          <p:cNvSpPr/>
          <p:nvPr>
            <p:custDataLst>
              <p:tags r:id="rId3"/>
            </p:custDataLst>
          </p:nvPr>
        </p:nvSpPr>
        <p:spPr>
          <a:xfrm>
            <a:off x="6697069" y="3963713"/>
            <a:ext cx="1228435" cy="1228428"/>
          </a:xfrm>
          <a:prstGeom prst="ellipse">
            <a:avLst/>
          </a:prstGeom>
          <a:gradFill>
            <a:gsLst>
              <a:gs pos="0">
                <a:srgbClr val="005DFF"/>
              </a:gs>
              <a:gs pos="100000">
                <a:srgbClr val="C048E3"/>
              </a:gs>
            </a:gsLst>
            <a:lin ang="3000000" scaled="0"/>
          </a:gradFill>
          <a:ln>
            <a:noFill/>
          </a:ln>
          <a:effectLst>
            <a:outerShdw blurRad="50800" dist="25400" dir="2700000" algn="tl"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 name="Rectangle 26"/>
          <p:cNvSpPr/>
          <p:nvPr>
            <p:custDataLst>
              <p:tags r:id="rId4"/>
            </p:custDataLst>
          </p:nvPr>
        </p:nvSpPr>
        <p:spPr>
          <a:xfrm>
            <a:off x="8123892" y="4646204"/>
            <a:ext cx="2961275" cy="721995"/>
          </a:xfrm>
          <a:prstGeom prst="rect">
            <a:avLst/>
          </a:prstGeom>
        </p:spPr>
        <p:txBody>
          <a:bodyPr wrap="square">
            <a:spAutoFit/>
          </a:bodyPr>
          <a:p>
            <a:pPr marL="171450" indent="-171450" algn="just">
              <a:spcAft>
                <a:spcPts val="600"/>
              </a:spcAft>
              <a:buFont typeface="Arial" panose="020B0704020202090204" pitchFamily="34" charset="0"/>
              <a:buChar char="▫"/>
            </a:pPr>
            <a:r>
              <a:rPr lang="zh-CN" altLang="en-US" sz="1200" b="1" dirty="0">
                <a:solidFill>
                  <a:schemeClr val="tx1">
                    <a:lumMod val="75000"/>
                    <a:lumOff val="25000"/>
                  </a:schemeClr>
                </a:solidFill>
                <a:cs typeface="+mn-lt"/>
              </a:rPr>
              <a:t>Disadvantages of knowledge graph:</a:t>
            </a:r>
            <a:endParaRPr lang="zh-CN" altLang="en-US" sz="1200" b="1" dirty="0">
              <a:solidFill>
                <a:schemeClr val="tx1">
                  <a:lumMod val="75000"/>
                  <a:lumOff val="25000"/>
                </a:schemeClr>
              </a:solidFill>
              <a:cs typeface="+mn-lt"/>
            </a:endParaRPr>
          </a:p>
          <a:p>
            <a:pPr marL="171450" indent="-171450" algn="just">
              <a:spcAft>
                <a:spcPts val="600"/>
              </a:spcAft>
              <a:buFont typeface="Arial" panose="020B0704020202090204" pitchFamily="34" charset="0"/>
              <a:buChar char="▫"/>
            </a:pPr>
            <a:r>
              <a:rPr lang="zh-CN" altLang="en-US" sz="1200" b="1" dirty="0">
                <a:solidFill>
                  <a:schemeClr val="tx1">
                    <a:lumMod val="75000"/>
                    <a:lumOff val="25000"/>
                  </a:schemeClr>
                </a:solidFill>
                <a:cs typeface="+mn-lt"/>
              </a:rPr>
              <a:t>Incompleteness, lack of language understanding, unseen knowledge.</a:t>
            </a:r>
            <a:endParaRPr lang="zh-CN" altLang="en-US" sz="1200" b="1" dirty="0">
              <a:solidFill>
                <a:schemeClr val="tx1">
                  <a:lumMod val="75000"/>
                  <a:lumOff val="25000"/>
                </a:schemeClr>
              </a:solidFill>
              <a:cs typeface="+mn-lt"/>
            </a:endParaRPr>
          </a:p>
        </p:txBody>
      </p:sp>
      <p:sp>
        <p:nvSpPr>
          <p:cNvPr id="4" name="TextBox 9"/>
          <p:cNvSpPr txBox="1"/>
          <p:nvPr>
            <p:custDataLst>
              <p:tags r:id="rId5"/>
            </p:custDataLst>
          </p:nvPr>
        </p:nvSpPr>
        <p:spPr>
          <a:xfrm>
            <a:off x="6721530" y="4126704"/>
            <a:ext cx="1138555" cy="1014730"/>
          </a:xfrm>
          <a:prstGeom prst="rect">
            <a:avLst/>
          </a:prstGeom>
          <a:noFill/>
        </p:spPr>
        <p:txBody>
          <a:bodyPr wrap="square" rtlCol="0">
            <a:spAutoFit/>
          </a:bodyPr>
          <a:p>
            <a:pPr algn="ctr"/>
            <a:r>
              <a:rPr lang="zh-CN" altLang="en-US" sz="2000" dirty="0">
                <a:solidFill>
                  <a:schemeClr val="bg1"/>
                </a:solidFill>
                <a:latin typeface="方正清刻本悦宋简体" panose="02000000000000000000" pitchFamily="2" charset="-122"/>
                <a:ea typeface="方正清刻本悦宋简体" panose="02000000000000000000" pitchFamily="2" charset="-122"/>
              </a:rPr>
              <a:t>Knowledge graph</a:t>
            </a:r>
            <a:endParaRPr lang="zh-CN" altLang="en-US" sz="2000" dirty="0">
              <a:solidFill>
                <a:schemeClr val="bg1"/>
              </a:solidFill>
              <a:latin typeface="方正清刻本悦宋简体" panose="02000000000000000000" pitchFamily="2" charset="-122"/>
              <a:ea typeface="方正清刻本悦宋简体" panose="02000000000000000000"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ID="2" presetClass="entr" presetSubtype="4" fill="hold"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500" fill="hold"/>
                                            <p:tgtEl>
                                              <p:spTgt spid="10"/>
                                            </p:tgtEl>
                                            <p:attrNameLst>
                                              <p:attrName>ppt_x</p:attrName>
                                            </p:attrNameLst>
                                          </p:cBhvr>
                                          <p:tavLst>
                                            <p:tav tm="0">
                                              <p:val>
                                                <p:strVal val="#ppt_x"/>
                                              </p:val>
                                            </p:tav>
                                            <p:tav tm="100000">
                                              <p:val>
                                                <p:strVal val="#ppt_x"/>
                                              </p:val>
                                            </p:tav>
                                          </p:tavLst>
                                        </p:anim>
                                        <p:anim calcmode="lin" valueType="num" p14:bounceEnd="40000">
                                          <p:cBhvr additive="base">
                                            <p:cTn id="13" dur="500" fill="hold"/>
                                            <p:tgtEl>
                                              <p:spTgt spid="10"/>
                                            </p:tgtEl>
                                            <p:attrNameLst>
                                              <p:attrName>ppt_y</p:attrName>
                                            </p:attrNameLst>
                                          </p:cBhvr>
                                          <p:tavLst>
                                            <p:tav tm="0">
                                              <p:val>
                                                <p:strVal val="1+#ppt_h/2"/>
                                              </p:val>
                                            </p:tav>
                                            <p:tav tm="100000">
                                              <p:val>
                                                <p:strVal val="#ppt_y"/>
                                              </p:val>
                                            </p:tav>
                                          </p:tavLst>
                                        </p:anim>
                                      </p:childTnLst>
                                    </p:cTn>
                                  </p:par>
                                  <p:par>
                                    <p:cTn id="14" presetID="2" presetClass="entr" presetSubtype="4" fill="hold" nodeType="withEffect" p14:presetBounceEnd="40000">
                                      <p:stCondLst>
                                        <p:cond delay="250"/>
                                      </p:stCondLst>
                                      <p:childTnLst>
                                        <p:set>
                                          <p:cBhvr>
                                            <p:cTn id="15" dur="1" fill="hold">
                                              <p:stCondLst>
                                                <p:cond delay="0"/>
                                              </p:stCondLst>
                                            </p:cTn>
                                            <p:tgtEl>
                                              <p:spTgt spid="16"/>
                                            </p:tgtEl>
                                            <p:attrNameLst>
                                              <p:attrName>style.visibility</p:attrName>
                                            </p:attrNameLst>
                                          </p:cBhvr>
                                          <p:to>
                                            <p:strVal val="visible"/>
                                          </p:to>
                                        </p:set>
                                        <p:anim calcmode="lin" valueType="num" p14:bounceEnd="40000">
                                          <p:cBhvr additive="base">
                                            <p:cTn id="16" dur="500" fill="hold"/>
                                            <p:tgtEl>
                                              <p:spTgt spid="16"/>
                                            </p:tgtEl>
                                            <p:attrNameLst>
                                              <p:attrName>ppt_x</p:attrName>
                                            </p:attrNameLst>
                                          </p:cBhvr>
                                          <p:tavLst>
                                            <p:tav tm="0">
                                              <p:val>
                                                <p:strVal val="#ppt_x"/>
                                              </p:val>
                                            </p:tav>
                                            <p:tav tm="100000">
                                              <p:val>
                                                <p:strVal val="#ppt_x"/>
                                              </p:val>
                                            </p:tav>
                                          </p:tavLst>
                                        </p:anim>
                                        <p:anim calcmode="lin" valueType="num" p14:bounceEnd="40000">
                                          <p:cBhvr additive="base">
                                            <p:cTn id="17" dur="500" fill="hold"/>
                                            <p:tgtEl>
                                              <p:spTgt spid="16"/>
                                            </p:tgtEl>
                                            <p:attrNameLst>
                                              <p:attrName>ppt_y</p:attrName>
                                            </p:attrNameLst>
                                          </p:cBhvr>
                                          <p:tavLst>
                                            <p:tav tm="0">
                                              <p:val>
                                                <p:strVal val="1+#ppt_h/2"/>
                                              </p:val>
                                            </p:tav>
                                            <p:tav tm="100000">
                                              <p:val>
                                                <p:strVal val="#ppt_y"/>
                                              </p:val>
                                            </p:tav>
                                          </p:tavLst>
                                        </p:anim>
                                      </p:childTnLst>
                                    </p:cTn>
                                  </p:par>
                                  <p:par>
                                    <p:cTn id="18" presetID="2" presetClass="entr" presetSubtype="4" fill="hold" nodeType="withEffect" p14:presetBounceEnd="40000">
                                      <p:stCondLst>
                                        <p:cond delay="500"/>
                                      </p:stCondLst>
                                      <p:childTnLst>
                                        <p:set>
                                          <p:cBhvr>
                                            <p:cTn id="19" dur="1" fill="hold">
                                              <p:stCondLst>
                                                <p:cond delay="0"/>
                                              </p:stCondLst>
                                            </p:cTn>
                                            <p:tgtEl>
                                              <p:spTgt spid="22"/>
                                            </p:tgtEl>
                                            <p:attrNameLst>
                                              <p:attrName>style.visibility</p:attrName>
                                            </p:attrNameLst>
                                          </p:cBhvr>
                                          <p:to>
                                            <p:strVal val="visible"/>
                                          </p:to>
                                        </p:set>
                                        <p:anim calcmode="lin" valueType="num" p14:bounceEnd="40000">
                                          <p:cBhvr additive="base">
                                            <p:cTn id="20" dur="500" fill="hold"/>
                                            <p:tgtEl>
                                              <p:spTgt spid="22"/>
                                            </p:tgtEl>
                                            <p:attrNameLst>
                                              <p:attrName>ppt_x</p:attrName>
                                            </p:attrNameLst>
                                          </p:cBhvr>
                                          <p:tavLst>
                                            <p:tav tm="0">
                                              <p:val>
                                                <p:strVal val="#ppt_x"/>
                                              </p:val>
                                            </p:tav>
                                            <p:tav tm="100000">
                                              <p:val>
                                                <p:strVal val="#ppt_x"/>
                                              </p:val>
                                            </p:tav>
                                          </p:tavLst>
                                        </p:anim>
                                        <p:anim calcmode="lin" valueType="num" p14:bounceEnd="40000">
                                          <p:cBhvr additive="base">
                                            <p:cTn id="21" dur="500" fill="hold"/>
                                            <p:tgtEl>
                                              <p:spTgt spid="22"/>
                                            </p:tgtEl>
                                            <p:attrNameLst>
                                              <p:attrName>ppt_y</p:attrName>
                                            </p:attrNameLst>
                                          </p:cBhvr>
                                          <p:tavLst>
                                            <p:tav tm="0">
                                              <p:val>
                                                <p:strVal val="1+#ppt_h/2"/>
                                              </p:val>
                                            </p:tav>
                                            <p:tav tm="100000">
                                              <p:val>
                                                <p:strVal val="#ppt_y"/>
                                              </p:val>
                                            </p:tav>
                                          </p:tavLst>
                                        </p:anim>
                                      </p:childTnLst>
                                    </p:cTn>
                                  </p:par>
                                </p:childTnLst>
                              </p:cTn>
                            </p:par>
                            <p:par>
                              <p:cTn id="22" fill="hold">
                                <p:stCondLst>
                                  <p:cond delay="1000"/>
                                </p:stCondLst>
                                <p:childTnLst>
                                  <p:par>
                                    <p:cTn id="23" presetID="10" presetClass="entr" presetSubtype="0" fill="hold" grpId="0" nodeType="after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fade">
                                          <p:cBhvr>
                                            <p:cTn id="25" dur="500"/>
                                            <p:tgtEl>
                                              <p:spTgt spid="2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8"/>
                                            </p:tgtEl>
                                            <p:attrNameLst>
                                              <p:attrName>style.visibility</p:attrName>
                                            </p:attrNameLst>
                                          </p:cBhvr>
                                          <p:to>
                                            <p:strVal val="visible"/>
                                          </p:to>
                                        </p:set>
                                        <p:animEffect transition="in" filter="fade">
                                          <p:cBhvr>
                                            <p:cTn id="28" dur="500"/>
                                            <p:tgtEl>
                                              <p:spTgt spid="2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0"/>
                                            </p:tgtEl>
                                            <p:attrNameLst>
                                              <p:attrName>style.visibility</p:attrName>
                                            </p:attrNameLst>
                                          </p:cBhvr>
                                          <p:to>
                                            <p:strVal val="visible"/>
                                          </p:to>
                                        </p:set>
                                        <p:animEffect transition="in" filter="fade">
                                          <p:cBhvr>
                                            <p:cTn id="31"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8" grpId="0"/>
          <p:bldP spid="29" grpId="0"/>
          <p:bldP spid="30"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500" fill="hold"/>
                                            <p:tgtEl>
                                              <p:spTgt spid="10"/>
                                            </p:tgtEl>
                                            <p:attrNameLst>
                                              <p:attrName>ppt_x</p:attrName>
                                            </p:attrNameLst>
                                          </p:cBhvr>
                                          <p:tavLst>
                                            <p:tav tm="0">
                                              <p:val>
                                                <p:strVal val="#ppt_x"/>
                                              </p:val>
                                            </p:tav>
                                            <p:tav tm="100000">
                                              <p:val>
                                                <p:strVal val="#ppt_x"/>
                                              </p:val>
                                            </p:tav>
                                          </p:tavLst>
                                        </p:anim>
                                        <p:anim calcmode="lin" valueType="num">
                                          <p:cBhvr additive="base">
                                            <p:cTn id="13" dur="500" fill="hold"/>
                                            <p:tgtEl>
                                              <p:spTgt spid="10"/>
                                            </p:tgtEl>
                                            <p:attrNameLst>
                                              <p:attrName>ppt_y</p:attrName>
                                            </p:attrNameLst>
                                          </p:cBhvr>
                                          <p:tavLst>
                                            <p:tav tm="0">
                                              <p:val>
                                                <p:strVal val="1+#ppt_h/2"/>
                                              </p:val>
                                            </p:tav>
                                            <p:tav tm="100000">
                                              <p:val>
                                                <p:strVal val="#ppt_y"/>
                                              </p:val>
                                            </p:tav>
                                          </p:tavLst>
                                        </p:anim>
                                      </p:childTnLst>
                                    </p:cTn>
                                  </p:par>
                                  <p:par>
                                    <p:cTn id="14" presetID="2" presetClass="entr" presetSubtype="4" fill="hold" nodeType="withEffect">
                                      <p:stCondLst>
                                        <p:cond delay="250"/>
                                      </p:stCondLst>
                                      <p:childTnLst>
                                        <p:set>
                                          <p:cBhvr>
                                            <p:cTn id="15" dur="1" fill="hold">
                                              <p:stCondLst>
                                                <p:cond delay="0"/>
                                              </p:stCondLst>
                                            </p:cTn>
                                            <p:tgtEl>
                                              <p:spTgt spid="16"/>
                                            </p:tgtEl>
                                            <p:attrNameLst>
                                              <p:attrName>style.visibility</p:attrName>
                                            </p:attrNameLst>
                                          </p:cBhvr>
                                          <p:to>
                                            <p:strVal val="visible"/>
                                          </p:to>
                                        </p:set>
                                        <p:anim calcmode="lin" valueType="num">
                                          <p:cBhvr additive="base">
                                            <p:cTn id="16" dur="500" fill="hold"/>
                                            <p:tgtEl>
                                              <p:spTgt spid="16"/>
                                            </p:tgtEl>
                                            <p:attrNameLst>
                                              <p:attrName>ppt_x</p:attrName>
                                            </p:attrNameLst>
                                          </p:cBhvr>
                                          <p:tavLst>
                                            <p:tav tm="0">
                                              <p:val>
                                                <p:strVal val="#ppt_x"/>
                                              </p:val>
                                            </p:tav>
                                            <p:tav tm="100000">
                                              <p:val>
                                                <p:strVal val="#ppt_x"/>
                                              </p:val>
                                            </p:tav>
                                          </p:tavLst>
                                        </p:anim>
                                        <p:anim calcmode="lin" valueType="num">
                                          <p:cBhvr additive="base">
                                            <p:cTn id="17" dur="500" fill="hold"/>
                                            <p:tgtEl>
                                              <p:spTgt spid="16"/>
                                            </p:tgtEl>
                                            <p:attrNameLst>
                                              <p:attrName>ppt_y</p:attrName>
                                            </p:attrNameLst>
                                          </p:cBhvr>
                                          <p:tavLst>
                                            <p:tav tm="0">
                                              <p:val>
                                                <p:strVal val="1+#ppt_h/2"/>
                                              </p:val>
                                            </p:tav>
                                            <p:tav tm="100000">
                                              <p:val>
                                                <p:strVal val="#ppt_y"/>
                                              </p:val>
                                            </p:tav>
                                          </p:tavLst>
                                        </p:anim>
                                      </p:childTnLst>
                                    </p:cTn>
                                  </p:par>
                                  <p:par>
                                    <p:cTn id="18" presetID="2" presetClass="entr" presetSubtype="4" fill="hold" nodeType="withEffect">
                                      <p:stCondLst>
                                        <p:cond delay="500"/>
                                      </p:stCondLst>
                                      <p:childTnLst>
                                        <p:set>
                                          <p:cBhvr>
                                            <p:cTn id="19" dur="1" fill="hold">
                                              <p:stCondLst>
                                                <p:cond delay="0"/>
                                              </p:stCondLst>
                                            </p:cTn>
                                            <p:tgtEl>
                                              <p:spTgt spid="22"/>
                                            </p:tgtEl>
                                            <p:attrNameLst>
                                              <p:attrName>style.visibility</p:attrName>
                                            </p:attrNameLst>
                                          </p:cBhvr>
                                          <p:to>
                                            <p:strVal val="visible"/>
                                          </p:to>
                                        </p:set>
                                        <p:anim calcmode="lin" valueType="num">
                                          <p:cBhvr additive="base">
                                            <p:cTn id="20" dur="500" fill="hold"/>
                                            <p:tgtEl>
                                              <p:spTgt spid="22"/>
                                            </p:tgtEl>
                                            <p:attrNameLst>
                                              <p:attrName>ppt_x</p:attrName>
                                            </p:attrNameLst>
                                          </p:cBhvr>
                                          <p:tavLst>
                                            <p:tav tm="0">
                                              <p:val>
                                                <p:strVal val="#ppt_x"/>
                                              </p:val>
                                            </p:tav>
                                            <p:tav tm="100000">
                                              <p:val>
                                                <p:strVal val="#ppt_x"/>
                                              </p:val>
                                            </p:tav>
                                          </p:tavLst>
                                        </p:anim>
                                        <p:anim calcmode="lin" valueType="num">
                                          <p:cBhvr additive="base">
                                            <p:cTn id="21" dur="500" fill="hold"/>
                                            <p:tgtEl>
                                              <p:spTgt spid="22"/>
                                            </p:tgtEl>
                                            <p:attrNameLst>
                                              <p:attrName>ppt_y</p:attrName>
                                            </p:attrNameLst>
                                          </p:cBhvr>
                                          <p:tavLst>
                                            <p:tav tm="0">
                                              <p:val>
                                                <p:strVal val="1+#ppt_h/2"/>
                                              </p:val>
                                            </p:tav>
                                            <p:tav tm="100000">
                                              <p:val>
                                                <p:strVal val="#ppt_y"/>
                                              </p:val>
                                            </p:tav>
                                          </p:tavLst>
                                        </p:anim>
                                      </p:childTnLst>
                                    </p:cTn>
                                  </p:par>
                                </p:childTnLst>
                              </p:cTn>
                            </p:par>
                            <p:par>
                              <p:cTn id="22" fill="hold">
                                <p:stCondLst>
                                  <p:cond delay="1000"/>
                                </p:stCondLst>
                                <p:childTnLst>
                                  <p:par>
                                    <p:cTn id="23" presetID="10" presetClass="entr" presetSubtype="0" fill="hold" grpId="0" nodeType="after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fade">
                                          <p:cBhvr>
                                            <p:cTn id="25" dur="500"/>
                                            <p:tgtEl>
                                              <p:spTgt spid="2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8"/>
                                            </p:tgtEl>
                                            <p:attrNameLst>
                                              <p:attrName>style.visibility</p:attrName>
                                            </p:attrNameLst>
                                          </p:cBhvr>
                                          <p:to>
                                            <p:strVal val="visible"/>
                                          </p:to>
                                        </p:set>
                                        <p:animEffect transition="in" filter="fade">
                                          <p:cBhvr>
                                            <p:cTn id="28" dur="500"/>
                                            <p:tgtEl>
                                              <p:spTgt spid="2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0"/>
                                            </p:tgtEl>
                                            <p:attrNameLst>
                                              <p:attrName>style.visibility</p:attrName>
                                            </p:attrNameLst>
                                          </p:cBhvr>
                                          <p:to>
                                            <p:strVal val="visible"/>
                                          </p:to>
                                        </p:set>
                                        <p:animEffect transition="in" filter="fade">
                                          <p:cBhvr>
                                            <p:cTn id="31"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8" grpId="0"/>
          <p:bldP spid="29" grpId="0"/>
          <p:bldP spid="30" grpId="0"/>
        </p:bldLst>
      </p:timing>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组合 21"/>
          <p:cNvGrpSpPr/>
          <p:nvPr/>
        </p:nvGrpSpPr>
        <p:grpSpPr>
          <a:xfrm>
            <a:off x="-3349617" y="0"/>
            <a:ext cx="15550259" cy="8636731"/>
            <a:chOff x="-3349617" y="0"/>
            <a:chExt cx="15550259" cy="8636731"/>
          </a:xfrm>
        </p:grpSpPr>
        <p:pic>
          <p:nvPicPr>
            <p:cNvPr id="23" name="图片 22"/>
            <p:cNvPicPr>
              <a:picLocks noChangeAspect="1"/>
            </p:cNvPicPr>
            <p:nvPr/>
          </p:nvPicPr>
          <p:blipFill rotWithShape="1">
            <a:blip r:embed="rId1"/>
            <a:srcRect l="74503" t="951" r="3232" b="59864"/>
            <a:stretch>
              <a:fillRect/>
            </a:stretch>
          </p:blipFill>
          <p:spPr>
            <a:xfrm>
              <a:off x="9008263" y="0"/>
              <a:ext cx="3192379" cy="3818022"/>
            </a:xfrm>
            <a:prstGeom prst="rect">
              <a:avLst/>
            </a:prstGeom>
          </p:spPr>
        </p:pic>
        <p:pic>
          <p:nvPicPr>
            <p:cNvPr id="24" name="图片 23"/>
            <p:cNvPicPr>
              <a:picLocks noChangeAspect="1"/>
            </p:cNvPicPr>
            <p:nvPr/>
          </p:nvPicPr>
          <p:blipFill rotWithShape="1">
            <a:blip r:embed="rId1"/>
            <a:srcRect t="34574" r="40054"/>
            <a:stretch>
              <a:fillRect/>
            </a:stretch>
          </p:blipFill>
          <p:spPr>
            <a:xfrm>
              <a:off x="-3349617" y="2261936"/>
              <a:ext cx="8595385" cy="6374795"/>
            </a:xfrm>
            <a:prstGeom prst="rect">
              <a:avLst/>
            </a:prstGeom>
          </p:spPr>
        </p:pic>
        <p:sp>
          <p:nvSpPr>
            <p:cNvPr id="25" name="矩形 24"/>
            <p:cNvSpPr/>
            <p:nvPr/>
          </p:nvSpPr>
          <p:spPr>
            <a:xfrm>
              <a:off x="444795" y="462516"/>
              <a:ext cx="11302410" cy="5932968"/>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6" name="图片 25"/>
            <p:cNvPicPr>
              <a:picLocks noChangeAspect="1"/>
            </p:cNvPicPr>
            <p:nvPr/>
          </p:nvPicPr>
          <p:blipFill>
            <a:blip r:embed="rId2"/>
            <a:stretch>
              <a:fillRect/>
            </a:stretch>
          </p:blipFill>
          <p:spPr>
            <a:xfrm>
              <a:off x="434162" y="452627"/>
              <a:ext cx="506250" cy="697500"/>
            </a:xfrm>
            <a:prstGeom prst="rect">
              <a:avLst/>
            </a:prstGeom>
          </p:spPr>
        </p:pic>
      </p:grpSp>
      <p:sp>
        <p:nvSpPr>
          <p:cNvPr id="18" name="任意多边形: 形状 17"/>
          <p:cNvSpPr/>
          <p:nvPr>
            <p:custDataLst>
              <p:tags r:id="rId3"/>
            </p:custDataLst>
          </p:nvPr>
        </p:nvSpPr>
        <p:spPr>
          <a:xfrm>
            <a:off x="6423660" y="1669415"/>
            <a:ext cx="4974928" cy="3519374"/>
          </a:xfrm>
          <a:custGeom>
            <a:avLst/>
            <a:gdLst>
              <a:gd name="connsiteX0" fmla="*/ 4776390 w 4954194"/>
              <a:gd name="connsiteY0" fmla="*/ 0 h 3519374"/>
              <a:gd name="connsiteX1" fmla="*/ 1275648 w 4954194"/>
              <a:gd name="connsiteY1" fmla="*/ 0 h 3519374"/>
              <a:gd name="connsiteX2" fmla="*/ 1130414 w 4954194"/>
              <a:gd name="connsiteY2" fmla="*/ 75212 h 3519374"/>
              <a:gd name="connsiteX3" fmla="*/ 12980 w 4954194"/>
              <a:gd name="connsiteY3" fmla="*/ 1657097 h 3519374"/>
              <a:gd name="connsiteX4" fmla="*/ 12971 w 4954194"/>
              <a:gd name="connsiteY4" fmla="*/ 1862264 h 3519374"/>
              <a:gd name="connsiteX5" fmla="*/ 1130405 w 4954194"/>
              <a:gd name="connsiteY5" fmla="*/ 3444150 h 3519374"/>
              <a:gd name="connsiteX6" fmla="*/ 1275627 w 4954194"/>
              <a:gd name="connsiteY6" fmla="*/ 3519374 h 3519374"/>
              <a:gd name="connsiteX7" fmla="*/ 4776369 w 4954194"/>
              <a:gd name="connsiteY7" fmla="*/ 3519374 h 3519374"/>
              <a:gd name="connsiteX8" fmla="*/ 4954194 w 4954194"/>
              <a:gd name="connsiteY8" fmla="*/ 3341570 h 3519374"/>
              <a:gd name="connsiteX9" fmla="*/ 4954194 w 4954194"/>
              <a:gd name="connsiteY9" fmla="*/ 177754 h 3519374"/>
              <a:gd name="connsiteX10" fmla="*/ 4776390 w 4954194"/>
              <a:gd name="connsiteY10" fmla="*/ 0 h 3519374"/>
              <a:gd name="connsiteX0-1" fmla="*/ 4776390 w 4954194"/>
              <a:gd name="connsiteY0-2" fmla="*/ 0 h 3519374"/>
              <a:gd name="connsiteX1-3" fmla="*/ 1275648 w 4954194"/>
              <a:gd name="connsiteY1-4" fmla="*/ 0 h 3519374"/>
              <a:gd name="connsiteX2-5" fmla="*/ 1130414 w 4954194"/>
              <a:gd name="connsiteY2-6" fmla="*/ 75212 h 3519374"/>
              <a:gd name="connsiteX3-7" fmla="*/ 12980 w 4954194"/>
              <a:gd name="connsiteY3-8" fmla="*/ 1657097 h 3519374"/>
              <a:gd name="connsiteX4-9" fmla="*/ 12971 w 4954194"/>
              <a:gd name="connsiteY4-10" fmla="*/ 1862264 h 3519374"/>
              <a:gd name="connsiteX5-11" fmla="*/ 1130405 w 4954194"/>
              <a:gd name="connsiteY5-12" fmla="*/ 3444150 h 3519374"/>
              <a:gd name="connsiteX6-13" fmla="*/ 1275627 w 4954194"/>
              <a:gd name="connsiteY6-14" fmla="*/ 3519374 h 3519374"/>
              <a:gd name="connsiteX7-15" fmla="*/ 4776369 w 4954194"/>
              <a:gd name="connsiteY7-16" fmla="*/ 3519374 h 3519374"/>
              <a:gd name="connsiteX8-17" fmla="*/ 4954194 w 4954194"/>
              <a:gd name="connsiteY8-18" fmla="*/ 3341570 h 3519374"/>
              <a:gd name="connsiteX9-19" fmla="*/ 4954194 w 4954194"/>
              <a:gd name="connsiteY9-20" fmla="*/ 177754 h 3519374"/>
              <a:gd name="connsiteX10-21" fmla="*/ 4776390 w 4954194"/>
              <a:gd name="connsiteY10-22" fmla="*/ 0 h 3519374"/>
              <a:gd name="connsiteX0-23" fmla="*/ 4776390 w 4954194"/>
              <a:gd name="connsiteY0-24" fmla="*/ 0 h 3519374"/>
              <a:gd name="connsiteX1-25" fmla="*/ 1275648 w 4954194"/>
              <a:gd name="connsiteY1-26" fmla="*/ 0 h 3519374"/>
              <a:gd name="connsiteX2-27" fmla="*/ 1130414 w 4954194"/>
              <a:gd name="connsiteY2-28" fmla="*/ 75212 h 3519374"/>
              <a:gd name="connsiteX3-29" fmla="*/ 12980 w 4954194"/>
              <a:gd name="connsiteY3-30" fmla="*/ 1657097 h 3519374"/>
              <a:gd name="connsiteX4-31" fmla="*/ 12971 w 4954194"/>
              <a:gd name="connsiteY4-32" fmla="*/ 1862264 h 3519374"/>
              <a:gd name="connsiteX5-33" fmla="*/ 1130405 w 4954194"/>
              <a:gd name="connsiteY5-34" fmla="*/ 3444150 h 3519374"/>
              <a:gd name="connsiteX6-35" fmla="*/ 1275627 w 4954194"/>
              <a:gd name="connsiteY6-36" fmla="*/ 3519374 h 3519374"/>
              <a:gd name="connsiteX7-37" fmla="*/ 4776369 w 4954194"/>
              <a:gd name="connsiteY7-38" fmla="*/ 3519374 h 3519374"/>
              <a:gd name="connsiteX8-39" fmla="*/ 4954194 w 4954194"/>
              <a:gd name="connsiteY8-40" fmla="*/ 3341570 h 3519374"/>
              <a:gd name="connsiteX9-41" fmla="*/ 4954194 w 4954194"/>
              <a:gd name="connsiteY9-42" fmla="*/ 177754 h 3519374"/>
              <a:gd name="connsiteX10-43" fmla="*/ 4776390 w 4954194"/>
              <a:gd name="connsiteY10-44" fmla="*/ 0 h 3519374"/>
              <a:gd name="connsiteX0-45" fmla="*/ 4776390 w 4954194"/>
              <a:gd name="connsiteY0-46" fmla="*/ 0 h 3519374"/>
              <a:gd name="connsiteX1-47" fmla="*/ 1275648 w 4954194"/>
              <a:gd name="connsiteY1-48" fmla="*/ 0 h 3519374"/>
              <a:gd name="connsiteX2-49" fmla="*/ 1130414 w 4954194"/>
              <a:gd name="connsiteY2-50" fmla="*/ 75212 h 3519374"/>
              <a:gd name="connsiteX3-51" fmla="*/ 12980 w 4954194"/>
              <a:gd name="connsiteY3-52" fmla="*/ 1657097 h 3519374"/>
              <a:gd name="connsiteX4-53" fmla="*/ 12971 w 4954194"/>
              <a:gd name="connsiteY4-54" fmla="*/ 1862264 h 3519374"/>
              <a:gd name="connsiteX5-55" fmla="*/ 1130405 w 4954194"/>
              <a:gd name="connsiteY5-56" fmla="*/ 3444150 h 3519374"/>
              <a:gd name="connsiteX6-57" fmla="*/ 1275627 w 4954194"/>
              <a:gd name="connsiteY6-58" fmla="*/ 3519374 h 3519374"/>
              <a:gd name="connsiteX7-59" fmla="*/ 4776369 w 4954194"/>
              <a:gd name="connsiteY7-60" fmla="*/ 3519374 h 3519374"/>
              <a:gd name="connsiteX8-61" fmla="*/ 4954194 w 4954194"/>
              <a:gd name="connsiteY8-62" fmla="*/ 3341570 h 3519374"/>
              <a:gd name="connsiteX9-63" fmla="*/ 4954194 w 4954194"/>
              <a:gd name="connsiteY9-64" fmla="*/ 177754 h 3519374"/>
              <a:gd name="connsiteX10-65" fmla="*/ 4776390 w 4954194"/>
              <a:gd name="connsiteY10-66" fmla="*/ 0 h 3519374"/>
              <a:gd name="connsiteX0-67" fmla="*/ 4776390 w 4954194"/>
              <a:gd name="connsiteY0-68" fmla="*/ 0 h 3519374"/>
              <a:gd name="connsiteX1-69" fmla="*/ 1275648 w 4954194"/>
              <a:gd name="connsiteY1-70" fmla="*/ 0 h 3519374"/>
              <a:gd name="connsiteX2-71" fmla="*/ 1130414 w 4954194"/>
              <a:gd name="connsiteY2-72" fmla="*/ 75212 h 3519374"/>
              <a:gd name="connsiteX3-73" fmla="*/ 12980 w 4954194"/>
              <a:gd name="connsiteY3-74" fmla="*/ 1657097 h 3519374"/>
              <a:gd name="connsiteX4-75" fmla="*/ 12971 w 4954194"/>
              <a:gd name="connsiteY4-76" fmla="*/ 1862264 h 3519374"/>
              <a:gd name="connsiteX5-77" fmla="*/ 1130405 w 4954194"/>
              <a:gd name="connsiteY5-78" fmla="*/ 3444150 h 3519374"/>
              <a:gd name="connsiteX6-79" fmla="*/ 1275627 w 4954194"/>
              <a:gd name="connsiteY6-80" fmla="*/ 3519374 h 3519374"/>
              <a:gd name="connsiteX7-81" fmla="*/ 4776369 w 4954194"/>
              <a:gd name="connsiteY7-82" fmla="*/ 3519374 h 3519374"/>
              <a:gd name="connsiteX8-83" fmla="*/ 4954194 w 4954194"/>
              <a:gd name="connsiteY8-84" fmla="*/ 3341570 h 3519374"/>
              <a:gd name="connsiteX9-85" fmla="*/ 4954194 w 4954194"/>
              <a:gd name="connsiteY9-86" fmla="*/ 177754 h 3519374"/>
              <a:gd name="connsiteX10-87" fmla="*/ 4776390 w 4954194"/>
              <a:gd name="connsiteY10-88" fmla="*/ 0 h 3519374"/>
              <a:gd name="connsiteX0-89" fmla="*/ 4776390 w 4954194"/>
              <a:gd name="connsiteY0-90" fmla="*/ 0 h 3519374"/>
              <a:gd name="connsiteX1-91" fmla="*/ 1275648 w 4954194"/>
              <a:gd name="connsiteY1-92" fmla="*/ 0 h 3519374"/>
              <a:gd name="connsiteX2-93" fmla="*/ 1130414 w 4954194"/>
              <a:gd name="connsiteY2-94" fmla="*/ 75212 h 3519374"/>
              <a:gd name="connsiteX3-95" fmla="*/ 12980 w 4954194"/>
              <a:gd name="connsiteY3-96" fmla="*/ 1657097 h 3519374"/>
              <a:gd name="connsiteX4-97" fmla="*/ 12971 w 4954194"/>
              <a:gd name="connsiteY4-98" fmla="*/ 1862264 h 3519374"/>
              <a:gd name="connsiteX5-99" fmla="*/ 1130405 w 4954194"/>
              <a:gd name="connsiteY5-100" fmla="*/ 3444150 h 3519374"/>
              <a:gd name="connsiteX6-101" fmla="*/ 1275627 w 4954194"/>
              <a:gd name="connsiteY6-102" fmla="*/ 3519374 h 3519374"/>
              <a:gd name="connsiteX7-103" fmla="*/ 4776369 w 4954194"/>
              <a:gd name="connsiteY7-104" fmla="*/ 3519374 h 3519374"/>
              <a:gd name="connsiteX8-105" fmla="*/ 4954194 w 4954194"/>
              <a:gd name="connsiteY8-106" fmla="*/ 3341570 h 3519374"/>
              <a:gd name="connsiteX9-107" fmla="*/ 4954194 w 4954194"/>
              <a:gd name="connsiteY9-108" fmla="*/ 177754 h 3519374"/>
              <a:gd name="connsiteX10-109" fmla="*/ 4776390 w 4954194"/>
              <a:gd name="connsiteY10-110" fmla="*/ 0 h 3519374"/>
              <a:gd name="connsiteX0-111" fmla="*/ 4776386 w 4954190"/>
              <a:gd name="connsiteY0-112" fmla="*/ 0 h 3519374"/>
              <a:gd name="connsiteX1-113" fmla="*/ 1275644 w 4954190"/>
              <a:gd name="connsiteY1-114" fmla="*/ 0 h 3519374"/>
              <a:gd name="connsiteX2-115" fmla="*/ 1130410 w 4954190"/>
              <a:gd name="connsiteY2-116" fmla="*/ 75212 h 3519374"/>
              <a:gd name="connsiteX3-117" fmla="*/ 12976 w 4954190"/>
              <a:gd name="connsiteY3-118" fmla="*/ 1657097 h 3519374"/>
              <a:gd name="connsiteX4-119" fmla="*/ 12967 w 4954190"/>
              <a:gd name="connsiteY4-120" fmla="*/ 1862264 h 3519374"/>
              <a:gd name="connsiteX5-121" fmla="*/ 1130401 w 4954190"/>
              <a:gd name="connsiteY5-122" fmla="*/ 3444150 h 3519374"/>
              <a:gd name="connsiteX6-123" fmla="*/ 1275623 w 4954190"/>
              <a:gd name="connsiteY6-124" fmla="*/ 3519374 h 3519374"/>
              <a:gd name="connsiteX7-125" fmla="*/ 4776365 w 4954190"/>
              <a:gd name="connsiteY7-126" fmla="*/ 3519374 h 3519374"/>
              <a:gd name="connsiteX8-127" fmla="*/ 4954190 w 4954190"/>
              <a:gd name="connsiteY8-128" fmla="*/ 3341570 h 3519374"/>
              <a:gd name="connsiteX9-129" fmla="*/ 4954190 w 4954190"/>
              <a:gd name="connsiteY9-130" fmla="*/ 177754 h 3519374"/>
              <a:gd name="connsiteX10-131" fmla="*/ 4776386 w 4954190"/>
              <a:gd name="connsiteY10-132" fmla="*/ 0 h 3519374"/>
              <a:gd name="connsiteX0-133" fmla="*/ 4797124 w 4974928"/>
              <a:gd name="connsiteY0-134" fmla="*/ 0 h 3519374"/>
              <a:gd name="connsiteX1-135" fmla="*/ 1296382 w 4974928"/>
              <a:gd name="connsiteY1-136" fmla="*/ 0 h 3519374"/>
              <a:gd name="connsiteX2-137" fmla="*/ 1151148 w 4974928"/>
              <a:gd name="connsiteY2-138" fmla="*/ 75212 h 3519374"/>
              <a:gd name="connsiteX3-139" fmla="*/ 33714 w 4974928"/>
              <a:gd name="connsiteY3-140" fmla="*/ 1657097 h 3519374"/>
              <a:gd name="connsiteX4-141" fmla="*/ 33705 w 4974928"/>
              <a:gd name="connsiteY4-142" fmla="*/ 1862264 h 3519374"/>
              <a:gd name="connsiteX5-143" fmla="*/ 1151139 w 4974928"/>
              <a:gd name="connsiteY5-144" fmla="*/ 3444150 h 3519374"/>
              <a:gd name="connsiteX6-145" fmla="*/ 1296361 w 4974928"/>
              <a:gd name="connsiteY6-146" fmla="*/ 3519374 h 3519374"/>
              <a:gd name="connsiteX7-147" fmla="*/ 4797103 w 4974928"/>
              <a:gd name="connsiteY7-148" fmla="*/ 3519374 h 3519374"/>
              <a:gd name="connsiteX8-149" fmla="*/ 4974928 w 4974928"/>
              <a:gd name="connsiteY8-150" fmla="*/ 3341570 h 3519374"/>
              <a:gd name="connsiteX9-151" fmla="*/ 4974928 w 4974928"/>
              <a:gd name="connsiteY9-152" fmla="*/ 177754 h 3519374"/>
              <a:gd name="connsiteX10-153" fmla="*/ 4797124 w 4974928"/>
              <a:gd name="connsiteY10-154" fmla="*/ 0 h 3519374"/>
              <a:gd name="connsiteX0-155" fmla="*/ 4797124 w 4974928"/>
              <a:gd name="connsiteY0-156" fmla="*/ 0 h 3519374"/>
              <a:gd name="connsiteX1-157" fmla="*/ 1296382 w 4974928"/>
              <a:gd name="connsiteY1-158" fmla="*/ 0 h 3519374"/>
              <a:gd name="connsiteX2-159" fmla="*/ 1151148 w 4974928"/>
              <a:gd name="connsiteY2-160" fmla="*/ 75212 h 3519374"/>
              <a:gd name="connsiteX3-161" fmla="*/ 33714 w 4974928"/>
              <a:gd name="connsiteY3-162" fmla="*/ 1657097 h 3519374"/>
              <a:gd name="connsiteX4-163" fmla="*/ 33705 w 4974928"/>
              <a:gd name="connsiteY4-164" fmla="*/ 1862264 h 3519374"/>
              <a:gd name="connsiteX5-165" fmla="*/ 1151139 w 4974928"/>
              <a:gd name="connsiteY5-166" fmla="*/ 3444150 h 3519374"/>
              <a:gd name="connsiteX6-167" fmla="*/ 1296361 w 4974928"/>
              <a:gd name="connsiteY6-168" fmla="*/ 3519374 h 3519374"/>
              <a:gd name="connsiteX7-169" fmla="*/ 4797103 w 4974928"/>
              <a:gd name="connsiteY7-170" fmla="*/ 3519374 h 3519374"/>
              <a:gd name="connsiteX8-171" fmla="*/ 4974928 w 4974928"/>
              <a:gd name="connsiteY8-172" fmla="*/ 3341570 h 3519374"/>
              <a:gd name="connsiteX9-173" fmla="*/ 4974928 w 4974928"/>
              <a:gd name="connsiteY9-174" fmla="*/ 177754 h 3519374"/>
              <a:gd name="connsiteX10-175" fmla="*/ 4797124 w 4974928"/>
              <a:gd name="connsiteY10-176" fmla="*/ 0 h 3519374"/>
              <a:gd name="connsiteX0-177" fmla="*/ 4797124 w 4974928"/>
              <a:gd name="connsiteY0-178" fmla="*/ 0 h 3519374"/>
              <a:gd name="connsiteX1-179" fmla="*/ 1296382 w 4974928"/>
              <a:gd name="connsiteY1-180" fmla="*/ 0 h 3519374"/>
              <a:gd name="connsiteX2-181" fmla="*/ 1151148 w 4974928"/>
              <a:gd name="connsiteY2-182" fmla="*/ 75212 h 3519374"/>
              <a:gd name="connsiteX3-183" fmla="*/ 33714 w 4974928"/>
              <a:gd name="connsiteY3-184" fmla="*/ 1657097 h 3519374"/>
              <a:gd name="connsiteX4-185" fmla="*/ 33705 w 4974928"/>
              <a:gd name="connsiteY4-186" fmla="*/ 1862264 h 3519374"/>
              <a:gd name="connsiteX5-187" fmla="*/ 1151139 w 4974928"/>
              <a:gd name="connsiteY5-188" fmla="*/ 3444150 h 3519374"/>
              <a:gd name="connsiteX6-189" fmla="*/ 1296361 w 4974928"/>
              <a:gd name="connsiteY6-190" fmla="*/ 3519374 h 3519374"/>
              <a:gd name="connsiteX7-191" fmla="*/ 4797103 w 4974928"/>
              <a:gd name="connsiteY7-192" fmla="*/ 3519374 h 3519374"/>
              <a:gd name="connsiteX8-193" fmla="*/ 4974928 w 4974928"/>
              <a:gd name="connsiteY8-194" fmla="*/ 3341570 h 3519374"/>
              <a:gd name="connsiteX9-195" fmla="*/ 4974928 w 4974928"/>
              <a:gd name="connsiteY9-196" fmla="*/ 177754 h 3519374"/>
              <a:gd name="connsiteX10-197" fmla="*/ 4797124 w 4974928"/>
              <a:gd name="connsiteY10-198" fmla="*/ 0 h 3519374"/>
              <a:gd name="connsiteX0-199" fmla="*/ 4797124 w 4974928"/>
              <a:gd name="connsiteY0-200" fmla="*/ 0 h 3519374"/>
              <a:gd name="connsiteX1-201" fmla="*/ 1296382 w 4974928"/>
              <a:gd name="connsiteY1-202" fmla="*/ 0 h 3519374"/>
              <a:gd name="connsiteX2-203" fmla="*/ 1151148 w 4974928"/>
              <a:gd name="connsiteY2-204" fmla="*/ 75212 h 3519374"/>
              <a:gd name="connsiteX3-205" fmla="*/ 33714 w 4974928"/>
              <a:gd name="connsiteY3-206" fmla="*/ 1657097 h 3519374"/>
              <a:gd name="connsiteX4-207" fmla="*/ 33705 w 4974928"/>
              <a:gd name="connsiteY4-208" fmla="*/ 1862264 h 3519374"/>
              <a:gd name="connsiteX5-209" fmla="*/ 1151139 w 4974928"/>
              <a:gd name="connsiteY5-210" fmla="*/ 3444150 h 3519374"/>
              <a:gd name="connsiteX6-211" fmla="*/ 1296361 w 4974928"/>
              <a:gd name="connsiteY6-212" fmla="*/ 3519374 h 3519374"/>
              <a:gd name="connsiteX7-213" fmla="*/ 4797103 w 4974928"/>
              <a:gd name="connsiteY7-214" fmla="*/ 3519374 h 3519374"/>
              <a:gd name="connsiteX8-215" fmla="*/ 4974928 w 4974928"/>
              <a:gd name="connsiteY8-216" fmla="*/ 3341570 h 3519374"/>
              <a:gd name="connsiteX9-217" fmla="*/ 4974928 w 4974928"/>
              <a:gd name="connsiteY9-218" fmla="*/ 177754 h 3519374"/>
              <a:gd name="connsiteX10-219" fmla="*/ 4797124 w 4974928"/>
              <a:gd name="connsiteY10-220" fmla="*/ 0 h 3519374"/>
              <a:gd name="connsiteX0-221" fmla="*/ 4797124 w 4974928"/>
              <a:gd name="connsiteY0-222" fmla="*/ 0 h 3519374"/>
              <a:gd name="connsiteX1-223" fmla="*/ 1296382 w 4974928"/>
              <a:gd name="connsiteY1-224" fmla="*/ 0 h 3519374"/>
              <a:gd name="connsiteX2-225" fmla="*/ 1151148 w 4974928"/>
              <a:gd name="connsiteY2-226" fmla="*/ 75212 h 3519374"/>
              <a:gd name="connsiteX3-227" fmla="*/ 33714 w 4974928"/>
              <a:gd name="connsiteY3-228" fmla="*/ 1657097 h 3519374"/>
              <a:gd name="connsiteX4-229" fmla="*/ 33705 w 4974928"/>
              <a:gd name="connsiteY4-230" fmla="*/ 1862264 h 3519374"/>
              <a:gd name="connsiteX5-231" fmla="*/ 1151139 w 4974928"/>
              <a:gd name="connsiteY5-232" fmla="*/ 3444150 h 3519374"/>
              <a:gd name="connsiteX6-233" fmla="*/ 1296361 w 4974928"/>
              <a:gd name="connsiteY6-234" fmla="*/ 3519374 h 3519374"/>
              <a:gd name="connsiteX7-235" fmla="*/ 4797103 w 4974928"/>
              <a:gd name="connsiteY7-236" fmla="*/ 3519374 h 3519374"/>
              <a:gd name="connsiteX8-237" fmla="*/ 4974928 w 4974928"/>
              <a:gd name="connsiteY8-238" fmla="*/ 3341570 h 3519374"/>
              <a:gd name="connsiteX9-239" fmla="*/ 4974928 w 4974928"/>
              <a:gd name="connsiteY9-240" fmla="*/ 177754 h 3519374"/>
              <a:gd name="connsiteX10-241" fmla="*/ 4797124 w 4974928"/>
              <a:gd name="connsiteY10-242" fmla="*/ 0 h 3519374"/>
              <a:gd name="connsiteX0-243" fmla="*/ 4797124 w 4974928"/>
              <a:gd name="connsiteY0-244" fmla="*/ 0 h 3519374"/>
              <a:gd name="connsiteX1-245" fmla="*/ 1296382 w 4974928"/>
              <a:gd name="connsiteY1-246" fmla="*/ 0 h 3519374"/>
              <a:gd name="connsiteX2-247" fmla="*/ 1151148 w 4974928"/>
              <a:gd name="connsiteY2-248" fmla="*/ 75212 h 3519374"/>
              <a:gd name="connsiteX3-249" fmla="*/ 33714 w 4974928"/>
              <a:gd name="connsiteY3-250" fmla="*/ 1657097 h 3519374"/>
              <a:gd name="connsiteX4-251" fmla="*/ 33705 w 4974928"/>
              <a:gd name="connsiteY4-252" fmla="*/ 1862264 h 3519374"/>
              <a:gd name="connsiteX5-253" fmla="*/ 1151139 w 4974928"/>
              <a:gd name="connsiteY5-254" fmla="*/ 3444150 h 3519374"/>
              <a:gd name="connsiteX6-255" fmla="*/ 1296361 w 4974928"/>
              <a:gd name="connsiteY6-256" fmla="*/ 3519374 h 3519374"/>
              <a:gd name="connsiteX7-257" fmla="*/ 4797103 w 4974928"/>
              <a:gd name="connsiteY7-258" fmla="*/ 3519374 h 3519374"/>
              <a:gd name="connsiteX8-259" fmla="*/ 4974928 w 4974928"/>
              <a:gd name="connsiteY8-260" fmla="*/ 3341570 h 3519374"/>
              <a:gd name="connsiteX9-261" fmla="*/ 4974928 w 4974928"/>
              <a:gd name="connsiteY9-262" fmla="*/ 177754 h 3519374"/>
              <a:gd name="connsiteX10-263" fmla="*/ 4797124 w 4974928"/>
              <a:gd name="connsiteY10-264" fmla="*/ 0 h 3519374"/>
              <a:gd name="connsiteX0-265" fmla="*/ 4797124 w 4974928"/>
              <a:gd name="connsiteY0-266" fmla="*/ 0 h 3519374"/>
              <a:gd name="connsiteX1-267" fmla="*/ 1296382 w 4974928"/>
              <a:gd name="connsiteY1-268" fmla="*/ 0 h 3519374"/>
              <a:gd name="connsiteX2-269" fmla="*/ 1151148 w 4974928"/>
              <a:gd name="connsiteY2-270" fmla="*/ 75212 h 3519374"/>
              <a:gd name="connsiteX3-271" fmla="*/ 33714 w 4974928"/>
              <a:gd name="connsiteY3-272" fmla="*/ 1657097 h 3519374"/>
              <a:gd name="connsiteX4-273" fmla="*/ 33705 w 4974928"/>
              <a:gd name="connsiteY4-274" fmla="*/ 1862264 h 3519374"/>
              <a:gd name="connsiteX5-275" fmla="*/ 1151139 w 4974928"/>
              <a:gd name="connsiteY5-276" fmla="*/ 3444150 h 3519374"/>
              <a:gd name="connsiteX6-277" fmla="*/ 1296361 w 4974928"/>
              <a:gd name="connsiteY6-278" fmla="*/ 3519374 h 3519374"/>
              <a:gd name="connsiteX7-279" fmla="*/ 4797103 w 4974928"/>
              <a:gd name="connsiteY7-280" fmla="*/ 3519374 h 3519374"/>
              <a:gd name="connsiteX8-281" fmla="*/ 4974928 w 4974928"/>
              <a:gd name="connsiteY8-282" fmla="*/ 3341570 h 3519374"/>
              <a:gd name="connsiteX9-283" fmla="*/ 4974928 w 4974928"/>
              <a:gd name="connsiteY9-284" fmla="*/ 177754 h 3519374"/>
              <a:gd name="connsiteX10-285" fmla="*/ 4797124 w 4974928"/>
              <a:gd name="connsiteY10-286" fmla="*/ 0 h 3519374"/>
              <a:gd name="connsiteX0-287" fmla="*/ 4797124 w 4974928"/>
              <a:gd name="connsiteY0-288" fmla="*/ 0 h 3519374"/>
              <a:gd name="connsiteX1-289" fmla="*/ 1296382 w 4974928"/>
              <a:gd name="connsiteY1-290" fmla="*/ 0 h 3519374"/>
              <a:gd name="connsiteX2-291" fmla="*/ 1151148 w 4974928"/>
              <a:gd name="connsiteY2-292" fmla="*/ 75212 h 3519374"/>
              <a:gd name="connsiteX3-293" fmla="*/ 33714 w 4974928"/>
              <a:gd name="connsiteY3-294" fmla="*/ 1657097 h 3519374"/>
              <a:gd name="connsiteX4-295" fmla="*/ 33705 w 4974928"/>
              <a:gd name="connsiteY4-296" fmla="*/ 1862264 h 3519374"/>
              <a:gd name="connsiteX5-297" fmla="*/ 1151139 w 4974928"/>
              <a:gd name="connsiteY5-298" fmla="*/ 3444150 h 3519374"/>
              <a:gd name="connsiteX6-299" fmla="*/ 1296361 w 4974928"/>
              <a:gd name="connsiteY6-300" fmla="*/ 3519374 h 3519374"/>
              <a:gd name="connsiteX7-301" fmla="*/ 4797103 w 4974928"/>
              <a:gd name="connsiteY7-302" fmla="*/ 3519374 h 3519374"/>
              <a:gd name="connsiteX8-303" fmla="*/ 4974928 w 4974928"/>
              <a:gd name="connsiteY8-304" fmla="*/ 3341570 h 3519374"/>
              <a:gd name="connsiteX9-305" fmla="*/ 4974928 w 4974928"/>
              <a:gd name="connsiteY9-306" fmla="*/ 177754 h 3519374"/>
              <a:gd name="connsiteX10-307" fmla="*/ 4797124 w 4974928"/>
              <a:gd name="connsiteY10-308" fmla="*/ 0 h 3519374"/>
              <a:gd name="connsiteX0-309" fmla="*/ 4797124 w 4974928"/>
              <a:gd name="connsiteY0-310" fmla="*/ 0 h 3519374"/>
              <a:gd name="connsiteX1-311" fmla="*/ 1296382 w 4974928"/>
              <a:gd name="connsiteY1-312" fmla="*/ 0 h 3519374"/>
              <a:gd name="connsiteX2-313" fmla="*/ 1151148 w 4974928"/>
              <a:gd name="connsiteY2-314" fmla="*/ 75212 h 3519374"/>
              <a:gd name="connsiteX3-315" fmla="*/ 33714 w 4974928"/>
              <a:gd name="connsiteY3-316" fmla="*/ 1657097 h 3519374"/>
              <a:gd name="connsiteX4-317" fmla="*/ 33705 w 4974928"/>
              <a:gd name="connsiteY4-318" fmla="*/ 1862264 h 3519374"/>
              <a:gd name="connsiteX5-319" fmla="*/ 1151139 w 4974928"/>
              <a:gd name="connsiteY5-320" fmla="*/ 3444150 h 3519374"/>
              <a:gd name="connsiteX6-321" fmla="*/ 1296361 w 4974928"/>
              <a:gd name="connsiteY6-322" fmla="*/ 3519374 h 3519374"/>
              <a:gd name="connsiteX7-323" fmla="*/ 4797103 w 4974928"/>
              <a:gd name="connsiteY7-324" fmla="*/ 3519374 h 3519374"/>
              <a:gd name="connsiteX8-325" fmla="*/ 4974928 w 4974928"/>
              <a:gd name="connsiteY8-326" fmla="*/ 3341570 h 3519374"/>
              <a:gd name="connsiteX9-327" fmla="*/ 4974928 w 4974928"/>
              <a:gd name="connsiteY9-328" fmla="*/ 177754 h 3519374"/>
              <a:gd name="connsiteX10-329" fmla="*/ 4797124 w 4974928"/>
              <a:gd name="connsiteY10-330" fmla="*/ 0 h 3519374"/>
              <a:gd name="connsiteX0-331" fmla="*/ 4797124 w 4974928"/>
              <a:gd name="connsiteY0-332" fmla="*/ 0 h 3519374"/>
              <a:gd name="connsiteX1-333" fmla="*/ 1296382 w 4974928"/>
              <a:gd name="connsiteY1-334" fmla="*/ 0 h 3519374"/>
              <a:gd name="connsiteX2-335" fmla="*/ 1151148 w 4974928"/>
              <a:gd name="connsiteY2-336" fmla="*/ 75212 h 3519374"/>
              <a:gd name="connsiteX3-337" fmla="*/ 33714 w 4974928"/>
              <a:gd name="connsiteY3-338" fmla="*/ 1657097 h 3519374"/>
              <a:gd name="connsiteX4-339" fmla="*/ 33705 w 4974928"/>
              <a:gd name="connsiteY4-340" fmla="*/ 1862264 h 3519374"/>
              <a:gd name="connsiteX5-341" fmla="*/ 1151139 w 4974928"/>
              <a:gd name="connsiteY5-342" fmla="*/ 3444150 h 3519374"/>
              <a:gd name="connsiteX6-343" fmla="*/ 1296361 w 4974928"/>
              <a:gd name="connsiteY6-344" fmla="*/ 3519374 h 3519374"/>
              <a:gd name="connsiteX7-345" fmla="*/ 4797103 w 4974928"/>
              <a:gd name="connsiteY7-346" fmla="*/ 3519374 h 3519374"/>
              <a:gd name="connsiteX8-347" fmla="*/ 4974928 w 4974928"/>
              <a:gd name="connsiteY8-348" fmla="*/ 3341570 h 3519374"/>
              <a:gd name="connsiteX9-349" fmla="*/ 4974928 w 4974928"/>
              <a:gd name="connsiteY9-350" fmla="*/ 177754 h 3519374"/>
              <a:gd name="connsiteX10-351" fmla="*/ 4797124 w 4974928"/>
              <a:gd name="connsiteY10-352" fmla="*/ 0 h 3519374"/>
              <a:gd name="connsiteX0-353" fmla="*/ 4797124 w 4974928"/>
              <a:gd name="connsiteY0-354" fmla="*/ 0 h 3519374"/>
              <a:gd name="connsiteX1-355" fmla="*/ 1296382 w 4974928"/>
              <a:gd name="connsiteY1-356" fmla="*/ 0 h 3519374"/>
              <a:gd name="connsiteX2-357" fmla="*/ 1151148 w 4974928"/>
              <a:gd name="connsiteY2-358" fmla="*/ 75212 h 3519374"/>
              <a:gd name="connsiteX3-359" fmla="*/ 33714 w 4974928"/>
              <a:gd name="connsiteY3-360" fmla="*/ 1657097 h 3519374"/>
              <a:gd name="connsiteX4-361" fmla="*/ 33705 w 4974928"/>
              <a:gd name="connsiteY4-362" fmla="*/ 1862264 h 3519374"/>
              <a:gd name="connsiteX5-363" fmla="*/ 1151139 w 4974928"/>
              <a:gd name="connsiteY5-364" fmla="*/ 3444150 h 3519374"/>
              <a:gd name="connsiteX6-365" fmla="*/ 1296361 w 4974928"/>
              <a:gd name="connsiteY6-366" fmla="*/ 3519374 h 3519374"/>
              <a:gd name="connsiteX7-367" fmla="*/ 4797103 w 4974928"/>
              <a:gd name="connsiteY7-368" fmla="*/ 3519374 h 3519374"/>
              <a:gd name="connsiteX8-369" fmla="*/ 4974928 w 4974928"/>
              <a:gd name="connsiteY8-370" fmla="*/ 3341570 h 3519374"/>
              <a:gd name="connsiteX9-371" fmla="*/ 4974928 w 4974928"/>
              <a:gd name="connsiteY9-372" fmla="*/ 177754 h 3519374"/>
              <a:gd name="connsiteX10-373" fmla="*/ 4797124 w 4974928"/>
              <a:gd name="connsiteY10-374" fmla="*/ 0 h 3519374"/>
              <a:gd name="connsiteX0-375" fmla="*/ 4797124 w 4974928"/>
              <a:gd name="connsiteY0-376" fmla="*/ 0 h 3519374"/>
              <a:gd name="connsiteX1-377" fmla="*/ 1296382 w 4974928"/>
              <a:gd name="connsiteY1-378" fmla="*/ 0 h 3519374"/>
              <a:gd name="connsiteX2-379" fmla="*/ 1151148 w 4974928"/>
              <a:gd name="connsiteY2-380" fmla="*/ 75212 h 3519374"/>
              <a:gd name="connsiteX3-381" fmla="*/ 33714 w 4974928"/>
              <a:gd name="connsiteY3-382" fmla="*/ 1657097 h 3519374"/>
              <a:gd name="connsiteX4-383" fmla="*/ 33705 w 4974928"/>
              <a:gd name="connsiteY4-384" fmla="*/ 1862264 h 3519374"/>
              <a:gd name="connsiteX5-385" fmla="*/ 1151139 w 4974928"/>
              <a:gd name="connsiteY5-386" fmla="*/ 3444150 h 3519374"/>
              <a:gd name="connsiteX6-387" fmla="*/ 1296361 w 4974928"/>
              <a:gd name="connsiteY6-388" fmla="*/ 3519374 h 3519374"/>
              <a:gd name="connsiteX7-389" fmla="*/ 4797103 w 4974928"/>
              <a:gd name="connsiteY7-390" fmla="*/ 3519374 h 3519374"/>
              <a:gd name="connsiteX8-391" fmla="*/ 4974928 w 4974928"/>
              <a:gd name="connsiteY8-392" fmla="*/ 3341570 h 3519374"/>
              <a:gd name="connsiteX9-393" fmla="*/ 4974928 w 4974928"/>
              <a:gd name="connsiteY9-394" fmla="*/ 177754 h 3519374"/>
              <a:gd name="connsiteX10-395" fmla="*/ 4797124 w 4974928"/>
              <a:gd name="connsiteY10-396" fmla="*/ 0 h 351937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4974928" h="3519374">
                <a:moveTo>
                  <a:pt x="4797124" y="0"/>
                </a:moveTo>
                <a:cubicBezTo>
                  <a:pt x="4692969" y="0"/>
                  <a:pt x="1355294" y="0"/>
                  <a:pt x="1296382" y="0"/>
                </a:cubicBezTo>
                <a:cubicBezTo>
                  <a:pt x="1237470" y="0"/>
                  <a:pt x="1185138" y="27094"/>
                  <a:pt x="1151148" y="75212"/>
                </a:cubicBezTo>
                <a:cubicBezTo>
                  <a:pt x="1117158" y="123329"/>
                  <a:pt x="78660" y="1593470"/>
                  <a:pt x="33714" y="1657097"/>
                </a:cubicBezTo>
                <a:cubicBezTo>
                  <a:pt x="-11232" y="1720725"/>
                  <a:pt x="-11241" y="1798637"/>
                  <a:pt x="33705" y="1862264"/>
                </a:cubicBezTo>
                <a:cubicBezTo>
                  <a:pt x="78651" y="1925892"/>
                  <a:pt x="1117149" y="3396033"/>
                  <a:pt x="1151139" y="3444150"/>
                </a:cubicBezTo>
                <a:cubicBezTo>
                  <a:pt x="1185129" y="3492267"/>
                  <a:pt x="1237449" y="3519374"/>
                  <a:pt x="1296361" y="3519374"/>
                </a:cubicBezTo>
                <a:cubicBezTo>
                  <a:pt x="1355273" y="3519374"/>
                  <a:pt x="4692948" y="3519374"/>
                  <a:pt x="4797103" y="3519374"/>
                </a:cubicBezTo>
                <a:cubicBezTo>
                  <a:pt x="4901257" y="3519374"/>
                  <a:pt x="4974928" y="3445725"/>
                  <a:pt x="4974928" y="3341570"/>
                </a:cubicBezTo>
                <a:cubicBezTo>
                  <a:pt x="4974928" y="3237416"/>
                  <a:pt x="4974928" y="281908"/>
                  <a:pt x="4974928" y="177754"/>
                </a:cubicBezTo>
                <a:cubicBezTo>
                  <a:pt x="4974928" y="73599"/>
                  <a:pt x="4901279" y="0"/>
                  <a:pt x="4797124" y="0"/>
                </a:cubicBezTo>
                <a:close/>
              </a:path>
            </a:pathLst>
          </a:custGeom>
          <a:gradFill>
            <a:gsLst>
              <a:gs pos="70000">
                <a:schemeClr val="accent1">
                  <a:lumMod val="60000"/>
                  <a:lumOff val="40000"/>
                  <a:alpha val="0"/>
                </a:schemeClr>
              </a:gs>
              <a:gs pos="0">
                <a:schemeClr val="accent1">
                  <a:lumMod val="60000"/>
                  <a:lumOff val="40000"/>
                  <a:alpha val="30000"/>
                </a:schemeClr>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1368000" tIns="45720" rIns="0" bIns="45720" numCol="1" spcCol="0" rtlCol="0" fromWordArt="0" anchor="ctr" anchorCtr="0" forceAA="0" compatLnSpc="1">
            <a:noAutofit/>
          </a:bodyPr>
          <a:p>
            <a:pPr algn="just">
              <a:lnSpc>
                <a:spcPct val="150000"/>
              </a:lnSpc>
              <a:spcBef>
                <a:spcPct val="0"/>
              </a:spcBef>
              <a:spcAft>
                <a:spcPct val="0"/>
              </a:spcAft>
            </a:pPr>
            <a:r>
              <a:rPr lang="zh-CN" altLang="en-US" sz="1400" dirty="0">
                <a:ln>
                  <a:noFill/>
                  <a:prstDash val="sysDot"/>
                </a:ln>
                <a:solidFill>
                  <a:schemeClr val="tx1">
                    <a:lumMod val="85000"/>
                    <a:lumOff val="15000"/>
                  </a:schemeClr>
                </a:solidFill>
                <a:cs typeface="+mn-lt"/>
                <a:sym typeface="+mn-ea"/>
              </a:rPr>
              <a:t>In terms of using LLM to enhance knowledge graph, LLM has been used in a variety of applications related to knowledge graph, such as knowledge graph embedding, knowledge graph completion, knowledge graph construction, knowledge graph to text generation, and knowledge graph question answering. LLM can improve the performance of knowledge graph and facilitate its application.</a:t>
            </a:r>
            <a:endParaRPr lang="zh-CN" altLang="en-US" sz="1400" dirty="0">
              <a:ln>
                <a:noFill/>
                <a:prstDash val="sysDot"/>
              </a:ln>
              <a:solidFill>
                <a:schemeClr val="tx1">
                  <a:lumMod val="85000"/>
                  <a:lumOff val="15000"/>
                </a:schemeClr>
              </a:solidFill>
              <a:cs typeface="+mn-lt"/>
              <a:sym typeface="+mn-ea"/>
            </a:endParaRPr>
          </a:p>
        </p:txBody>
      </p:sp>
      <p:sp>
        <p:nvSpPr>
          <p:cNvPr id="21" name="任意多边形: 形状 20"/>
          <p:cNvSpPr/>
          <p:nvPr>
            <p:custDataLst>
              <p:tags r:id="rId4"/>
            </p:custDataLst>
          </p:nvPr>
        </p:nvSpPr>
        <p:spPr>
          <a:xfrm>
            <a:off x="795020" y="1669415"/>
            <a:ext cx="4974928" cy="3519374"/>
          </a:xfrm>
          <a:custGeom>
            <a:avLst/>
            <a:gdLst>
              <a:gd name="connsiteX0" fmla="*/ 177804 w 4954193"/>
              <a:gd name="connsiteY0" fmla="*/ 0 h 3519374"/>
              <a:gd name="connsiteX1" fmla="*/ 3678546 w 4954193"/>
              <a:gd name="connsiteY1" fmla="*/ 0 h 3519374"/>
              <a:gd name="connsiteX2" fmla="*/ 3823780 w 4954193"/>
              <a:gd name="connsiteY2" fmla="*/ 75212 h 3519374"/>
              <a:gd name="connsiteX3" fmla="*/ 4941214 w 4954193"/>
              <a:gd name="connsiteY3" fmla="*/ 1657097 h 3519374"/>
              <a:gd name="connsiteX4" fmla="*/ 4941223 w 4954193"/>
              <a:gd name="connsiteY4" fmla="*/ 1862264 h 3519374"/>
              <a:gd name="connsiteX5" fmla="*/ 3823789 w 4954193"/>
              <a:gd name="connsiteY5" fmla="*/ 3444150 h 3519374"/>
              <a:gd name="connsiteX6" fmla="*/ 3678567 w 4954193"/>
              <a:gd name="connsiteY6" fmla="*/ 3519374 h 3519374"/>
              <a:gd name="connsiteX7" fmla="*/ 177825 w 4954193"/>
              <a:gd name="connsiteY7" fmla="*/ 3519374 h 3519374"/>
              <a:gd name="connsiteX8" fmla="*/ 0 w 4954193"/>
              <a:gd name="connsiteY8" fmla="*/ 3341570 h 3519374"/>
              <a:gd name="connsiteX9" fmla="*/ 0 w 4954193"/>
              <a:gd name="connsiteY9" fmla="*/ 177754 h 3519374"/>
              <a:gd name="connsiteX10" fmla="*/ 177804 w 4954193"/>
              <a:gd name="connsiteY10" fmla="*/ 0 h 3519374"/>
              <a:gd name="connsiteX0-1" fmla="*/ 177804 w 4954193"/>
              <a:gd name="connsiteY0-2" fmla="*/ 0 h 3519374"/>
              <a:gd name="connsiteX1-3" fmla="*/ 3678546 w 4954193"/>
              <a:gd name="connsiteY1-4" fmla="*/ 0 h 3519374"/>
              <a:gd name="connsiteX2-5" fmla="*/ 3823780 w 4954193"/>
              <a:gd name="connsiteY2-6" fmla="*/ 75212 h 3519374"/>
              <a:gd name="connsiteX3-7" fmla="*/ 4941214 w 4954193"/>
              <a:gd name="connsiteY3-8" fmla="*/ 1657097 h 3519374"/>
              <a:gd name="connsiteX4-9" fmla="*/ 4941223 w 4954193"/>
              <a:gd name="connsiteY4-10" fmla="*/ 1862264 h 3519374"/>
              <a:gd name="connsiteX5-11" fmla="*/ 3823789 w 4954193"/>
              <a:gd name="connsiteY5-12" fmla="*/ 3444150 h 3519374"/>
              <a:gd name="connsiteX6-13" fmla="*/ 3678567 w 4954193"/>
              <a:gd name="connsiteY6-14" fmla="*/ 3519374 h 3519374"/>
              <a:gd name="connsiteX7-15" fmla="*/ 177825 w 4954193"/>
              <a:gd name="connsiteY7-16" fmla="*/ 3519374 h 3519374"/>
              <a:gd name="connsiteX8-17" fmla="*/ 0 w 4954193"/>
              <a:gd name="connsiteY8-18" fmla="*/ 3341570 h 3519374"/>
              <a:gd name="connsiteX9-19" fmla="*/ 0 w 4954193"/>
              <a:gd name="connsiteY9-20" fmla="*/ 177754 h 3519374"/>
              <a:gd name="connsiteX10-21" fmla="*/ 177804 w 4954193"/>
              <a:gd name="connsiteY10-22" fmla="*/ 0 h 3519374"/>
              <a:gd name="connsiteX0-23" fmla="*/ 177804 w 4954193"/>
              <a:gd name="connsiteY0-24" fmla="*/ 0 h 3519374"/>
              <a:gd name="connsiteX1-25" fmla="*/ 3678546 w 4954193"/>
              <a:gd name="connsiteY1-26" fmla="*/ 0 h 3519374"/>
              <a:gd name="connsiteX2-27" fmla="*/ 3823780 w 4954193"/>
              <a:gd name="connsiteY2-28" fmla="*/ 75212 h 3519374"/>
              <a:gd name="connsiteX3-29" fmla="*/ 4941214 w 4954193"/>
              <a:gd name="connsiteY3-30" fmla="*/ 1657097 h 3519374"/>
              <a:gd name="connsiteX4-31" fmla="*/ 4941223 w 4954193"/>
              <a:gd name="connsiteY4-32" fmla="*/ 1862264 h 3519374"/>
              <a:gd name="connsiteX5-33" fmla="*/ 3823789 w 4954193"/>
              <a:gd name="connsiteY5-34" fmla="*/ 3444150 h 3519374"/>
              <a:gd name="connsiteX6-35" fmla="*/ 3678567 w 4954193"/>
              <a:gd name="connsiteY6-36" fmla="*/ 3519374 h 3519374"/>
              <a:gd name="connsiteX7-37" fmla="*/ 177825 w 4954193"/>
              <a:gd name="connsiteY7-38" fmla="*/ 3519374 h 3519374"/>
              <a:gd name="connsiteX8-39" fmla="*/ 0 w 4954193"/>
              <a:gd name="connsiteY8-40" fmla="*/ 3341570 h 3519374"/>
              <a:gd name="connsiteX9-41" fmla="*/ 0 w 4954193"/>
              <a:gd name="connsiteY9-42" fmla="*/ 177754 h 3519374"/>
              <a:gd name="connsiteX10-43" fmla="*/ 177804 w 4954193"/>
              <a:gd name="connsiteY10-44" fmla="*/ 0 h 3519374"/>
              <a:gd name="connsiteX0-45" fmla="*/ 177804 w 4954193"/>
              <a:gd name="connsiteY0-46" fmla="*/ 0 h 3519374"/>
              <a:gd name="connsiteX1-47" fmla="*/ 3678546 w 4954193"/>
              <a:gd name="connsiteY1-48" fmla="*/ 0 h 3519374"/>
              <a:gd name="connsiteX2-49" fmla="*/ 3823780 w 4954193"/>
              <a:gd name="connsiteY2-50" fmla="*/ 75212 h 3519374"/>
              <a:gd name="connsiteX3-51" fmla="*/ 4941214 w 4954193"/>
              <a:gd name="connsiteY3-52" fmla="*/ 1657097 h 3519374"/>
              <a:gd name="connsiteX4-53" fmla="*/ 4941223 w 4954193"/>
              <a:gd name="connsiteY4-54" fmla="*/ 1862264 h 3519374"/>
              <a:gd name="connsiteX5-55" fmla="*/ 3823789 w 4954193"/>
              <a:gd name="connsiteY5-56" fmla="*/ 3444150 h 3519374"/>
              <a:gd name="connsiteX6-57" fmla="*/ 3678567 w 4954193"/>
              <a:gd name="connsiteY6-58" fmla="*/ 3519374 h 3519374"/>
              <a:gd name="connsiteX7-59" fmla="*/ 177825 w 4954193"/>
              <a:gd name="connsiteY7-60" fmla="*/ 3519374 h 3519374"/>
              <a:gd name="connsiteX8-61" fmla="*/ 0 w 4954193"/>
              <a:gd name="connsiteY8-62" fmla="*/ 3341570 h 3519374"/>
              <a:gd name="connsiteX9-63" fmla="*/ 0 w 4954193"/>
              <a:gd name="connsiteY9-64" fmla="*/ 177754 h 3519374"/>
              <a:gd name="connsiteX10-65" fmla="*/ 177804 w 4954193"/>
              <a:gd name="connsiteY10-66" fmla="*/ 0 h 3519374"/>
              <a:gd name="connsiteX0-67" fmla="*/ 177804 w 4954193"/>
              <a:gd name="connsiteY0-68" fmla="*/ 0 h 3519374"/>
              <a:gd name="connsiteX1-69" fmla="*/ 3678546 w 4954193"/>
              <a:gd name="connsiteY1-70" fmla="*/ 0 h 3519374"/>
              <a:gd name="connsiteX2-71" fmla="*/ 3823780 w 4954193"/>
              <a:gd name="connsiteY2-72" fmla="*/ 75212 h 3519374"/>
              <a:gd name="connsiteX3-73" fmla="*/ 4941214 w 4954193"/>
              <a:gd name="connsiteY3-74" fmla="*/ 1657097 h 3519374"/>
              <a:gd name="connsiteX4-75" fmla="*/ 4941223 w 4954193"/>
              <a:gd name="connsiteY4-76" fmla="*/ 1862264 h 3519374"/>
              <a:gd name="connsiteX5-77" fmla="*/ 3823789 w 4954193"/>
              <a:gd name="connsiteY5-78" fmla="*/ 3444150 h 3519374"/>
              <a:gd name="connsiteX6-79" fmla="*/ 3678567 w 4954193"/>
              <a:gd name="connsiteY6-80" fmla="*/ 3519374 h 3519374"/>
              <a:gd name="connsiteX7-81" fmla="*/ 177825 w 4954193"/>
              <a:gd name="connsiteY7-82" fmla="*/ 3519374 h 3519374"/>
              <a:gd name="connsiteX8-83" fmla="*/ 0 w 4954193"/>
              <a:gd name="connsiteY8-84" fmla="*/ 3341570 h 3519374"/>
              <a:gd name="connsiteX9-85" fmla="*/ 0 w 4954193"/>
              <a:gd name="connsiteY9-86" fmla="*/ 177754 h 3519374"/>
              <a:gd name="connsiteX10-87" fmla="*/ 177804 w 4954193"/>
              <a:gd name="connsiteY10-88" fmla="*/ 0 h 3519374"/>
              <a:gd name="connsiteX0-89" fmla="*/ 177804 w 4954193"/>
              <a:gd name="connsiteY0-90" fmla="*/ 0 h 3519374"/>
              <a:gd name="connsiteX1-91" fmla="*/ 3678546 w 4954193"/>
              <a:gd name="connsiteY1-92" fmla="*/ 0 h 3519374"/>
              <a:gd name="connsiteX2-93" fmla="*/ 3823780 w 4954193"/>
              <a:gd name="connsiteY2-94" fmla="*/ 75212 h 3519374"/>
              <a:gd name="connsiteX3-95" fmla="*/ 4941214 w 4954193"/>
              <a:gd name="connsiteY3-96" fmla="*/ 1657097 h 3519374"/>
              <a:gd name="connsiteX4-97" fmla="*/ 4941223 w 4954193"/>
              <a:gd name="connsiteY4-98" fmla="*/ 1862264 h 3519374"/>
              <a:gd name="connsiteX5-99" fmla="*/ 3823789 w 4954193"/>
              <a:gd name="connsiteY5-100" fmla="*/ 3444150 h 3519374"/>
              <a:gd name="connsiteX6-101" fmla="*/ 3678567 w 4954193"/>
              <a:gd name="connsiteY6-102" fmla="*/ 3519374 h 3519374"/>
              <a:gd name="connsiteX7-103" fmla="*/ 177825 w 4954193"/>
              <a:gd name="connsiteY7-104" fmla="*/ 3519374 h 3519374"/>
              <a:gd name="connsiteX8-105" fmla="*/ 0 w 4954193"/>
              <a:gd name="connsiteY8-106" fmla="*/ 3341570 h 3519374"/>
              <a:gd name="connsiteX9-107" fmla="*/ 0 w 4954193"/>
              <a:gd name="connsiteY9-108" fmla="*/ 177754 h 3519374"/>
              <a:gd name="connsiteX10-109" fmla="*/ 177804 w 4954193"/>
              <a:gd name="connsiteY10-110" fmla="*/ 0 h 3519374"/>
              <a:gd name="connsiteX0-111" fmla="*/ 177804 w 4954190"/>
              <a:gd name="connsiteY0-112" fmla="*/ 0 h 3519374"/>
              <a:gd name="connsiteX1-113" fmla="*/ 3678546 w 4954190"/>
              <a:gd name="connsiteY1-114" fmla="*/ 0 h 3519374"/>
              <a:gd name="connsiteX2-115" fmla="*/ 3823780 w 4954190"/>
              <a:gd name="connsiteY2-116" fmla="*/ 75212 h 3519374"/>
              <a:gd name="connsiteX3-117" fmla="*/ 4941214 w 4954190"/>
              <a:gd name="connsiteY3-118" fmla="*/ 1657097 h 3519374"/>
              <a:gd name="connsiteX4-119" fmla="*/ 4941223 w 4954190"/>
              <a:gd name="connsiteY4-120" fmla="*/ 1862264 h 3519374"/>
              <a:gd name="connsiteX5-121" fmla="*/ 3823789 w 4954190"/>
              <a:gd name="connsiteY5-122" fmla="*/ 3444150 h 3519374"/>
              <a:gd name="connsiteX6-123" fmla="*/ 3678567 w 4954190"/>
              <a:gd name="connsiteY6-124" fmla="*/ 3519374 h 3519374"/>
              <a:gd name="connsiteX7-125" fmla="*/ 177825 w 4954190"/>
              <a:gd name="connsiteY7-126" fmla="*/ 3519374 h 3519374"/>
              <a:gd name="connsiteX8-127" fmla="*/ 0 w 4954190"/>
              <a:gd name="connsiteY8-128" fmla="*/ 3341570 h 3519374"/>
              <a:gd name="connsiteX9-129" fmla="*/ 0 w 4954190"/>
              <a:gd name="connsiteY9-130" fmla="*/ 177754 h 3519374"/>
              <a:gd name="connsiteX10-131" fmla="*/ 177804 w 4954190"/>
              <a:gd name="connsiteY10-132" fmla="*/ 0 h 3519374"/>
              <a:gd name="connsiteX0-133" fmla="*/ 177804 w 4974928"/>
              <a:gd name="connsiteY0-134" fmla="*/ 0 h 3519374"/>
              <a:gd name="connsiteX1-135" fmla="*/ 3678546 w 4974928"/>
              <a:gd name="connsiteY1-136" fmla="*/ 0 h 3519374"/>
              <a:gd name="connsiteX2-137" fmla="*/ 3823780 w 4974928"/>
              <a:gd name="connsiteY2-138" fmla="*/ 75212 h 3519374"/>
              <a:gd name="connsiteX3-139" fmla="*/ 4941214 w 4974928"/>
              <a:gd name="connsiteY3-140" fmla="*/ 1657097 h 3519374"/>
              <a:gd name="connsiteX4-141" fmla="*/ 4941223 w 4974928"/>
              <a:gd name="connsiteY4-142" fmla="*/ 1862264 h 3519374"/>
              <a:gd name="connsiteX5-143" fmla="*/ 3823789 w 4974928"/>
              <a:gd name="connsiteY5-144" fmla="*/ 3444150 h 3519374"/>
              <a:gd name="connsiteX6-145" fmla="*/ 3678567 w 4974928"/>
              <a:gd name="connsiteY6-146" fmla="*/ 3519374 h 3519374"/>
              <a:gd name="connsiteX7-147" fmla="*/ 177825 w 4974928"/>
              <a:gd name="connsiteY7-148" fmla="*/ 3519374 h 3519374"/>
              <a:gd name="connsiteX8-149" fmla="*/ 0 w 4974928"/>
              <a:gd name="connsiteY8-150" fmla="*/ 3341570 h 3519374"/>
              <a:gd name="connsiteX9-151" fmla="*/ 0 w 4974928"/>
              <a:gd name="connsiteY9-152" fmla="*/ 177754 h 3519374"/>
              <a:gd name="connsiteX10-153" fmla="*/ 177804 w 4974928"/>
              <a:gd name="connsiteY10-154" fmla="*/ 0 h 3519374"/>
              <a:gd name="connsiteX0-155" fmla="*/ 177804 w 4974928"/>
              <a:gd name="connsiteY0-156" fmla="*/ 0 h 3519374"/>
              <a:gd name="connsiteX1-157" fmla="*/ 3678546 w 4974928"/>
              <a:gd name="connsiteY1-158" fmla="*/ 0 h 3519374"/>
              <a:gd name="connsiteX2-159" fmla="*/ 3823780 w 4974928"/>
              <a:gd name="connsiteY2-160" fmla="*/ 75212 h 3519374"/>
              <a:gd name="connsiteX3-161" fmla="*/ 4941214 w 4974928"/>
              <a:gd name="connsiteY3-162" fmla="*/ 1657097 h 3519374"/>
              <a:gd name="connsiteX4-163" fmla="*/ 4941223 w 4974928"/>
              <a:gd name="connsiteY4-164" fmla="*/ 1862264 h 3519374"/>
              <a:gd name="connsiteX5-165" fmla="*/ 3823789 w 4974928"/>
              <a:gd name="connsiteY5-166" fmla="*/ 3444150 h 3519374"/>
              <a:gd name="connsiteX6-167" fmla="*/ 3678567 w 4974928"/>
              <a:gd name="connsiteY6-168" fmla="*/ 3519374 h 3519374"/>
              <a:gd name="connsiteX7-169" fmla="*/ 177825 w 4974928"/>
              <a:gd name="connsiteY7-170" fmla="*/ 3519374 h 3519374"/>
              <a:gd name="connsiteX8-171" fmla="*/ 0 w 4974928"/>
              <a:gd name="connsiteY8-172" fmla="*/ 3341570 h 3519374"/>
              <a:gd name="connsiteX9-173" fmla="*/ 0 w 4974928"/>
              <a:gd name="connsiteY9-174" fmla="*/ 177754 h 3519374"/>
              <a:gd name="connsiteX10-175" fmla="*/ 177804 w 4974928"/>
              <a:gd name="connsiteY10-176" fmla="*/ 0 h 3519374"/>
              <a:gd name="connsiteX0-177" fmla="*/ 177804 w 4974928"/>
              <a:gd name="connsiteY0-178" fmla="*/ 0 h 3519374"/>
              <a:gd name="connsiteX1-179" fmla="*/ 3678546 w 4974928"/>
              <a:gd name="connsiteY1-180" fmla="*/ 0 h 3519374"/>
              <a:gd name="connsiteX2-181" fmla="*/ 3823780 w 4974928"/>
              <a:gd name="connsiteY2-182" fmla="*/ 75212 h 3519374"/>
              <a:gd name="connsiteX3-183" fmla="*/ 4941214 w 4974928"/>
              <a:gd name="connsiteY3-184" fmla="*/ 1657097 h 3519374"/>
              <a:gd name="connsiteX4-185" fmla="*/ 4941223 w 4974928"/>
              <a:gd name="connsiteY4-186" fmla="*/ 1862264 h 3519374"/>
              <a:gd name="connsiteX5-187" fmla="*/ 3823789 w 4974928"/>
              <a:gd name="connsiteY5-188" fmla="*/ 3444150 h 3519374"/>
              <a:gd name="connsiteX6-189" fmla="*/ 3678567 w 4974928"/>
              <a:gd name="connsiteY6-190" fmla="*/ 3519374 h 3519374"/>
              <a:gd name="connsiteX7-191" fmla="*/ 177825 w 4974928"/>
              <a:gd name="connsiteY7-192" fmla="*/ 3519374 h 3519374"/>
              <a:gd name="connsiteX8-193" fmla="*/ 0 w 4974928"/>
              <a:gd name="connsiteY8-194" fmla="*/ 3341570 h 3519374"/>
              <a:gd name="connsiteX9-195" fmla="*/ 0 w 4974928"/>
              <a:gd name="connsiteY9-196" fmla="*/ 177754 h 3519374"/>
              <a:gd name="connsiteX10-197" fmla="*/ 177804 w 4974928"/>
              <a:gd name="connsiteY10-198" fmla="*/ 0 h 3519374"/>
              <a:gd name="connsiteX0-199" fmla="*/ 177804 w 4974928"/>
              <a:gd name="connsiteY0-200" fmla="*/ 0 h 3519374"/>
              <a:gd name="connsiteX1-201" fmla="*/ 3678546 w 4974928"/>
              <a:gd name="connsiteY1-202" fmla="*/ 0 h 3519374"/>
              <a:gd name="connsiteX2-203" fmla="*/ 3823780 w 4974928"/>
              <a:gd name="connsiteY2-204" fmla="*/ 75212 h 3519374"/>
              <a:gd name="connsiteX3-205" fmla="*/ 4941214 w 4974928"/>
              <a:gd name="connsiteY3-206" fmla="*/ 1657097 h 3519374"/>
              <a:gd name="connsiteX4-207" fmla="*/ 4941223 w 4974928"/>
              <a:gd name="connsiteY4-208" fmla="*/ 1862264 h 3519374"/>
              <a:gd name="connsiteX5-209" fmla="*/ 3823789 w 4974928"/>
              <a:gd name="connsiteY5-210" fmla="*/ 3444150 h 3519374"/>
              <a:gd name="connsiteX6-211" fmla="*/ 3678567 w 4974928"/>
              <a:gd name="connsiteY6-212" fmla="*/ 3519374 h 3519374"/>
              <a:gd name="connsiteX7-213" fmla="*/ 177825 w 4974928"/>
              <a:gd name="connsiteY7-214" fmla="*/ 3519374 h 3519374"/>
              <a:gd name="connsiteX8-215" fmla="*/ 0 w 4974928"/>
              <a:gd name="connsiteY8-216" fmla="*/ 3341570 h 3519374"/>
              <a:gd name="connsiteX9-217" fmla="*/ 0 w 4974928"/>
              <a:gd name="connsiteY9-218" fmla="*/ 177754 h 3519374"/>
              <a:gd name="connsiteX10-219" fmla="*/ 177804 w 4974928"/>
              <a:gd name="connsiteY10-220" fmla="*/ 0 h 3519374"/>
              <a:gd name="connsiteX0-221" fmla="*/ 177804 w 4974928"/>
              <a:gd name="connsiteY0-222" fmla="*/ 0 h 3519374"/>
              <a:gd name="connsiteX1-223" fmla="*/ 3678546 w 4974928"/>
              <a:gd name="connsiteY1-224" fmla="*/ 0 h 3519374"/>
              <a:gd name="connsiteX2-225" fmla="*/ 3823780 w 4974928"/>
              <a:gd name="connsiteY2-226" fmla="*/ 75212 h 3519374"/>
              <a:gd name="connsiteX3-227" fmla="*/ 4941214 w 4974928"/>
              <a:gd name="connsiteY3-228" fmla="*/ 1657097 h 3519374"/>
              <a:gd name="connsiteX4-229" fmla="*/ 4941223 w 4974928"/>
              <a:gd name="connsiteY4-230" fmla="*/ 1862264 h 3519374"/>
              <a:gd name="connsiteX5-231" fmla="*/ 3823789 w 4974928"/>
              <a:gd name="connsiteY5-232" fmla="*/ 3444150 h 3519374"/>
              <a:gd name="connsiteX6-233" fmla="*/ 3678567 w 4974928"/>
              <a:gd name="connsiteY6-234" fmla="*/ 3519374 h 3519374"/>
              <a:gd name="connsiteX7-235" fmla="*/ 177825 w 4974928"/>
              <a:gd name="connsiteY7-236" fmla="*/ 3519374 h 3519374"/>
              <a:gd name="connsiteX8-237" fmla="*/ 0 w 4974928"/>
              <a:gd name="connsiteY8-238" fmla="*/ 3341570 h 3519374"/>
              <a:gd name="connsiteX9-239" fmla="*/ 0 w 4974928"/>
              <a:gd name="connsiteY9-240" fmla="*/ 177754 h 3519374"/>
              <a:gd name="connsiteX10-241" fmla="*/ 177804 w 4974928"/>
              <a:gd name="connsiteY10-242" fmla="*/ 0 h 3519374"/>
              <a:gd name="connsiteX0-243" fmla="*/ 177804 w 4974928"/>
              <a:gd name="connsiteY0-244" fmla="*/ 0 h 3519374"/>
              <a:gd name="connsiteX1-245" fmla="*/ 3678546 w 4974928"/>
              <a:gd name="connsiteY1-246" fmla="*/ 0 h 3519374"/>
              <a:gd name="connsiteX2-247" fmla="*/ 3823780 w 4974928"/>
              <a:gd name="connsiteY2-248" fmla="*/ 75212 h 3519374"/>
              <a:gd name="connsiteX3-249" fmla="*/ 4941214 w 4974928"/>
              <a:gd name="connsiteY3-250" fmla="*/ 1657097 h 3519374"/>
              <a:gd name="connsiteX4-251" fmla="*/ 4941223 w 4974928"/>
              <a:gd name="connsiteY4-252" fmla="*/ 1862264 h 3519374"/>
              <a:gd name="connsiteX5-253" fmla="*/ 3823789 w 4974928"/>
              <a:gd name="connsiteY5-254" fmla="*/ 3444150 h 3519374"/>
              <a:gd name="connsiteX6-255" fmla="*/ 3678567 w 4974928"/>
              <a:gd name="connsiteY6-256" fmla="*/ 3519374 h 3519374"/>
              <a:gd name="connsiteX7-257" fmla="*/ 177825 w 4974928"/>
              <a:gd name="connsiteY7-258" fmla="*/ 3519374 h 3519374"/>
              <a:gd name="connsiteX8-259" fmla="*/ 0 w 4974928"/>
              <a:gd name="connsiteY8-260" fmla="*/ 3341570 h 3519374"/>
              <a:gd name="connsiteX9-261" fmla="*/ 0 w 4974928"/>
              <a:gd name="connsiteY9-262" fmla="*/ 177754 h 3519374"/>
              <a:gd name="connsiteX10-263" fmla="*/ 177804 w 4974928"/>
              <a:gd name="connsiteY10-264" fmla="*/ 0 h 3519374"/>
              <a:gd name="connsiteX0-265" fmla="*/ 177804 w 4974928"/>
              <a:gd name="connsiteY0-266" fmla="*/ 0 h 3519374"/>
              <a:gd name="connsiteX1-267" fmla="*/ 3678546 w 4974928"/>
              <a:gd name="connsiteY1-268" fmla="*/ 0 h 3519374"/>
              <a:gd name="connsiteX2-269" fmla="*/ 3823780 w 4974928"/>
              <a:gd name="connsiteY2-270" fmla="*/ 75212 h 3519374"/>
              <a:gd name="connsiteX3-271" fmla="*/ 4941214 w 4974928"/>
              <a:gd name="connsiteY3-272" fmla="*/ 1657097 h 3519374"/>
              <a:gd name="connsiteX4-273" fmla="*/ 4941223 w 4974928"/>
              <a:gd name="connsiteY4-274" fmla="*/ 1862264 h 3519374"/>
              <a:gd name="connsiteX5-275" fmla="*/ 3823789 w 4974928"/>
              <a:gd name="connsiteY5-276" fmla="*/ 3444150 h 3519374"/>
              <a:gd name="connsiteX6-277" fmla="*/ 3678567 w 4974928"/>
              <a:gd name="connsiteY6-278" fmla="*/ 3519374 h 3519374"/>
              <a:gd name="connsiteX7-279" fmla="*/ 177825 w 4974928"/>
              <a:gd name="connsiteY7-280" fmla="*/ 3519374 h 3519374"/>
              <a:gd name="connsiteX8-281" fmla="*/ 0 w 4974928"/>
              <a:gd name="connsiteY8-282" fmla="*/ 3341570 h 3519374"/>
              <a:gd name="connsiteX9-283" fmla="*/ 0 w 4974928"/>
              <a:gd name="connsiteY9-284" fmla="*/ 177754 h 3519374"/>
              <a:gd name="connsiteX10-285" fmla="*/ 177804 w 4974928"/>
              <a:gd name="connsiteY10-286" fmla="*/ 0 h 3519374"/>
              <a:gd name="connsiteX0-287" fmla="*/ 177804 w 4974928"/>
              <a:gd name="connsiteY0-288" fmla="*/ 0 h 3519374"/>
              <a:gd name="connsiteX1-289" fmla="*/ 3678546 w 4974928"/>
              <a:gd name="connsiteY1-290" fmla="*/ 0 h 3519374"/>
              <a:gd name="connsiteX2-291" fmla="*/ 3823780 w 4974928"/>
              <a:gd name="connsiteY2-292" fmla="*/ 75212 h 3519374"/>
              <a:gd name="connsiteX3-293" fmla="*/ 4941214 w 4974928"/>
              <a:gd name="connsiteY3-294" fmla="*/ 1657097 h 3519374"/>
              <a:gd name="connsiteX4-295" fmla="*/ 4941223 w 4974928"/>
              <a:gd name="connsiteY4-296" fmla="*/ 1862264 h 3519374"/>
              <a:gd name="connsiteX5-297" fmla="*/ 3823789 w 4974928"/>
              <a:gd name="connsiteY5-298" fmla="*/ 3444150 h 3519374"/>
              <a:gd name="connsiteX6-299" fmla="*/ 3678567 w 4974928"/>
              <a:gd name="connsiteY6-300" fmla="*/ 3519374 h 3519374"/>
              <a:gd name="connsiteX7-301" fmla="*/ 177825 w 4974928"/>
              <a:gd name="connsiteY7-302" fmla="*/ 3519374 h 3519374"/>
              <a:gd name="connsiteX8-303" fmla="*/ 0 w 4974928"/>
              <a:gd name="connsiteY8-304" fmla="*/ 3341570 h 3519374"/>
              <a:gd name="connsiteX9-305" fmla="*/ 0 w 4974928"/>
              <a:gd name="connsiteY9-306" fmla="*/ 177754 h 3519374"/>
              <a:gd name="connsiteX10-307" fmla="*/ 177804 w 4974928"/>
              <a:gd name="connsiteY10-308" fmla="*/ 0 h 3519374"/>
              <a:gd name="connsiteX0-309" fmla="*/ 177804 w 4974928"/>
              <a:gd name="connsiteY0-310" fmla="*/ 0 h 3519374"/>
              <a:gd name="connsiteX1-311" fmla="*/ 3678546 w 4974928"/>
              <a:gd name="connsiteY1-312" fmla="*/ 0 h 3519374"/>
              <a:gd name="connsiteX2-313" fmla="*/ 3823780 w 4974928"/>
              <a:gd name="connsiteY2-314" fmla="*/ 75212 h 3519374"/>
              <a:gd name="connsiteX3-315" fmla="*/ 4941214 w 4974928"/>
              <a:gd name="connsiteY3-316" fmla="*/ 1657097 h 3519374"/>
              <a:gd name="connsiteX4-317" fmla="*/ 4941223 w 4974928"/>
              <a:gd name="connsiteY4-318" fmla="*/ 1862264 h 3519374"/>
              <a:gd name="connsiteX5-319" fmla="*/ 3823789 w 4974928"/>
              <a:gd name="connsiteY5-320" fmla="*/ 3444150 h 3519374"/>
              <a:gd name="connsiteX6-321" fmla="*/ 3678567 w 4974928"/>
              <a:gd name="connsiteY6-322" fmla="*/ 3519374 h 3519374"/>
              <a:gd name="connsiteX7-323" fmla="*/ 177825 w 4974928"/>
              <a:gd name="connsiteY7-324" fmla="*/ 3519374 h 3519374"/>
              <a:gd name="connsiteX8-325" fmla="*/ 0 w 4974928"/>
              <a:gd name="connsiteY8-326" fmla="*/ 3341570 h 3519374"/>
              <a:gd name="connsiteX9-327" fmla="*/ 0 w 4974928"/>
              <a:gd name="connsiteY9-328" fmla="*/ 177754 h 3519374"/>
              <a:gd name="connsiteX10-329" fmla="*/ 177804 w 4974928"/>
              <a:gd name="connsiteY10-330" fmla="*/ 0 h 3519374"/>
              <a:gd name="connsiteX0-331" fmla="*/ 177804 w 4974928"/>
              <a:gd name="connsiteY0-332" fmla="*/ 0 h 3519374"/>
              <a:gd name="connsiteX1-333" fmla="*/ 3678546 w 4974928"/>
              <a:gd name="connsiteY1-334" fmla="*/ 0 h 3519374"/>
              <a:gd name="connsiteX2-335" fmla="*/ 3823780 w 4974928"/>
              <a:gd name="connsiteY2-336" fmla="*/ 75212 h 3519374"/>
              <a:gd name="connsiteX3-337" fmla="*/ 4941214 w 4974928"/>
              <a:gd name="connsiteY3-338" fmla="*/ 1657097 h 3519374"/>
              <a:gd name="connsiteX4-339" fmla="*/ 4941223 w 4974928"/>
              <a:gd name="connsiteY4-340" fmla="*/ 1862264 h 3519374"/>
              <a:gd name="connsiteX5-341" fmla="*/ 3823789 w 4974928"/>
              <a:gd name="connsiteY5-342" fmla="*/ 3444150 h 3519374"/>
              <a:gd name="connsiteX6-343" fmla="*/ 3678567 w 4974928"/>
              <a:gd name="connsiteY6-344" fmla="*/ 3519374 h 3519374"/>
              <a:gd name="connsiteX7-345" fmla="*/ 177825 w 4974928"/>
              <a:gd name="connsiteY7-346" fmla="*/ 3519374 h 3519374"/>
              <a:gd name="connsiteX8-347" fmla="*/ 0 w 4974928"/>
              <a:gd name="connsiteY8-348" fmla="*/ 3341570 h 3519374"/>
              <a:gd name="connsiteX9-349" fmla="*/ 0 w 4974928"/>
              <a:gd name="connsiteY9-350" fmla="*/ 177754 h 3519374"/>
              <a:gd name="connsiteX10-351" fmla="*/ 177804 w 4974928"/>
              <a:gd name="connsiteY10-352" fmla="*/ 0 h 3519374"/>
              <a:gd name="connsiteX0-353" fmla="*/ 177804 w 4974928"/>
              <a:gd name="connsiteY0-354" fmla="*/ 0 h 3519374"/>
              <a:gd name="connsiteX1-355" fmla="*/ 3678546 w 4974928"/>
              <a:gd name="connsiteY1-356" fmla="*/ 0 h 3519374"/>
              <a:gd name="connsiteX2-357" fmla="*/ 3823780 w 4974928"/>
              <a:gd name="connsiteY2-358" fmla="*/ 75212 h 3519374"/>
              <a:gd name="connsiteX3-359" fmla="*/ 4941214 w 4974928"/>
              <a:gd name="connsiteY3-360" fmla="*/ 1657097 h 3519374"/>
              <a:gd name="connsiteX4-361" fmla="*/ 4941223 w 4974928"/>
              <a:gd name="connsiteY4-362" fmla="*/ 1862264 h 3519374"/>
              <a:gd name="connsiteX5-363" fmla="*/ 3823789 w 4974928"/>
              <a:gd name="connsiteY5-364" fmla="*/ 3444150 h 3519374"/>
              <a:gd name="connsiteX6-365" fmla="*/ 3678567 w 4974928"/>
              <a:gd name="connsiteY6-366" fmla="*/ 3519374 h 3519374"/>
              <a:gd name="connsiteX7-367" fmla="*/ 177825 w 4974928"/>
              <a:gd name="connsiteY7-368" fmla="*/ 3519374 h 3519374"/>
              <a:gd name="connsiteX8-369" fmla="*/ 0 w 4974928"/>
              <a:gd name="connsiteY8-370" fmla="*/ 3341570 h 3519374"/>
              <a:gd name="connsiteX9-371" fmla="*/ 0 w 4974928"/>
              <a:gd name="connsiteY9-372" fmla="*/ 177754 h 3519374"/>
              <a:gd name="connsiteX10-373" fmla="*/ 177804 w 4974928"/>
              <a:gd name="connsiteY10-374" fmla="*/ 0 h 3519374"/>
              <a:gd name="connsiteX0-375" fmla="*/ 177804 w 4974928"/>
              <a:gd name="connsiteY0-376" fmla="*/ 0 h 3519374"/>
              <a:gd name="connsiteX1-377" fmla="*/ 3678546 w 4974928"/>
              <a:gd name="connsiteY1-378" fmla="*/ 0 h 3519374"/>
              <a:gd name="connsiteX2-379" fmla="*/ 3823780 w 4974928"/>
              <a:gd name="connsiteY2-380" fmla="*/ 75212 h 3519374"/>
              <a:gd name="connsiteX3-381" fmla="*/ 4941214 w 4974928"/>
              <a:gd name="connsiteY3-382" fmla="*/ 1657097 h 3519374"/>
              <a:gd name="connsiteX4-383" fmla="*/ 4941223 w 4974928"/>
              <a:gd name="connsiteY4-384" fmla="*/ 1862264 h 3519374"/>
              <a:gd name="connsiteX5-385" fmla="*/ 3823789 w 4974928"/>
              <a:gd name="connsiteY5-386" fmla="*/ 3444150 h 3519374"/>
              <a:gd name="connsiteX6-387" fmla="*/ 3678567 w 4974928"/>
              <a:gd name="connsiteY6-388" fmla="*/ 3519374 h 3519374"/>
              <a:gd name="connsiteX7-389" fmla="*/ 177825 w 4974928"/>
              <a:gd name="connsiteY7-390" fmla="*/ 3519374 h 3519374"/>
              <a:gd name="connsiteX8-391" fmla="*/ 0 w 4974928"/>
              <a:gd name="connsiteY8-392" fmla="*/ 3341570 h 3519374"/>
              <a:gd name="connsiteX9-393" fmla="*/ 0 w 4974928"/>
              <a:gd name="connsiteY9-394" fmla="*/ 177754 h 3519374"/>
              <a:gd name="connsiteX10-395" fmla="*/ 177804 w 4974928"/>
              <a:gd name="connsiteY10-396" fmla="*/ 0 h 351937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4974928" h="3519374">
                <a:moveTo>
                  <a:pt x="177804" y="0"/>
                </a:moveTo>
                <a:cubicBezTo>
                  <a:pt x="281958" y="0"/>
                  <a:pt x="3619635" y="0"/>
                  <a:pt x="3678546" y="0"/>
                </a:cubicBezTo>
                <a:cubicBezTo>
                  <a:pt x="3737459" y="0"/>
                  <a:pt x="3789791" y="27094"/>
                  <a:pt x="3823780" y="75212"/>
                </a:cubicBezTo>
                <a:cubicBezTo>
                  <a:pt x="3857771" y="123329"/>
                  <a:pt x="4896269" y="1593470"/>
                  <a:pt x="4941214" y="1657097"/>
                </a:cubicBezTo>
                <a:cubicBezTo>
                  <a:pt x="4986161" y="1720725"/>
                  <a:pt x="4986170" y="1798637"/>
                  <a:pt x="4941223" y="1862264"/>
                </a:cubicBezTo>
                <a:cubicBezTo>
                  <a:pt x="4896278" y="1925892"/>
                  <a:pt x="3857780" y="3396033"/>
                  <a:pt x="3823789" y="3444150"/>
                </a:cubicBezTo>
                <a:cubicBezTo>
                  <a:pt x="3789800" y="3492267"/>
                  <a:pt x="3737480" y="3519374"/>
                  <a:pt x="3678567" y="3519374"/>
                </a:cubicBezTo>
                <a:cubicBezTo>
                  <a:pt x="3619656" y="3519374"/>
                  <a:pt x="281981" y="3519374"/>
                  <a:pt x="177825" y="3519374"/>
                </a:cubicBezTo>
                <a:cubicBezTo>
                  <a:pt x="73671" y="3519374"/>
                  <a:pt x="1" y="3445725"/>
                  <a:pt x="0" y="3341570"/>
                </a:cubicBezTo>
                <a:cubicBezTo>
                  <a:pt x="1" y="3237416"/>
                  <a:pt x="1" y="281908"/>
                  <a:pt x="0" y="177754"/>
                </a:cubicBezTo>
                <a:cubicBezTo>
                  <a:pt x="1" y="73599"/>
                  <a:pt x="73649" y="0"/>
                  <a:pt x="177804" y="0"/>
                </a:cubicBezTo>
                <a:close/>
              </a:path>
            </a:pathLst>
          </a:custGeom>
          <a:gradFill>
            <a:gsLst>
              <a:gs pos="30000">
                <a:schemeClr val="accent1">
                  <a:lumMod val="60000"/>
                  <a:lumOff val="40000"/>
                  <a:alpha val="0"/>
                </a:schemeClr>
              </a:gs>
              <a:gs pos="100000">
                <a:schemeClr val="accent1">
                  <a:lumMod val="60000"/>
                  <a:lumOff val="40000"/>
                  <a:alpha val="30000"/>
                </a:schemeClr>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1368000" bIns="45720" numCol="1" spcCol="0" rtlCol="0" fromWordArt="0" anchor="ctr" anchorCtr="0" forceAA="0" compatLnSpc="1">
            <a:noAutofit/>
          </a:bodyPr>
          <a:p>
            <a:pPr algn="r">
              <a:lnSpc>
                <a:spcPct val="150000"/>
              </a:lnSpc>
              <a:spcBef>
                <a:spcPct val="0"/>
              </a:spcBef>
              <a:spcAft>
                <a:spcPct val="0"/>
              </a:spcAft>
            </a:pPr>
            <a:r>
              <a:rPr lang="zh-CN" altLang="en-US" sz="1400" dirty="0">
                <a:ln>
                  <a:noFill/>
                  <a:prstDash val="sysDot"/>
                </a:ln>
                <a:solidFill>
                  <a:schemeClr val="tx1">
                    <a:lumMod val="85000"/>
                    <a:lumOff val="15000"/>
                  </a:schemeClr>
                </a:solidFill>
                <a:cs typeface="+mn-lt"/>
                <a:sym typeface="+mn-ea"/>
              </a:rPr>
              <a:t>If an LLM is enhanced with a knowledge graph, the knowledge graph can not only be integrated into the pre-training and inference phases of the LLM to provide external knowledge, but can also be used to analyze the LLM to provide interpretability</a:t>
            </a:r>
            <a:endParaRPr lang="zh-CN" altLang="en-US" sz="1400" dirty="0">
              <a:ln>
                <a:noFill/>
                <a:prstDash val="sysDot"/>
              </a:ln>
              <a:solidFill>
                <a:schemeClr val="tx1">
                  <a:lumMod val="85000"/>
                  <a:lumOff val="15000"/>
                </a:schemeClr>
              </a:solidFill>
              <a:cs typeface="+mn-lt"/>
              <a:sym typeface="+mn-ea"/>
            </a:endParaRPr>
          </a:p>
        </p:txBody>
      </p:sp>
      <p:sp>
        <p:nvSpPr>
          <p:cNvPr id="5" name="椭圆 4"/>
          <p:cNvSpPr/>
          <p:nvPr>
            <p:custDataLst>
              <p:tags r:id="rId5"/>
            </p:custDataLst>
          </p:nvPr>
        </p:nvSpPr>
        <p:spPr>
          <a:xfrm>
            <a:off x="4672330" y="2034540"/>
            <a:ext cx="2789644" cy="2789644"/>
          </a:xfrm>
          <a:prstGeom prst="ellipse">
            <a:avLst/>
          </a:prstGeom>
          <a:solidFill>
            <a:srgbClr val="B662C8"/>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p>
            <a:pPr algn="ctr">
              <a:spcBef>
                <a:spcPct val="0"/>
              </a:spcBef>
              <a:spcAft>
                <a:spcPct val="0"/>
              </a:spcAft>
            </a:pPr>
            <a:r>
              <a:rPr lang="zh-CN" altLang="en-US" sz="2000" b="1">
                <a:sym typeface="+mn-ea"/>
              </a:rPr>
              <a:t>LLM and knowledge graph are intrinsically interrelated and can reinforce each other</a:t>
            </a:r>
            <a:endParaRPr lang="zh-CN" altLang="en-US" sz="2000" b="1">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组合 21"/>
          <p:cNvGrpSpPr/>
          <p:nvPr/>
        </p:nvGrpSpPr>
        <p:grpSpPr>
          <a:xfrm>
            <a:off x="-3349617" y="0"/>
            <a:ext cx="15550259" cy="8636731"/>
            <a:chOff x="-3349617" y="0"/>
            <a:chExt cx="15550259" cy="8636731"/>
          </a:xfrm>
        </p:grpSpPr>
        <p:pic>
          <p:nvPicPr>
            <p:cNvPr id="23" name="图片 22"/>
            <p:cNvPicPr>
              <a:picLocks noChangeAspect="1"/>
            </p:cNvPicPr>
            <p:nvPr/>
          </p:nvPicPr>
          <p:blipFill rotWithShape="1">
            <a:blip r:embed="rId1"/>
            <a:srcRect l="74503" t="951" r="3232" b="59864"/>
            <a:stretch>
              <a:fillRect/>
            </a:stretch>
          </p:blipFill>
          <p:spPr>
            <a:xfrm>
              <a:off x="9008263" y="0"/>
              <a:ext cx="3192379" cy="3818022"/>
            </a:xfrm>
            <a:prstGeom prst="rect">
              <a:avLst/>
            </a:prstGeom>
          </p:spPr>
        </p:pic>
        <p:pic>
          <p:nvPicPr>
            <p:cNvPr id="24" name="图片 23"/>
            <p:cNvPicPr>
              <a:picLocks noChangeAspect="1"/>
            </p:cNvPicPr>
            <p:nvPr/>
          </p:nvPicPr>
          <p:blipFill rotWithShape="1">
            <a:blip r:embed="rId1"/>
            <a:srcRect t="34574" r="40054"/>
            <a:stretch>
              <a:fillRect/>
            </a:stretch>
          </p:blipFill>
          <p:spPr>
            <a:xfrm>
              <a:off x="-3349617" y="2261936"/>
              <a:ext cx="8595385" cy="6374795"/>
            </a:xfrm>
            <a:prstGeom prst="rect">
              <a:avLst/>
            </a:prstGeom>
          </p:spPr>
        </p:pic>
        <p:sp>
          <p:nvSpPr>
            <p:cNvPr id="25" name="矩形 24"/>
            <p:cNvSpPr/>
            <p:nvPr/>
          </p:nvSpPr>
          <p:spPr>
            <a:xfrm>
              <a:off x="444795" y="462516"/>
              <a:ext cx="11302410" cy="5932968"/>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6" name="图片 25"/>
            <p:cNvPicPr>
              <a:picLocks noChangeAspect="1"/>
            </p:cNvPicPr>
            <p:nvPr/>
          </p:nvPicPr>
          <p:blipFill>
            <a:blip r:embed="rId2"/>
            <a:stretch>
              <a:fillRect/>
            </a:stretch>
          </p:blipFill>
          <p:spPr>
            <a:xfrm>
              <a:off x="434162" y="452627"/>
              <a:ext cx="506250" cy="697500"/>
            </a:xfrm>
            <a:prstGeom prst="rect">
              <a:avLst/>
            </a:prstGeom>
          </p:spPr>
        </p:pic>
      </p:grpSp>
      <p:sp>
        <p:nvSpPr>
          <p:cNvPr id="3" name="文本框 2"/>
          <p:cNvSpPr txBox="1"/>
          <p:nvPr/>
        </p:nvSpPr>
        <p:spPr>
          <a:xfrm>
            <a:off x="908685" y="939800"/>
            <a:ext cx="10261600" cy="645160"/>
          </a:xfrm>
          <a:prstGeom prst="rect">
            <a:avLst/>
          </a:prstGeom>
          <a:noFill/>
        </p:spPr>
        <p:txBody>
          <a:bodyPr wrap="square" rtlCol="0">
            <a:spAutoFit/>
          </a:bodyPr>
          <a:p>
            <a:r>
              <a:rPr lang="zh-CN" altLang="en-US"/>
              <a:t>Most LLMS are derived from the Transformer design, which includes encoder and decoder modules and uses a self-attention mechanism.</a:t>
            </a:r>
            <a:endParaRPr lang="zh-CN" altLang="en-US"/>
          </a:p>
        </p:txBody>
      </p:sp>
      <p:sp>
        <p:nvSpPr>
          <p:cNvPr id="4" name="文本框 3"/>
          <p:cNvSpPr txBox="1"/>
          <p:nvPr/>
        </p:nvSpPr>
        <p:spPr>
          <a:xfrm>
            <a:off x="908685" y="1612900"/>
            <a:ext cx="4241800" cy="368300"/>
          </a:xfrm>
          <a:prstGeom prst="rect">
            <a:avLst/>
          </a:prstGeom>
          <a:noFill/>
        </p:spPr>
        <p:txBody>
          <a:bodyPr wrap="square" rtlCol="0">
            <a:spAutoFit/>
          </a:bodyPr>
          <a:p>
            <a:r>
              <a:rPr lang="zh-CN" altLang="en-US"/>
              <a:t>So we're introducing new territory</a:t>
            </a:r>
            <a:endParaRPr lang="zh-CN" altLang="en-US"/>
          </a:p>
        </p:txBody>
      </p:sp>
      <p:pic>
        <p:nvPicPr>
          <p:cNvPr id="5" name="C9F754DE-2CAD-44b6-B708-469DEB6407EB-2" descr="wpp"/>
          <p:cNvPicPr>
            <a:picLocks noChangeAspect="1"/>
          </p:cNvPicPr>
          <p:nvPr/>
        </p:nvPicPr>
        <p:blipFill>
          <a:blip r:embed="rId3"/>
          <a:stretch>
            <a:fillRect/>
          </a:stretch>
        </p:blipFill>
        <p:spPr>
          <a:xfrm>
            <a:off x="1943735" y="1981200"/>
            <a:ext cx="8116570" cy="363029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组合 21"/>
          <p:cNvGrpSpPr/>
          <p:nvPr/>
        </p:nvGrpSpPr>
        <p:grpSpPr>
          <a:xfrm>
            <a:off x="-3349617" y="0"/>
            <a:ext cx="15550259" cy="8636731"/>
            <a:chOff x="-3349617" y="0"/>
            <a:chExt cx="15550259" cy="8636731"/>
          </a:xfrm>
        </p:grpSpPr>
        <p:pic>
          <p:nvPicPr>
            <p:cNvPr id="23" name="图片 22"/>
            <p:cNvPicPr>
              <a:picLocks noChangeAspect="1"/>
            </p:cNvPicPr>
            <p:nvPr/>
          </p:nvPicPr>
          <p:blipFill rotWithShape="1">
            <a:blip r:embed="rId1"/>
            <a:srcRect l="74503" t="951" r="3232" b="59864"/>
            <a:stretch>
              <a:fillRect/>
            </a:stretch>
          </p:blipFill>
          <p:spPr>
            <a:xfrm>
              <a:off x="9008263" y="0"/>
              <a:ext cx="3192379" cy="3818022"/>
            </a:xfrm>
            <a:prstGeom prst="rect">
              <a:avLst/>
            </a:prstGeom>
          </p:spPr>
        </p:pic>
        <p:pic>
          <p:nvPicPr>
            <p:cNvPr id="24" name="图片 23"/>
            <p:cNvPicPr>
              <a:picLocks noChangeAspect="1"/>
            </p:cNvPicPr>
            <p:nvPr/>
          </p:nvPicPr>
          <p:blipFill rotWithShape="1">
            <a:blip r:embed="rId1"/>
            <a:srcRect t="34574" r="40054"/>
            <a:stretch>
              <a:fillRect/>
            </a:stretch>
          </p:blipFill>
          <p:spPr>
            <a:xfrm>
              <a:off x="-3349617" y="2261936"/>
              <a:ext cx="8595385" cy="6374795"/>
            </a:xfrm>
            <a:prstGeom prst="rect">
              <a:avLst/>
            </a:prstGeom>
          </p:spPr>
        </p:pic>
        <p:sp>
          <p:nvSpPr>
            <p:cNvPr id="25" name="矩形 24"/>
            <p:cNvSpPr/>
            <p:nvPr/>
          </p:nvSpPr>
          <p:spPr>
            <a:xfrm>
              <a:off x="444795" y="462516"/>
              <a:ext cx="11302410" cy="5932968"/>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6" name="图片 25"/>
            <p:cNvPicPr>
              <a:picLocks noChangeAspect="1"/>
            </p:cNvPicPr>
            <p:nvPr/>
          </p:nvPicPr>
          <p:blipFill>
            <a:blip r:embed="rId2"/>
            <a:stretch>
              <a:fillRect/>
            </a:stretch>
          </p:blipFill>
          <p:spPr>
            <a:xfrm>
              <a:off x="434162" y="452627"/>
              <a:ext cx="506250" cy="697500"/>
            </a:xfrm>
            <a:prstGeom prst="rect">
              <a:avLst/>
            </a:prstGeom>
          </p:spPr>
        </p:pic>
      </p:grpSp>
      <p:sp>
        <p:nvSpPr>
          <p:cNvPr id="2" name="文本框 1"/>
          <p:cNvSpPr txBox="1"/>
          <p:nvPr/>
        </p:nvSpPr>
        <p:spPr>
          <a:xfrm>
            <a:off x="1099185" y="462280"/>
            <a:ext cx="5325110" cy="1799590"/>
          </a:xfrm>
          <a:prstGeom prst="rect">
            <a:avLst/>
          </a:prstGeom>
          <a:noFill/>
        </p:spPr>
        <p:txBody>
          <a:bodyPr wrap="square" rtlCol="0">
            <a:noAutofit/>
          </a:bodyPr>
          <a:p>
            <a:pPr>
              <a:lnSpc>
                <a:spcPct val="150000"/>
              </a:lnSpc>
            </a:pPr>
            <a:r>
              <a:rPr lang="zh-CN" altLang="en-US"/>
              <a:t>The existing knowledge graph can be divided into four categories: encyclopedic knowledge graph, general knowledge graph, domain-specific knowledge graph and multimodal knowledge graph.</a:t>
            </a:r>
            <a:endParaRPr lang="zh-CN" altLang="en-US"/>
          </a:p>
        </p:txBody>
      </p:sp>
      <p:pic>
        <p:nvPicPr>
          <p:cNvPr id="6" name="图片 6" descr="IMG_256"/>
          <p:cNvPicPr>
            <a:picLocks noChangeAspect="1"/>
          </p:cNvPicPr>
          <p:nvPr>
            <p:custDataLst>
              <p:tags r:id="rId3"/>
            </p:custDataLst>
          </p:nvPr>
        </p:nvPicPr>
        <p:blipFill>
          <a:blip r:embed="rId4"/>
          <a:stretch>
            <a:fillRect/>
          </a:stretch>
        </p:blipFill>
        <p:spPr>
          <a:xfrm>
            <a:off x="2098675" y="2261870"/>
            <a:ext cx="3164840" cy="3927475"/>
          </a:xfrm>
          <a:prstGeom prst="rect">
            <a:avLst/>
          </a:prstGeom>
          <a:noFill/>
          <a:ln w="9525">
            <a:noFill/>
          </a:ln>
        </p:spPr>
      </p:pic>
      <p:sp>
        <p:nvSpPr>
          <p:cNvPr id="3" name="文本框 2"/>
          <p:cNvSpPr txBox="1"/>
          <p:nvPr/>
        </p:nvSpPr>
        <p:spPr>
          <a:xfrm>
            <a:off x="6722110" y="5196840"/>
            <a:ext cx="4556760" cy="1198880"/>
          </a:xfrm>
          <a:prstGeom prst="rect">
            <a:avLst/>
          </a:prstGeom>
          <a:noFill/>
        </p:spPr>
        <p:txBody>
          <a:bodyPr wrap="square" rtlCol="0">
            <a:spAutoFit/>
          </a:bodyPr>
          <a:p>
            <a:r>
              <a:rPr lang="zh-CN" altLang="en-US"/>
              <a:t>LLM is a general framework for collaboration with knowledge graph, which contains four layers: data, collaboration model, technology, and application.</a:t>
            </a:r>
            <a:endParaRPr lang="zh-CN" altLang="en-US"/>
          </a:p>
        </p:txBody>
      </p:sp>
      <p:pic>
        <p:nvPicPr>
          <p:cNvPr id="7" name="图片 7" descr="IMG_256"/>
          <p:cNvPicPr>
            <a:picLocks noChangeAspect="1"/>
          </p:cNvPicPr>
          <p:nvPr>
            <p:custDataLst>
              <p:tags r:id="rId5"/>
            </p:custDataLst>
          </p:nvPr>
        </p:nvPicPr>
        <p:blipFill>
          <a:blip r:embed="rId6"/>
          <a:stretch>
            <a:fillRect/>
          </a:stretch>
        </p:blipFill>
        <p:spPr>
          <a:xfrm>
            <a:off x="6539230" y="1245870"/>
            <a:ext cx="4277360" cy="3887470"/>
          </a:xfrm>
          <a:prstGeom prst="rect">
            <a:avLst/>
          </a:prstGeom>
          <a:noFill/>
          <a:ln w="9525">
            <a:noFill/>
          </a:ln>
        </p:spPr>
      </p:pic>
      <p:sp>
        <p:nvSpPr>
          <p:cNvPr id="5" name="矩形 4"/>
          <p:cNvSpPr/>
          <p:nvPr/>
        </p:nvSpPr>
        <p:spPr>
          <a:xfrm>
            <a:off x="239395" y="3168015"/>
            <a:ext cx="11760200" cy="953135"/>
          </a:xfrm>
          <a:prstGeom prst="rect">
            <a:avLst/>
          </a:prstGeom>
          <a:solidFill>
            <a:schemeClr val="accent4"/>
          </a:solidFill>
          <a:ln>
            <a:noFill/>
          </a:ln>
        </p:spPr>
        <p:txBody>
          <a:bodyPr wrap="square" rtlCol="0" anchor="t">
            <a:spAutoFit/>
          </a:bodyPr>
          <a:p>
            <a:pPr algn="ctr"/>
            <a:r>
              <a:rPr lang="zh-CN" altLang="en-US" sz="2800" b="1">
                <a:ln w="15875">
                  <a:solidFill>
                    <a:schemeClr val="accent1"/>
                  </a:solidFill>
                </a:ln>
                <a:noFill/>
                <a:effectLst/>
              </a:rPr>
              <a:t>However, whether it will be scalable for real-world tasks remains an open question.</a:t>
            </a:r>
            <a:endParaRPr lang="zh-CN" altLang="en-US" sz="2800" b="1">
              <a:ln w="15875">
                <a:solidFill>
                  <a:schemeClr val="accent1"/>
                </a:solidFill>
              </a:ln>
              <a:noFill/>
              <a:effectLst/>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5" grpId="1"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组合 21"/>
          <p:cNvGrpSpPr/>
          <p:nvPr/>
        </p:nvGrpSpPr>
        <p:grpSpPr>
          <a:xfrm>
            <a:off x="-3321677" y="31115"/>
            <a:ext cx="15550259" cy="8636731"/>
            <a:chOff x="-3349617" y="0"/>
            <a:chExt cx="15550259" cy="8636731"/>
          </a:xfrm>
        </p:grpSpPr>
        <p:pic>
          <p:nvPicPr>
            <p:cNvPr id="23" name="图片 22"/>
            <p:cNvPicPr>
              <a:picLocks noChangeAspect="1"/>
            </p:cNvPicPr>
            <p:nvPr/>
          </p:nvPicPr>
          <p:blipFill rotWithShape="1">
            <a:blip r:embed="rId1"/>
            <a:srcRect l="74503" t="951" r="3232" b="59864"/>
            <a:stretch>
              <a:fillRect/>
            </a:stretch>
          </p:blipFill>
          <p:spPr>
            <a:xfrm>
              <a:off x="9008263" y="0"/>
              <a:ext cx="3192379" cy="3818022"/>
            </a:xfrm>
            <a:prstGeom prst="rect">
              <a:avLst/>
            </a:prstGeom>
          </p:spPr>
        </p:pic>
        <p:pic>
          <p:nvPicPr>
            <p:cNvPr id="24" name="图片 23"/>
            <p:cNvPicPr>
              <a:picLocks noChangeAspect="1"/>
            </p:cNvPicPr>
            <p:nvPr/>
          </p:nvPicPr>
          <p:blipFill rotWithShape="1">
            <a:blip r:embed="rId1"/>
            <a:srcRect t="34574" r="40054"/>
            <a:stretch>
              <a:fillRect/>
            </a:stretch>
          </p:blipFill>
          <p:spPr>
            <a:xfrm>
              <a:off x="-3349617" y="2261936"/>
              <a:ext cx="8595385" cy="6374795"/>
            </a:xfrm>
            <a:prstGeom prst="rect">
              <a:avLst/>
            </a:prstGeom>
          </p:spPr>
        </p:pic>
        <p:sp>
          <p:nvSpPr>
            <p:cNvPr id="25" name="矩形 24"/>
            <p:cNvSpPr/>
            <p:nvPr/>
          </p:nvSpPr>
          <p:spPr>
            <a:xfrm>
              <a:off x="444795" y="462516"/>
              <a:ext cx="11302410" cy="5932968"/>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6" name="图片 25"/>
            <p:cNvPicPr>
              <a:picLocks noChangeAspect="1"/>
            </p:cNvPicPr>
            <p:nvPr/>
          </p:nvPicPr>
          <p:blipFill>
            <a:blip r:embed="rId2"/>
            <a:stretch>
              <a:fillRect/>
            </a:stretch>
          </p:blipFill>
          <p:spPr>
            <a:xfrm>
              <a:off x="434162" y="452627"/>
              <a:ext cx="506250" cy="697500"/>
            </a:xfrm>
            <a:prstGeom prst="rect">
              <a:avLst/>
            </a:prstGeom>
          </p:spPr>
        </p:pic>
      </p:grpSp>
      <p:sp>
        <p:nvSpPr>
          <p:cNvPr id="8" name="Title 1"/>
          <p:cNvSpPr txBox="1"/>
          <p:nvPr>
            <p:custDataLst>
              <p:tags r:id="rId3"/>
            </p:custDataLst>
          </p:nvPr>
        </p:nvSpPr>
        <p:spPr>
          <a:xfrm>
            <a:off x="1262052" y="585523"/>
            <a:ext cx="9690100" cy="614589"/>
          </a:xfrm>
          <a:prstGeom prst="rect">
            <a:avLst/>
          </a:prstGeom>
        </p:spPr>
        <p:txBody>
          <a:bodyPr>
            <a:normAutofit fontScale="8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dirty="0">
                <a:latin typeface="方正清刻本悦宋简体" panose="02000000000000000000" pitchFamily="2" charset="-122"/>
                <a:ea typeface="方正清刻本悦宋简体" panose="02000000000000000000" pitchFamily="2" charset="-122"/>
              </a:rPr>
              <a:t>Efficient inheritance algorithm</a:t>
            </a:r>
            <a:endParaRPr lang="zh-CN" altLang="en-US" dirty="0">
              <a:latin typeface="方正清刻本悦宋简体" panose="02000000000000000000" pitchFamily="2" charset="-122"/>
              <a:ea typeface="方正清刻本悦宋简体" panose="02000000000000000000" pitchFamily="2" charset="-122"/>
            </a:endParaRPr>
          </a:p>
        </p:txBody>
      </p:sp>
      <p:sp>
        <p:nvSpPr>
          <p:cNvPr id="9" name="TextBox 3"/>
          <p:cNvSpPr txBox="1"/>
          <p:nvPr>
            <p:custDataLst>
              <p:tags r:id="rId4"/>
            </p:custDataLst>
          </p:nvPr>
        </p:nvSpPr>
        <p:spPr>
          <a:xfrm>
            <a:off x="4019130" y="1164899"/>
            <a:ext cx="4201420" cy="306705"/>
          </a:xfrm>
          <a:prstGeom prst="rect">
            <a:avLst/>
          </a:prstGeom>
          <a:noFill/>
        </p:spPr>
        <p:txBody>
          <a:bodyPr wrap="square" rtlCol="0">
            <a:spAutoFit/>
          </a:bodyPr>
          <a:p>
            <a:pPr algn="ctr"/>
            <a:r>
              <a:rPr lang="zh-CN" altLang="en-US" sz="1400" dirty="0">
                <a:solidFill>
                  <a:schemeClr val="accent4"/>
                </a:solidFill>
                <a:latin typeface="Arial" panose="020B0704020202090204" pitchFamily="34" charset="0"/>
                <a:cs typeface="Arial" panose="020B0704020202090204" pitchFamily="34" charset="0"/>
              </a:rPr>
              <a:t>Efficient inheritance algorithm</a:t>
            </a:r>
            <a:endParaRPr lang="zh-CN" altLang="en-US" sz="1400" dirty="0">
              <a:solidFill>
                <a:schemeClr val="accent4"/>
              </a:solidFill>
              <a:latin typeface="Arial" panose="020B0704020202090204" pitchFamily="34" charset="0"/>
              <a:cs typeface="Arial" panose="020B0704020202090204" pitchFamily="34" charset="0"/>
            </a:endParaRPr>
          </a:p>
        </p:txBody>
      </p:sp>
      <p:sp>
        <p:nvSpPr>
          <p:cNvPr id="88" name="圆: 空心 4"/>
          <p:cNvSpPr/>
          <p:nvPr>
            <p:custDataLst>
              <p:tags r:id="rId5"/>
            </p:custDataLst>
          </p:nvPr>
        </p:nvSpPr>
        <p:spPr>
          <a:xfrm>
            <a:off x="7120890" y="1617345"/>
            <a:ext cx="1022350" cy="1022350"/>
          </a:xfrm>
          <a:prstGeom prst="donut">
            <a:avLst>
              <a:gd name="adj" fmla="val 18063"/>
            </a:avLst>
          </a:prstGeom>
          <a:solidFill>
            <a:srgbClr val="B662C8"/>
          </a:solidFill>
          <a:ln>
            <a:noFill/>
          </a:ln>
          <a:effectLst>
            <a:outerShdw blurRad="482600" dist="63500" dir="2700000" algn="tl" rotWithShape="0">
              <a:schemeClr val="accent1">
                <a:lumMod val="7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ym typeface="+mn-ea"/>
            </a:endParaRPr>
          </a:p>
        </p:txBody>
      </p:sp>
      <p:sp>
        <p:nvSpPr>
          <p:cNvPr id="10" name="弧形 9"/>
          <p:cNvSpPr/>
          <p:nvPr>
            <p:custDataLst>
              <p:tags r:id="rId6"/>
            </p:custDataLst>
          </p:nvPr>
        </p:nvSpPr>
        <p:spPr>
          <a:xfrm>
            <a:off x="7019290" y="1521460"/>
            <a:ext cx="1222375" cy="1222375"/>
          </a:xfrm>
          <a:prstGeom prst="arc">
            <a:avLst>
              <a:gd name="adj1" fmla="val 10633620"/>
              <a:gd name="adj2" fmla="val 18934533"/>
            </a:avLst>
          </a:prstGeom>
          <a:solidFill>
            <a:srgbClr val="B662C8"/>
          </a:solidFill>
          <a:ln>
            <a:prstDash val="sysDot"/>
          </a:ln>
        </p:spPr>
        <p:style>
          <a:lnRef idx="1">
            <a:schemeClr val="accent1"/>
          </a:lnRef>
          <a:fillRef idx="0">
            <a:schemeClr val="accent1"/>
          </a:fillRef>
          <a:effectRef idx="0">
            <a:schemeClr val="accent1"/>
          </a:effectRef>
          <a:fontRef idx="minor">
            <a:schemeClr val="tx1"/>
          </a:fontRef>
        </p:style>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11" name="弧形 10"/>
          <p:cNvSpPr/>
          <p:nvPr>
            <p:custDataLst>
              <p:tags r:id="rId7"/>
            </p:custDataLst>
          </p:nvPr>
        </p:nvSpPr>
        <p:spPr>
          <a:xfrm>
            <a:off x="7017385" y="1519555"/>
            <a:ext cx="1222375" cy="1222375"/>
          </a:xfrm>
          <a:prstGeom prst="arc">
            <a:avLst>
              <a:gd name="adj1" fmla="val 18939656"/>
              <a:gd name="adj2" fmla="val 8045370"/>
            </a:avLst>
          </a:prstGeom>
          <a:solidFill>
            <a:srgbClr val="7030A0"/>
          </a:solidFill>
        </p:spPr>
        <p:style>
          <a:lnRef idx="1">
            <a:schemeClr val="accent1"/>
          </a:lnRef>
          <a:fillRef idx="0">
            <a:schemeClr val="accent1"/>
          </a:fillRef>
          <a:effectRef idx="0">
            <a:schemeClr val="accent1"/>
          </a:effectRef>
          <a:fontRef idx="minor">
            <a:schemeClr val="tx1"/>
          </a:fontRef>
        </p:style>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cxnSp>
        <p:nvCxnSpPr>
          <p:cNvPr id="13" name="直接连接符 12"/>
          <p:cNvCxnSpPr/>
          <p:nvPr>
            <p:custDataLst>
              <p:tags r:id="rId8"/>
            </p:custDataLst>
          </p:nvPr>
        </p:nvCxnSpPr>
        <p:spPr>
          <a:xfrm flipH="1" flipV="1">
            <a:off x="5876290" y="2144395"/>
            <a:ext cx="1143635" cy="17780"/>
          </a:xfrm>
          <a:prstGeom prst="line">
            <a:avLst/>
          </a:prstGeom>
          <a:ln>
            <a:solidFill>
              <a:srgbClr val="7030A0"/>
            </a:solidFill>
            <a:prstDash val="sysDot"/>
            <a:tailEnd type="oval"/>
          </a:ln>
        </p:spPr>
        <p:style>
          <a:lnRef idx="1">
            <a:schemeClr val="accent1"/>
          </a:lnRef>
          <a:fillRef idx="0">
            <a:schemeClr val="accent1"/>
          </a:fillRef>
          <a:effectRef idx="0">
            <a:schemeClr val="accent1"/>
          </a:effectRef>
          <a:fontRef idx="minor">
            <a:schemeClr val="tx1"/>
          </a:fontRef>
        </p:style>
      </p:cxnSp>
      <p:cxnSp>
        <p:nvCxnSpPr>
          <p:cNvPr id="93" name="直接连接符 92"/>
          <p:cNvCxnSpPr/>
          <p:nvPr>
            <p:custDataLst>
              <p:tags r:id="rId9"/>
            </p:custDataLst>
          </p:nvPr>
        </p:nvCxnSpPr>
        <p:spPr>
          <a:xfrm flipV="1">
            <a:off x="7078980" y="2574290"/>
            <a:ext cx="123825" cy="135890"/>
          </a:xfrm>
          <a:prstGeom prst="line">
            <a:avLst/>
          </a:prstGeom>
        </p:spPr>
        <p:style>
          <a:lnRef idx="1">
            <a:schemeClr val="accent1"/>
          </a:lnRef>
          <a:fillRef idx="0">
            <a:schemeClr val="accent1"/>
          </a:fillRef>
          <a:effectRef idx="0">
            <a:schemeClr val="accent1"/>
          </a:effectRef>
          <a:fontRef idx="minor">
            <a:schemeClr val="tx1"/>
          </a:fontRef>
        </p:style>
      </p:cxnSp>
      <p:sp>
        <p:nvSpPr>
          <p:cNvPr id="94" name="圆: 空心 28"/>
          <p:cNvSpPr/>
          <p:nvPr>
            <p:custDataLst>
              <p:tags r:id="rId10"/>
            </p:custDataLst>
          </p:nvPr>
        </p:nvSpPr>
        <p:spPr>
          <a:xfrm>
            <a:off x="6138545" y="2635885"/>
            <a:ext cx="1022350" cy="1022350"/>
          </a:xfrm>
          <a:prstGeom prst="donut">
            <a:avLst>
              <a:gd name="adj" fmla="val 18063"/>
            </a:avLst>
          </a:prstGeom>
          <a:solidFill>
            <a:srgbClr val="B662C8"/>
          </a:solidFill>
          <a:ln>
            <a:noFill/>
          </a:ln>
          <a:effectLst>
            <a:outerShdw blurRad="482600" dist="63500" dir="2700000" algn="tl" rotWithShape="0">
              <a:schemeClr val="accent1">
                <a:lumMod val="7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ym typeface="+mn-ea"/>
            </a:endParaRPr>
          </a:p>
        </p:txBody>
      </p:sp>
      <p:sp>
        <p:nvSpPr>
          <p:cNvPr id="104" name="弧形 103"/>
          <p:cNvSpPr/>
          <p:nvPr>
            <p:custDataLst>
              <p:tags r:id="rId11"/>
            </p:custDataLst>
          </p:nvPr>
        </p:nvSpPr>
        <p:spPr>
          <a:xfrm>
            <a:off x="6038215" y="2536190"/>
            <a:ext cx="1222375" cy="1222375"/>
          </a:xfrm>
          <a:prstGeom prst="arc">
            <a:avLst>
              <a:gd name="adj1" fmla="val 10633620"/>
              <a:gd name="adj2" fmla="val 18934533"/>
            </a:avLst>
          </a:prstGeom>
          <a:solidFill>
            <a:srgbClr val="B662C8"/>
          </a:solidFill>
          <a:ln>
            <a:prstDash val="sysDot"/>
          </a:ln>
        </p:spPr>
        <p:style>
          <a:lnRef idx="1">
            <a:schemeClr val="accent1"/>
          </a:lnRef>
          <a:fillRef idx="0">
            <a:schemeClr val="accent1"/>
          </a:fillRef>
          <a:effectRef idx="0">
            <a:schemeClr val="accent1"/>
          </a:effectRef>
          <a:fontRef idx="minor">
            <a:schemeClr val="tx1"/>
          </a:fontRef>
        </p:style>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105" name="弧形 104"/>
          <p:cNvSpPr/>
          <p:nvPr>
            <p:custDataLst>
              <p:tags r:id="rId12"/>
            </p:custDataLst>
          </p:nvPr>
        </p:nvSpPr>
        <p:spPr>
          <a:xfrm>
            <a:off x="6035675" y="2534920"/>
            <a:ext cx="1222375" cy="1222375"/>
          </a:xfrm>
          <a:prstGeom prst="arc">
            <a:avLst>
              <a:gd name="adj1" fmla="val 18939656"/>
              <a:gd name="adj2" fmla="val 8045370"/>
            </a:avLst>
          </a:prstGeom>
          <a:solidFill>
            <a:srgbClr val="7030A0"/>
          </a:solidFill>
        </p:spPr>
        <p:style>
          <a:lnRef idx="1">
            <a:schemeClr val="accent1"/>
          </a:lnRef>
          <a:fillRef idx="0">
            <a:schemeClr val="accent1"/>
          </a:fillRef>
          <a:effectRef idx="0">
            <a:schemeClr val="accent1"/>
          </a:effectRef>
          <a:fontRef idx="minor">
            <a:schemeClr val="tx1"/>
          </a:fontRef>
        </p:style>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cxnSp>
        <p:nvCxnSpPr>
          <p:cNvPr id="106" name="直接连接符 105"/>
          <p:cNvCxnSpPr/>
          <p:nvPr>
            <p:custDataLst>
              <p:tags r:id="rId13"/>
            </p:custDataLst>
          </p:nvPr>
        </p:nvCxnSpPr>
        <p:spPr>
          <a:xfrm flipH="1">
            <a:off x="4863465" y="3176905"/>
            <a:ext cx="1175385" cy="0"/>
          </a:xfrm>
          <a:prstGeom prst="line">
            <a:avLst/>
          </a:prstGeom>
          <a:ln>
            <a:solidFill>
              <a:srgbClr val="7030A0"/>
            </a:solidFill>
            <a:prstDash val="sysDot"/>
            <a:tailEnd type="oval"/>
          </a:ln>
        </p:spPr>
        <p:style>
          <a:lnRef idx="1">
            <a:schemeClr val="accent1"/>
          </a:lnRef>
          <a:fillRef idx="0">
            <a:schemeClr val="accent1"/>
          </a:fillRef>
          <a:effectRef idx="0">
            <a:schemeClr val="accent1"/>
          </a:effectRef>
          <a:fontRef idx="minor">
            <a:schemeClr val="tx1"/>
          </a:fontRef>
        </p:style>
      </p:cxnSp>
      <p:cxnSp>
        <p:nvCxnSpPr>
          <p:cNvPr id="108" name="直接连接符 107"/>
          <p:cNvCxnSpPr/>
          <p:nvPr>
            <p:custDataLst>
              <p:tags r:id="rId14"/>
            </p:custDataLst>
          </p:nvPr>
        </p:nvCxnSpPr>
        <p:spPr>
          <a:xfrm flipV="1">
            <a:off x="6102985" y="3583940"/>
            <a:ext cx="123825" cy="135890"/>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sp>
        <p:nvSpPr>
          <p:cNvPr id="109" name="圆: 空心 34"/>
          <p:cNvSpPr/>
          <p:nvPr>
            <p:custDataLst>
              <p:tags r:id="rId15"/>
            </p:custDataLst>
          </p:nvPr>
        </p:nvSpPr>
        <p:spPr>
          <a:xfrm>
            <a:off x="5167630" y="3656330"/>
            <a:ext cx="1022350" cy="1022350"/>
          </a:xfrm>
          <a:prstGeom prst="donut">
            <a:avLst>
              <a:gd name="adj" fmla="val 18063"/>
            </a:avLst>
          </a:prstGeom>
          <a:solidFill>
            <a:srgbClr val="B662C8"/>
          </a:solidFill>
          <a:ln>
            <a:noFill/>
          </a:ln>
          <a:effectLst>
            <a:outerShdw blurRad="482600" dist="63500" dir="2700000" algn="tl" rotWithShape="0">
              <a:schemeClr val="accent1">
                <a:lumMod val="7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ym typeface="+mn-ea"/>
            </a:endParaRPr>
          </a:p>
        </p:txBody>
      </p:sp>
      <p:sp>
        <p:nvSpPr>
          <p:cNvPr id="110" name="弧形 109"/>
          <p:cNvSpPr/>
          <p:nvPr>
            <p:custDataLst>
              <p:tags r:id="rId16"/>
            </p:custDataLst>
          </p:nvPr>
        </p:nvSpPr>
        <p:spPr>
          <a:xfrm rot="10800000">
            <a:off x="5065395" y="3549650"/>
            <a:ext cx="1222375" cy="1222375"/>
          </a:xfrm>
          <a:prstGeom prst="arc">
            <a:avLst>
              <a:gd name="adj1" fmla="val 10633620"/>
              <a:gd name="adj2" fmla="val 18934533"/>
            </a:avLst>
          </a:prstGeom>
          <a:ln>
            <a:prstDash val="sysDot"/>
          </a:ln>
        </p:spPr>
        <p:style>
          <a:lnRef idx="1">
            <a:schemeClr val="accent1"/>
          </a:lnRef>
          <a:fillRef idx="0">
            <a:schemeClr val="accent1"/>
          </a:fillRef>
          <a:effectRef idx="0">
            <a:schemeClr val="accent1"/>
          </a:effectRef>
          <a:fontRef idx="minor">
            <a:schemeClr val="tx1"/>
          </a:fontRef>
        </p:style>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cxnSp>
        <p:nvCxnSpPr>
          <p:cNvPr id="111" name="直接连接符 110"/>
          <p:cNvCxnSpPr/>
          <p:nvPr>
            <p:custDataLst>
              <p:tags r:id="rId17"/>
            </p:custDataLst>
          </p:nvPr>
        </p:nvCxnSpPr>
        <p:spPr>
          <a:xfrm flipH="1">
            <a:off x="6290310" y="4134485"/>
            <a:ext cx="1178560" cy="0"/>
          </a:xfrm>
          <a:prstGeom prst="line">
            <a:avLst/>
          </a:prstGeom>
          <a:ln>
            <a:solidFill>
              <a:srgbClr val="7030A0"/>
            </a:solidFill>
            <a:prstDash val="sysDot"/>
            <a:headEnd type="oval"/>
          </a:ln>
        </p:spPr>
        <p:style>
          <a:lnRef idx="1">
            <a:schemeClr val="accent1"/>
          </a:lnRef>
          <a:fillRef idx="0">
            <a:schemeClr val="accent1"/>
          </a:fillRef>
          <a:effectRef idx="0">
            <a:schemeClr val="accent1"/>
          </a:effectRef>
          <a:fontRef idx="minor">
            <a:schemeClr val="tx1"/>
          </a:fontRef>
        </p:style>
      </p:cxnSp>
      <p:sp>
        <p:nvSpPr>
          <p:cNvPr id="112" name="弧形 111"/>
          <p:cNvSpPr/>
          <p:nvPr>
            <p:custDataLst>
              <p:tags r:id="rId18"/>
            </p:custDataLst>
          </p:nvPr>
        </p:nvSpPr>
        <p:spPr>
          <a:xfrm rot="10800000">
            <a:off x="5067935" y="3552190"/>
            <a:ext cx="1222375" cy="1222375"/>
          </a:xfrm>
          <a:prstGeom prst="arc">
            <a:avLst>
              <a:gd name="adj1" fmla="val 18939656"/>
              <a:gd name="adj2" fmla="val 8045370"/>
            </a:avLst>
          </a:prstGeom>
        </p:spPr>
        <p:style>
          <a:lnRef idx="1">
            <a:schemeClr val="accent1"/>
          </a:lnRef>
          <a:fillRef idx="0">
            <a:schemeClr val="accent1"/>
          </a:fillRef>
          <a:effectRef idx="0">
            <a:schemeClr val="accent1"/>
          </a:effectRef>
          <a:fontRef idx="minor">
            <a:schemeClr val="tx1"/>
          </a:fontRef>
        </p:style>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solidFill>
                <a:srgbClr val="7030A0"/>
              </a:solidFill>
            </a:endParaRPr>
          </a:p>
        </p:txBody>
      </p:sp>
      <p:cxnSp>
        <p:nvCxnSpPr>
          <p:cNvPr id="114" name="直接连接符 113"/>
          <p:cNvCxnSpPr/>
          <p:nvPr>
            <p:custDataLst>
              <p:tags r:id="rId19"/>
            </p:custDataLst>
          </p:nvPr>
        </p:nvCxnSpPr>
        <p:spPr>
          <a:xfrm flipV="1">
            <a:off x="5129530" y="4604385"/>
            <a:ext cx="123825" cy="135890"/>
          </a:xfrm>
          <a:prstGeom prst="line">
            <a:avLst/>
          </a:prstGeom>
        </p:spPr>
        <p:style>
          <a:lnRef idx="1">
            <a:schemeClr val="accent1"/>
          </a:lnRef>
          <a:fillRef idx="0">
            <a:schemeClr val="accent1"/>
          </a:fillRef>
          <a:effectRef idx="0">
            <a:schemeClr val="accent1"/>
          </a:effectRef>
          <a:fontRef idx="minor">
            <a:schemeClr val="tx1"/>
          </a:fontRef>
        </p:style>
      </p:cxnSp>
      <p:sp>
        <p:nvSpPr>
          <p:cNvPr id="115" name="圆: 空心 44"/>
          <p:cNvSpPr/>
          <p:nvPr>
            <p:custDataLst>
              <p:tags r:id="rId20"/>
            </p:custDataLst>
          </p:nvPr>
        </p:nvSpPr>
        <p:spPr>
          <a:xfrm>
            <a:off x="4192270" y="4678680"/>
            <a:ext cx="1022350" cy="1022350"/>
          </a:xfrm>
          <a:prstGeom prst="donut">
            <a:avLst>
              <a:gd name="adj" fmla="val 18063"/>
            </a:avLst>
          </a:prstGeom>
          <a:solidFill>
            <a:srgbClr val="B662C8"/>
          </a:solidFill>
          <a:ln>
            <a:noFill/>
          </a:ln>
          <a:effectLst>
            <a:outerShdw blurRad="482600" dist="63500" dir="2700000" algn="tl" rotWithShape="0">
              <a:schemeClr val="accent1">
                <a:lumMod val="7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ym typeface="+mn-ea"/>
            </a:endParaRPr>
          </a:p>
        </p:txBody>
      </p:sp>
      <p:sp>
        <p:nvSpPr>
          <p:cNvPr id="116" name="弧形 115"/>
          <p:cNvSpPr/>
          <p:nvPr>
            <p:custDataLst>
              <p:tags r:id="rId21"/>
            </p:custDataLst>
          </p:nvPr>
        </p:nvSpPr>
        <p:spPr>
          <a:xfrm rot="10800000">
            <a:off x="4090035" y="4572000"/>
            <a:ext cx="1222375" cy="1222375"/>
          </a:xfrm>
          <a:prstGeom prst="arc">
            <a:avLst>
              <a:gd name="adj1" fmla="val 10633620"/>
              <a:gd name="adj2" fmla="val 18934533"/>
            </a:avLst>
          </a:prstGeom>
          <a:ln>
            <a:prstDash val="sysDot"/>
          </a:ln>
        </p:spPr>
        <p:style>
          <a:lnRef idx="1">
            <a:schemeClr val="accent1"/>
          </a:lnRef>
          <a:fillRef idx="0">
            <a:schemeClr val="accent1"/>
          </a:fillRef>
          <a:effectRef idx="0">
            <a:schemeClr val="accent1"/>
          </a:effectRef>
          <a:fontRef idx="minor">
            <a:schemeClr val="tx1"/>
          </a:fontRef>
        </p:style>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cxnSp>
        <p:nvCxnSpPr>
          <p:cNvPr id="117" name="直接连接符 116"/>
          <p:cNvCxnSpPr/>
          <p:nvPr>
            <p:custDataLst>
              <p:tags r:id="rId22"/>
            </p:custDataLst>
          </p:nvPr>
        </p:nvCxnSpPr>
        <p:spPr>
          <a:xfrm flipH="1">
            <a:off x="5314950" y="5156835"/>
            <a:ext cx="1178560" cy="0"/>
          </a:xfrm>
          <a:prstGeom prst="line">
            <a:avLst/>
          </a:prstGeom>
          <a:ln>
            <a:solidFill>
              <a:srgbClr val="7030A0"/>
            </a:solidFill>
            <a:prstDash val="sysDot"/>
            <a:headEnd type="oval"/>
          </a:ln>
        </p:spPr>
        <p:style>
          <a:lnRef idx="1">
            <a:schemeClr val="accent1"/>
          </a:lnRef>
          <a:fillRef idx="0">
            <a:schemeClr val="accent1"/>
          </a:fillRef>
          <a:effectRef idx="0">
            <a:schemeClr val="accent1"/>
          </a:effectRef>
          <a:fontRef idx="minor">
            <a:schemeClr val="tx1"/>
          </a:fontRef>
        </p:style>
      </p:cxnSp>
      <p:sp>
        <p:nvSpPr>
          <p:cNvPr id="118" name="弧形 117"/>
          <p:cNvSpPr/>
          <p:nvPr>
            <p:custDataLst>
              <p:tags r:id="rId23"/>
            </p:custDataLst>
          </p:nvPr>
        </p:nvSpPr>
        <p:spPr>
          <a:xfrm rot="10800000">
            <a:off x="4092575" y="4574540"/>
            <a:ext cx="1222375" cy="1222375"/>
          </a:xfrm>
          <a:prstGeom prst="arc">
            <a:avLst>
              <a:gd name="adj1" fmla="val 18939656"/>
              <a:gd name="adj2" fmla="val 8045370"/>
            </a:avLst>
          </a:prstGeom>
        </p:spPr>
        <p:style>
          <a:lnRef idx="1">
            <a:schemeClr val="accent1"/>
          </a:lnRef>
          <a:fillRef idx="0">
            <a:schemeClr val="accent1"/>
          </a:fillRef>
          <a:effectRef idx="0">
            <a:schemeClr val="accent1"/>
          </a:effectRef>
          <a:fontRef idx="minor">
            <a:schemeClr val="tx1"/>
          </a:fontRef>
        </p:style>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solidFill>
                <a:srgbClr val="7030A0"/>
              </a:solidFill>
            </a:endParaRPr>
          </a:p>
        </p:txBody>
      </p:sp>
      <p:sp>
        <p:nvSpPr>
          <p:cNvPr id="17" name="矩形 16"/>
          <p:cNvSpPr/>
          <p:nvPr>
            <p:custDataLst>
              <p:tags r:id="rId24"/>
            </p:custDataLst>
          </p:nvPr>
        </p:nvSpPr>
        <p:spPr>
          <a:xfrm>
            <a:off x="2689225" y="2141855"/>
            <a:ext cx="3038475" cy="628016"/>
          </a:xfrm>
          <a:prstGeom prst="rect">
            <a:avLst/>
          </a:prstGeom>
          <a:noFill/>
        </p:spPr>
        <p:txBody>
          <a:bodyPr wrap="square" lIns="0" tIns="0" rIns="0" bIns="0" rtlCol="0" anchor="t" anchorCtr="0">
            <a:noAutofit/>
          </a:bodyPr>
          <a:lstStyle/>
          <a:p>
            <a:pPr algn="r">
              <a:lnSpc>
                <a:spcPct val="150000"/>
              </a:lnSpc>
              <a:spcBef>
                <a:spcPct val="0"/>
              </a:spcBef>
              <a:spcAft>
                <a:spcPct val="0"/>
              </a:spcAft>
            </a:pPr>
            <a:r>
              <a:rPr lang="zh-CN" altLang="en-US" sz="1200" dirty="0">
                <a:solidFill>
                  <a:schemeClr val="tx1">
                    <a:lumMod val="85000"/>
                    <a:lumOff val="15000"/>
                  </a:schemeClr>
                </a:solidFill>
                <a:latin typeface="+mn-ea"/>
                <a:cs typeface="+mn-ea"/>
                <a:sym typeface="+mn-ea"/>
              </a:rPr>
              <a:t>Then the content of knowledge graph or database is taken as part of the model training data</a:t>
            </a:r>
            <a:endParaRPr lang="zh-CN" altLang="en-US" sz="1200" dirty="0">
              <a:solidFill>
                <a:schemeClr val="tx1">
                  <a:lumMod val="85000"/>
                  <a:lumOff val="15000"/>
                </a:schemeClr>
              </a:solidFill>
              <a:latin typeface="+mn-ea"/>
              <a:cs typeface="+mn-ea"/>
              <a:sym typeface="+mn-ea"/>
            </a:endParaRPr>
          </a:p>
        </p:txBody>
      </p:sp>
      <p:sp>
        <p:nvSpPr>
          <p:cNvPr id="18" name="矩形 17"/>
          <p:cNvSpPr/>
          <p:nvPr>
            <p:custDataLst>
              <p:tags r:id="rId25"/>
            </p:custDataLst>
          </p:nvPr>
        </p:nvSpPr>
        <p:spPr>
          <a:xfrm>
            <a:off x="2689225" y="1792605"/>
            <a:ext cx="3038475" cy="349250"/>
          </a:xfrm>
          <a:prstGeom prst="rect">
            <a:avLst/>
          </a:prstGeom>
          <a:noFill/>
        </p:spPr>
        <p:txBody>
          <a:bodyPr wrap="square" lIns="0" tIns="0" rIns="0" bIns="0" rtlCol="0" anchor="b">
            <a:noAutofit/>
          </a:bodyPr>
          <a:lstStyle/>
          <a:p>
            <a:pPr algn="r">
              <a:spcBef>
                <a:spcPct val="0"/>
              </a:spcBef>
              <a:spcAft>
                <a:spcPct val="0"/>
              </a:spcAft>
            </a:pPr>
            <a:r>
              <a:rPr lang="zh-CN" altLang="en-US" b="1" dirty="0">
                <a:solidFill>
                  <a:schemeClr val="accent1"/>
                </a:solidFill>
                <a:latin typeface="+mn-ea"/>
                <a:cs typeface="+mn-ea"/>
                <a:sym typeface="+mn-ea"/>
              </a:rPr>
              <a:t>Direct embedding</a:t>
            </a:r>
            <a:endParaRPr lang="zh-CN" altLang="en-US" b="1" dirty="0">
              <a:solidFill>
                <a:schemeClr val="accent1"/>
              </a:solidFill>
              <a:latin typeface="+mn-ea"/>
              <a:cs typeface="+mn-ea"/>
              <a:sym typeface="+mn-ea"/>
            </a:endParaRPr>
          </a:p>
        </p:txBody>
      </p:sp>
      <p:sp>
        <p:nvSpPr>
          <p:cNvPr id="19" name="矩形 18"/>
          <p:cNvSpPr/>
          <p:nvPr>
            <p:custDataLst>
              <p:tags r:id="rId26"/>
            </p:custDataLst>
          </p:nvPr>
        </p:nvSpPr>
        <p:spPr>
          <a:xfrm>
            <a:off x="1459230" y="3176905"/>
            <a:ext cx="3215640" cy="1587500"/>
          </a:xfrm>
          <a:prstGeom prst="rect">
            <a:avLst/>
          </a:prstGeom>
          <a:noFill/>
        </p:spPr>
        <p:txBody>
          <a:bodyPr wrap="square" lIns="0" tIns="0" rIns="0" bIns="0" rtlCol="0" anchor="t" anchorCtr="0">
            <a:noAutofit/>
          </a:bodyPr>
          <a:lstStyle/>
          <a:p>
            <a:pPr algn="r">
              <a:lnSpc>
                <a:spcPct val="150000"/>
              </a:lnSpc>
              <a:spcBef>
                <a:spcPct val="0"/>
              </a:spcBef>
              <a:spcAft>
                <a:spcPct val="0"/>
              </a:spcAft>
            </a:pPr>
            <a:r>
              <a:rPr lang="zh-CN" altLang="en-US" sz="1000" dirty="0">
                <a:solidFill>
                  <a:schemeClr val="tx1">
                    <a:lumMod val="85000"/>
                    <a:lumOff val="15000"/>
                  </a:schemeClr>
                </a:solidFill>
                <a:latin typeface="+mn-ea"/>
                <a:cs typeface="+mn-ea"/>
                <a:sym typeface="+mn-ea"/>
              </a:rPr>
              <a:t>Before the response is generated, the relevant information is first retrieved from the external knowledge base. This requires the model to have a certain retrieval ability to find and integrate relevant information from external knowledge sources according to a given query or context</a:t>
            </a:r>
            <a:endParaRPr lang="zh-CN" altLang="en-US" sz="1000" dirty="0">
              <a:solidFill>
                <a:schemeClr val="tx1">
                  <a:lumMod val="85000"/>
                  <a:lumOff val="15000"/>
                </a:schemeClr>
              </a:solidFill>
              <a:latin typeface="+mn-ea"/>
              <a:cs typeface="+mn-ea"/>
              <a:sym typeface="+mn-ea"/>
            </a:endParaRPr>
          </a:p>
        </p:txBody>
      </p:sp>
      <p:sp>
        <p:nvSpPr>
          <p:cNvPr id="20" name="矩形 19"/>
          <p:cNvSpPr/>
          <p:nvPr>
            <p:custDataLst>
              <p:tags r:id="rId27"/>
            </p:custDataLst>
          </p:nvPr>
        </p:nvSpPr>
        <p:spPr>
          <a:xfrm>
            <a:off x="1657985" y="2827655"/>
            <a:ext cx="3016885" cy="349250"/>
          </a:xfrm>
          <a:prstGeom prst="rect">
            <a:avLst/>
          </a:prstGeom>
          <a:noFill/>
        </p:spPr>
        <p:txBody>
          <a:bodyPr wrap="square" lIns="0" tIns="0" rIns="0" bIns="0" rtlCol="0" anchor="b">
            <a:noAutofit/>
          </a:bodyPr>
          <a:lstStyle/>
          <a:p>
            <a:pPr algn="r">
              <a:spcBef>
                <a:spcPct val="0"/>
              </a:spcBef>
              <a:spcAft>
                <a:spcPct val="0"/>
              </a:spcAft>
            </a:pPr>
            <a:r>
              <a:rPr lang="zh-CN" altLang="en-US" b="1" dirty="0">
                <a:solidFill>
                  <a:schemeClr val="accent1"/>
                </a:solidFill>
                <a:latin typeface="+mn-ea"/>
                <a:cs typeface="+mn-ea"/>
                <a:sym typeface="+mn-ea"/>
              </a:rPr>
              <a:t>Retrieval - enhancement model</a:t>
            </a:r>
            <a:endParaRPr lang="zh-CN" altLang="en-US" b="1" dirty="0">
              <a:solidFill>
                <a:schemeClr val="accent1"/>
              </a:solidFill>
              <a:latin typeface="+mn-ea"/>
              <a:cs typeface="+mn-ea"/>
              <a:sym typeface="+mn-ea"/>
            </a:endParaRPr>
          </a:p>
        </p:txBody>
      </p:sp>
      <p:sp>
        <p:nvSpPr>
          <p:cNvPr id="21" name="矩形 20"/>
          <p:cNvSpPr/>
          <p:nvPr>
            <p:custDataLst>
              <p:tags r:id="rId28"/>
            </p:custDataLst>
          </p:nvPr>
        </p:nvSpPr>
        <p:spPr>
          <a:xfrm>
            <a:off x="7693025" y="3849370"/>
            <a:ext cx="3310255" cy="628015"/>
          </a:xfrm>
          <a:prstGeom prst="rect">
            <a:avLst/>
          </a:prstGeom>
          <a:noFill/>
        </p:spPr>
        <p:txBody>
          <a:bodyPr wrap="square" lIns="0" tIns="0" rIns="0" bIns="0" rtlCol="0" anchor="t" anchorCtr="0">
            <a:noAutofit/>
          </a:bodyPr>
          <a:lstStyle/>
          <a:p>
            <a:pPr>
              <a:lnSpc>
                <a:spcPct val="150000"/>
              </a:lnSpc>
              <a:spcBef>
                <a:spcPct val="0"/>
              </a:spcBef>
              <a:spcAft>
                <a:spcPct val="0"/>
              </a:spcAft>
            </a:pPr>
            <a:r>
              <a:rPr lang="zh-CN" altLang="en-US" sz="1200" dirty="0">
                <a:solidFill>
                  <a:schemeClr val="tx1">
                    <a:lumMod val="85000"/>
                    <a:lumOff val="15000"/>
                  </a:schemeClr>
                </a:solidFill>
                <a:latin typeface="+mn-ea"/>
                <a:cs typeface="+mn-ea"/>
                <a:sym typeface="+mn-ea"/>
              </a:rPr>
              <a:t>By integrating symbolic reasoning, such as logical reasoning, into the model, it enables the model to make more complex and accurate reasoning using external knowledge.</a:t>
            </a:r>
            <a:endParaRPr lang="zh-CN" altLang="en-US" sz="1200" dirty="0">
              <a:solidFill>
                <a:schemeClr val="tx1">
                  <a:lumMod val="85000"/>
                  <a:lumOff val="15000"/>
                </a:schemeClr>
              </a:solidFill>
              <a:latin typeface="+mn-ea"/>
              <a:cs typeface="+mn-ea"/>
              <a:sym typeface="+mn-ea"/>
            </a:endParaRPr>
          </a:p>
        </p:txBody>
      </p:sp>
      <p:sp>
        <p:nvSpPr>
          <p:cNvPr id="27" name="矩形 26"/>
          <p:cNvSpPr/>
          <p:nvPr>
            <p:custDataLst>
              <p:tags r:id="rId29"/>
            </p:custDataLst>
          </p:nvPr>
        </p:nvSpPr>
        <p:spPr>
          <a:xfrm>
            <a:off x="7738745" y="3177540"/>
            <a:ext cx="3051810" cy="697230"/>
          </a:xfrm>
          <a:prstGeom prst="rect">
            <a:avLst/>
          </a:prstGeom>
          <a:noFill/>
        </p:spPr>
        <p:txBody>
          <a:bodyPr wrap="square" lIns="0" tIns="0" rIns="0" bIns="0" rtlCol="0" anchor="b">
            <a:noAutofit/>
          </a:bodyPr>
          <a:lstStyle/>
          <a:p>
            <a:pPr>
              <a:spcBef>
                <a:spcPct val="0"/>
              </a:spcBef>
              <a:spcAft>
                <a:spcPct val="0"/>
              </a:spcAft>
            </a:pPr>
            <a:r>
              <a:rPr lang="zh-CN" altLang="en-US" b="1" dirty="0">
                <a:solidFill>
                  <a:schemeClr val="accent1"/>
                </a:solidFill>
                <a:latin typeface="+mn-ea"/>
                <a:cs typeface="+mn-ea"/>
                <a:sym typeface="+mn-ea"/>
              </a:rPr>
              <a:t>Symbolic reasoning integration</a:t>
            </a:r>
            <a:endParaRPr lang="zh-CN" altLang="en-US" b="1" dirty="0">
              <a:solidFill>
                <a:schemeClr val="accent1"/>
              </a:solidFill>
              <a:latin typeface="+mn-ea"/>
              <a:cs typeface="+mn-ea"/>
              <a:sym typeface="+mn-ea"/>
            </a:endParaRPr>
          </a:p>
        </p:txBody>
      </p:sp>
      <p:sp>
        <p:nvSpPr>
          <p:cNvPr id="28" name="矩形 27"/>
          <p:cNvSpPr/>
          <p:nvPr>
            <p:custDataLst>
              <p:tags r:id="rId30"/>
            </p:custDataLst>
          </p:nvPr>
        </p:nvSpPr>
        <p:spPr>
          <a:xfrm>
            <a:off x="6699885" y="5237480"/>
            <a:ext cx="3566795" cy="1189990"/>
          </a:xfrm>
          <a:prstGeom prst="rect">
            <a:avLst/>
          </a:prstGeom>
          <a:noFill/>
        </p:spPr>
        <p:txBody>
          <a:bodyPr wrap="square" lIns="0" tIns="0" rIns="0" bIns="0" rtlCol="0" anchor="t" anchorCtr="0">
            <a:noAutofit/>
          </a:bodyPr>
          <a:lstStyle/>
          <a:p>
            <a:pPr>
              <a:lnSpc>
                <a:spcPct val="150000"/>
              </a:lnSpc>
              <a:spcBef>
                <a:spcPct val="0"/>
              </a:spcBef>
              <a:spcAft>
                <a:spcPct val="0"/>
              </a:spcAft>
            </a:pPr>
            <a:r>
              <a:rPr lang="zh-CN" altLang="en-US" sz="1200" dirty="0">
                <a:solidFill>
                  <a:schemeClr val="tx1">
                    <a:lumMod val="85000"/>
                    <a:lumOff val="15000"/>
                  </a:schemeClr>
                </a:solidFill>
                <a:latin typeface="+mn-ea"/>
                <a:cs typeface="+mn-ea"/>
                <a:sym typeface="+mn-ea"/>
              </a:rPr>
              <a:t>Combine the best of both worlds: the ability of neural networks to process large-scale data and learn complex patterns, and the advantages of symbolic logic for precise reasoning.</a:t>
            </a:r>
            <a:endParaRPr lang="zh-CN" altLang="en-US" sz="1200" dirty="0">
              <a:solidFill>
                <a:schemeClr val="tx1">
                  <a:lumMod val="85000"/>
                  <a:lumOff val="15000"/>
                </a:schemeClr>
              </a:solidFill>
              <a:latin typeface="+mn-ea"/>
              <a:cs typeface="+mn-ea"/>
              <a:sym typeface="+mn-ea"/>
            </a:endParaRPr>
          </a:p>
        </p:txBody>
      </p:sp>
      <p:sp>
        <p:nvSpPr>
          <p:cNvPr id="29" name="矩形 28"/>
          <p:cNvSpPr/>
          <p:nvPr>
            <p:custDataLst>
              <p:tags r:id="rId31"/>
            </p:custDataLst>
          </p:nvPr>
        </p:nvSpPr>
        <p:spPr>
          <a:xfrm>
            <a:off x="6730365" y="4888230"/>
            <a:ext cx="3018790" cy="349250"/>
          </a:xfrm>
          <a:prstGeom prst="rect">
            <a:avLst/>
          </a:prstGeom>
          <a:noFill/>
        </p:spPr>
        <p:txBody>
          <a:bodyPr wrap="square" lIns="0" tIns="0" rIns="0" bIns="0" rtlCol="0" anchor="b">
            <a:noAutofit/>
          </a:bodyPr>
          <a:lstStyle/>
          <a:p>
            <a:pPr>
              <a:spcBef>
                <a:spcPct val="0"/>
              </a:spcBef>
              <a:spcAft>
                <a:spcPct val="0"/>
              </a:spcAft>
            </a:pPr>
            <a:r>
              <a:rPr lang="zh-CN" altLang="en-US" b="1" dirty="0">
                <a:solidFill>
                  <a:schemeClr val="accent1"/>
                </a:solidFill>
                <a:latin typeface="+mn-ea"/>
                <a:cs typeface="+mn-ea"/>
                <a:sym typeface="+mn-ea"/>
              </a:rPr>
              <a:t>Neural symbol integration</a:t>
            </a:r>
            <a:endParaRPr lang="zh-CN" altLang="en-US" b="1" dirty="0">
              <a:solidFill>
                <a:schemeClr val="accent1"/>
              </a:solidFill>
              <a:latin typeface="+mn-ea"/>
              <a:cs typeface="+mn-ea"/>
              <a:sym typeface="+mn-ea"/>
            </a:endParaRPr>
          </a:p>
        </p:txBody>
      </p:sp>
      <p:sp>
        <p:nvSpPr>
          <p:cNvPr id="127" name="椭圆 126"/>
          <p:cNvSpPr/>
          <p:nvPr>
            <p:custDataLst>
              <p:tags r:id="rId32"/>
            </p:custDataLst>
          </p:nvPr>
        </p:nvSpPr>
        <p:spPr>
          <a:xfrm>
            <a:off x="7309485" y="1805940"/>
            <a:ext cx="645160" cy="645160"/>
          </a:xfrm>
          <a:prstGeom prst="ellipse">
            <a:avLst/>
          </a:prstGeom>
          <a:solidFill>
            <a:srgbClr val="FFFFFF"/>
          </a:solidFill>
          <a:ln>
            <a:noFill/>
          </a:ln>
        </p:spPr>
        <p:style>
          <a:lnRef idx="2">
            <a:schemeClr val="accent1">
              <a:lumMod val="75000"/>
            </a:schemeClr>
          </a:lnRef>
          <a:fillRef idx="1">
            <a:schemeClr val="accent1"/>
          </a:fillRef>
          <a:effectRef idx="0">
            <a:srgbClr val="FFFFFF"/>
          </a:effectRef>
          <a:fontRef idx="minor">
            <a:schemeClr val="lt1"/>
          </a:fontRef>
        </p:style>
        <p:txBody>
          <a:bodyPr wrap="none" tIns="71755" rtlCol="0" anchor="ctr">
            <a:noAutofit/>
          </a:bodyPr>
          <a:lstStyle/>
          <a:p>
            <a:pPr algn="ctr">
              <a:spcBef>
                <a:spcPct val="0"/>
              </a:spcBef>
              <a:spcAft>
                <a:spcPct val="0"/>
              </a:spcAft>
            </a:pPr>
            <a:r>
              <a:rPr lang="en-US" altLang="zh-CN" sz="1600" b="1" dirty="0">
                <a:solidFill>
                  <a:schemeClr val="accent1"/>
                </a:solidFill>
                <a:latin typeface="+mn-ea"/>
                <a:cs typeface="+mn-ea"/>
                <a:sym typeface="+mn-ea"/>
              </a:rPr>
              <a:t>01</a:t>
            </a:r>
            <a:endParaRPr lang="en-US" altLang="zh-CN" sz="1600" b="1" dirty="0">
              <a:solidFill>
                <a:schemeClr val="accent1"/>
              </a:solidFill>
              <a:latin typeface="+mn-ea"/>
              <a:cs typeface="+mn-ea"/>
              <a:sym typeface="+mn-ea"/>
            </a:endParaRPr>
          </a:p>
        </p:txBody>
      </p:sp>
      <p:sp>
        <p:nvSpPr>
          <p:cNvPr id="128" name="椭圆 127"/>
          <p:cNvSpPr/>
          <p:nvPr>
            <p:custDataLst>
              <p:tags r:id="rId33"/>
            </p:custDataLst>
          </p:nvPr>
        </p:nvSpPr>
        <p:spPr>
          <a:xfrm>
            <a:off x="6327140" y="2824480"/>
            <a:ext cx="645160" cy="645160"/>
          </a:xfrm>
          <a:prstGeom prst="ellipse">
            <a:avLst/>
          </a:prstGeom>
          <a:solidFill>
            <a:srgbClr val="FFFFFF"/>
          </a:solidFill>
          <a:ln>
            <a:noFill/>
          </a:ln>
        </p:spPr>
        <p:style>
          <a:lnRef idx="2">
            <a:schemeClr val="accent1">
              <a:lumMod val="75000"/>
            </a:schemeClr>
          </a:lnRef>
          <a:fillRef idx="1">
            <a:schemeClr val="accent1"/>
          </a:fillRef>
          <a:effectRef idx="0">
            <a:srgbClr val="FFFFFF"/>
          </a:effectRef>
          <a:fontRef idx="minor">
            <a:schemeClr val="lt1"/>
          </a:fontRef>
        </p:style>
        <p:txBody>
          <a:bodyPr wrap="none" tIns="71755" rtlCol="0" anchor="ctr">
            <a:noAutofit/>
          </a:bodyPr>
          <a:lstStyle/>
          <a:p>
            <a:pPr algn="ctr">
              <a:spcBef>
                <a:spcPct val="0"/>
              </a:spcBef>
              <a:spcAft>
                <a:spcPct val="0"/>
              </a:spcAft>
            </a:pPr>
            <a:r>
              <a:rPr lang="en-US" altLang="zh-CN" sz="1600" b="1" dirty="0">
                <a:solidFill>
                  <a:schemeClr val="accent1"/>
                </a:solidFill>
                <a:latin typeface="+mn-ea"/>
                <a:cs typeface="+mn-ea"/>
                <a:sym typeface="+mn-ea"/>
              </a:rPr>
              <a:t>02</a:t>
            </a:r>
            <a:endParaRPr lang="en-US" altLang="zh-CN" sz="1600" b="1" dirty="0">
              <a:solidFill>
                <a:schemeClr val="accent1"/>
              </a:solidFill>
              <a:latin typeface="+mn-ea"/>
              <a:cs typeface="+mn-ea"/>
              <a:sym typeface="+mn-ea"/>
            </a:endParaRPr>
          </a:p>
        </p:txBody>
      </p:sp>
      <p:sp>
        <p:nvSpPr>
          <p:cNvPr id="129" name="椭圆 128"/>
          <p:cNvSpPr/>
          <p:nvPr>
            <p:custDataLst>
              <p:tags r:id="rId34"/>
            </p:custDataLst>
          </p:nvPr>
        </p:nvSpPr>
        <p:spPr>
          <a:xfrm>
            <a:off x="5349240" y="3844290"/>
            <a:ext cx="645160" cy="645160"/>
          </a:xfrm>
          <a:prstGeom prst="ellipse">
            <a:avLst/>
          </a:prstGeom>
          <a:solidFill>
            <a:srgbClr val="FFFFFF"/>
          </a:solidFill>
          <a:ln>
            <a:noFill/>
          </a:ln>
        </p:spPr>
        <p:style>
          <a:lnRef idx="2">
            <a:schemeClr val="accent1">
              <a:lumMod val="75000"/>
            </a:schemeClr>
          </a:lnRef>
          <a:fillRef idx="1">
            <a:schemeClr val="accent1"/>
          </a:fillRef>
          <a:effectRef idx="0">
            <a:srgbClr val="FFFFFF"/>
          </a:effectRef>
          <a:fontRef idx="minor">
            <a:schemeClr val="lt1"/>
          </a:fontRef>
        </p:style>
        <p:txBody>
          <a:bodyPr wrap="none" tIns="71755" rtlCol="0" anchor="ctr">
            <a:noAutofit/>
          </a:bodyPr>
          <a:lstStyle/>
          <a:p>
            <a:pPr algn="ctr">
              <a:spcBef>
                <a:spcPct val="0"/>
              </a:spcBef>
              <a:spcAft>
                <a:spcPct val="0"/>
              </a:spcAft>
            </a:pPr>
            <a:r>
              <a:rPr lang="en-US" altLang="zh-CN" sz="1600" b="1">
                <a:solidFill>
                  <a:schemeClr val="accent1"/>
                </a:solidFill>
                <a:latin typeface="+mn-ea"/>
                <a:cs typeface="+mn-ea"/>
                <a:sym typeface="+mn-ea"/>
              </a:rPr>
              <a:t>03</a:t>
            </a:r>
            <a:endParaRPr lang="en-US" altLang="zh-CN" sz="1600" b="1">
              <a:solidFill>
                <a:schemeClr val="accent1"/>
              </a:solidFill>
              <a:latin typeface="+mn-ea"/>
              <a:cs typeface="+mn-ea"/>
              <a:sym typeface="+mn-ea"/>
            </a:endParaRPr>
          </a:p>
        </p:txBody>
      </p:sp>
      <p:sp>
        <p:nvSpPr>
          <p:cNvPr id="130" name="椭圆 129"/>
          <p:cNvSpPr/>
          <p:nvPr>
            <p:custDataLst>
              <p:tags r:id="rId35"/>
            </p:custDataLst>
          </p:nvPr>
        </p:nvSpPr>
        <p:spPr>
          <a:xfrm>
            <a:off x="4380865" y="4867275"/>
            <a:ext cx="645160" cy="645160"/>
          </a:xfrm>
          <a:prstGeom prst="ellipse">
            <a:avLst/>
          </a:prstGeom>
          <a:solidFill>
            <a:srgbClr val="FFFFFF"/>
          </a:solidFill>
          <a:ln>
            <a:noFill/>
          </a:ln>
        </p:spPr>
        <p:style>
          <a:lnRef idx="2">
            <a:schemeClr val="accent1">
              <a:lumMod val="75000"/>
            </a:schemeClr>
          </a:lnRef>
          <a:fillRef idx="1">
            <a:schemeClr val="accent1"/>
          </a:fillRef>
          <a:effectRef idx="0">
            <a:srgbClr val="FFFFFF"/>
          </a:effectRef>
          <a:fontRef idx="minor">
            <a:schemeClr val="lt1"/>
          </a:fontRef>
        </p:style>
        <p:txBody>
          <a:bodyPr wrap="none" tIns="71755" rtlCol="0" anchor="ctr">
            <a:noAutofit/>
          </a:bodyPr>
          <a:lstStyle/>
          <a:p>
            <a:pPr algn="ctr">
              <a:spcBef>
                <a:spcPct val="0"/>
              </a:spcBef>
              <a:spcAft>
                <a:spcPct val="0"/>
              </a:spcAft>
            </a:pPr>
            <a:r>
              <a:rPr lang="en-US" altLang="zh-CN" sz="1600" b="1" dirty="0">
                <a:solidFill>
                  <a:schemeClr val="accent1"/>
                </a:solidFill>
                <a:latin typeface="+mn-ea"/>
                <a:cs typeface="+mn-ea"/>
                <a:sym typeface="+mn-ea"/>
              </a:rPr>
              <a:t>04</a:t>
            </a:r>
            <a:endParaRPr lang="en-US" altLang="zh-CN" sz="1600" b="1" dirty="0">
              <a:solidFill>
                <a:schemeClr val="accent1"/>
              </a:solidFill>
              <a:latin typeface="+mn-ea"/>
              <a:cs typeface="+mn-ea"/>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组合 21"/>
          <p:cNvGrpSpPr/>
          <p:nvPr/>
        </p:nvGrpSpPr>
        <p:grpSpPr>
          <a:xfrm>
            <a:off x="-3359777" y="-9525"/>
            <a:ext cx="15550259" cy="8636731"/>
            <a:chOff x="-3349617" y="0"/>
            <a:chExt cx="15550259" cy="8636731"/>
          </a:xfrm>
        </p:grpSpPr>
        <p:pic>
          <p:nvPicPr>
            <p:cNvPr id="23" name="图片 22"/>
            <p:cNvPicPr>
              <a:picLocks noChangeAspect="1"/>
            </p:cNvPicPr>
            <p:nvPr/>
          </p:nvPicPr>
          <p:blipFill rotWithShape="1">
            <a:blip r:embed="rId1"/>
            <a:srcRect l="74503" t="951" r="3232" b="59864"/>
            <a:stretch>
              <a:fillRect/>
            </a:stretch>
          </p:blipFill>
          <p:spPr>
            <a:xfrm>
              <a:off x="9008263" y="0"/>
              <a:ext cx="3192379" cy="3818022"/>
            </a:xfrm>
            <a:prstGeom prst="rect">
              <a:avLst/>
            </a:prstGeom>
          </p:spPr>
        </p:pic>
        <p:pic>
          <p:nvPicPr>
            <p:cNvPr id="24" name="图片 23"/>
            <p:cNvPicPr>
              <a:picLocks noChangeAspect="1"/>
            </p:cNvPicPr>
            <p:nvPr/>
          </p:nvPicPr>
          <p:blipFill rotWithShape="1">
            <a:blip r:embed="rId1"/>
            <a:srcRect t="34574" r="40054"/>
            <a:stretch>
              <a:fillRect/>
            </a:stretch>
          </p:blipFill>
          <p:spPr>
            <a:xfrm>
              <a:off x="-3349617" y="2261936"/>
              <a:ext cx="8595385" cy="6374795"/>
            </a:xfrm>
            <a:prstGeom prst="rect">
              <a:avLst/>
            </a:prstGeom>
          </p:spPr>
        </p:pic>
        <p:sp>
          <p:nvSpPr>
            <p:cNvPr id="25" name="矩形 24"/>
            <p:cNvSpPr/>
            <p:nvPr/>
          </p:nvSpPr>
          <p:spPr>
            <a:xfrm>
              <a:off x="444795" y="462516"/>
              <a:ext cx="11302410" cy="5932968"/>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6" name="图片 25"/>
            <p:cNvPicPr>
              <a:picLocks noChangeAspect="1"/>
            </p:cNvPicPr>
            <p:nvPr/>
          </p:nvPicPr>
          <p:blipFill>
            <a:blip r:embed="rId2"/>
            <a:stretch>
              <a:fillRect/>
            </a:stretch>
          </p:blipFill>
          <p:spPr>
            <a:xfrm>
              <a:off x="434162" y="452627"/>
              <a:ext cx="506250" cy="697500"/>
            </a:xfrm>
            <a:prstGeom prst="rect">
              <a:avLst/>
            </a:prstGeom>
          </p:spPr>
        </p:pic>
      </p:grpSp>
      <p:sp>
        <p:nvSpPr>
          <p:cNvPr id="2" name="文本框 1"/>
          <p:cNvSpPr txBox="1"/>
          <p:nvPr/>
        </p:nvSpPr>
        <p:spPr>
          <a:xfrm>
            <a:off x="876935" y="1138555"/>
            <a:ext cx="4358640" cy="922020"/>
          </a:xfrm>
          <a:prstGeom prst="rect">
            <a:avLst/>
          </a:prstGeom>
          <a:noFill/>
        </p:spPr>
        <p:txBody>
          <a:bodyPr wrap="square" rtlCol="0">
            <a:spAutoFit/>
          </a:bodyPr>
          <a:p>
            <a:r>
              <a:t>Retrieval - enhancement model</a:t>
            </a:r>
          </a:p>
          <a:p>
            <a:r>
              <a:t>The stages and methods of search are divided into the following three types</a:t>
            </a:r>
          </a:p>
        </p:txBody>
      </p:sp>
      <p:pic>
        <p:nvPicPr>
          <p:cNvPr id="3" name="图片 2"/>
          <p:cNvPicPr>
            <a:picLocks noChangeAspect="1"/>
          </p:cNvPicPr>
          <p:nvPr>
            <p:custDataLst>
              <p:tags r:id="rId3"/>
            </p:custDataLst>
          </p:nvPr>
        </p:nvPicPr>
        <p:blipFill>
          <a:blip r:embed="rId4"/>
          <a:stretch>
            <a:fillRect/>
          </a:stretch>
        </p:blipFill>
        <p:spPr>
          <a:xfrm>
            <a:off x="857885" y="2252345"/>
            <a:ext cx="5670550" cy="2803525"/>
          </a:xfrm>
          <a:prstGeom prst="rect">
            <a:avLst/>
          </a:prstGeom>
          <a:noFill/>
          <a:ln>
            <a:noFill/>
          </a:ln>
        </p:spPr>
      </p:pic>
      <p:sp>
        <p:nvSpPr>
          <p:cNvPr id="4" name="文本框 3"/>
          <p:cNvSpPr txBox="1"/>
          <p:nvPr/>
        </p:nvSpPr>
        <p:spPr>
          <a:xfrm>
            <a:off x="6528435" y="1140460"/>
            <a:ext cx="4404360" cy="922020"/>
          </a:xfrm>
          <a:prstGeom prst="rect">
            <a:avLst/>
          </a:prstGeom>
          <a:noFill/>
        </p:spPr>
        <p:txBody>
          <a:bodyPr wrap="square" rtlCol="0">
            <a:spAutoFit/>
          </a:bodyPr>
          <a:p>
            <a:r>
              <a:rPr lang="zh-CN" altLang="en-US"/>
              <a:t>Neural symbol integration</a:t>
            </a:r>
            <a:endParaRPr lang="zh-CN" altLang="en-US"/>
          </a:p>
          <a:p>
            <a:r>
              <a:rPr lang="zh-CN" altLang="en-US"/>
              <a:t>An example of an article on the convergence of medicine and deep learning</a:t>
            </a:r>
            <a:endParaRPr lang="zh-CN" altLang="en-US"/>
          </a:p>
        </p:txBody>
      </p:sp>
      <p:pic>
        <p:nvPicPr>
          <p:cNvPr id="14" name="图片 2"/>
          <p:cNvPicPr>
            <a:picLocks noChangeAspect="1"/>
          </p:cNvPicPr>
          <p:nvPr>
            <p:custDataLst>
              <p:tags r:id="rId5"/>
            </p:custDataLst>
          </p:nvPr>
        </p:nvPicPr>
        <p:blipFill>
          <a:blip r:embed="rId6"/>
          <a:stretch>
            <a:fillRect/>
          </a:stretch>
        </p:blipFill>
        <p:spPr>
          <a:xfrm>
            <a:off x="6215698" y="2160905"/>
            <a:ext cx="5273675" cy="2778760"/>
          </a:xfrm>
          <a:prstGeom prst="rect">
            <a:avLst/>
          </a:prstGeom>
          <a:noFill/>
          <a:ln>
            <a:noFill/>
          </a:ln>
        </p:spPr>
      </p:pic>
      <p:sp>
        <p:nvSpPr>
          <p:cNvPr id="5" name="文本框 4"/>
          <p:cNvSpPr txBox="1"/>
          <p:nvPr/>
        </p:nvSpPr>
        <p:spPr>
          <a:xfrm>
            <a:off x="6467475" y="5192395"/>
            <a:ext cx="5029200" cy="645160"/>
          </a:xfrm>
          <a:prstGeom prst="rect">
            <a:avLst/>
          </a:prstGeom>
          <a:noFill/>
        </p:spPr>
        <p:txBody>
          <a:bodyPr wrap="square" rtlCol="0">
            <a:spAutoFit/>
          </a:bodyPr>
          <a:p>
            <a:r>
              <a:rPr lang="zh-CN" altLang="en-US"/>
              <a:t>Neural-Symbolic Integra-tion system: DT and 3D-CNNare integrated using HPP</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组合 21"/>
          <p:cNvGrpSpPr/>
          <p:nvPr/>
        </p:nvGrpSpPr>
        <p:grpSpPr>
          <a:xfrm>
            <a:off x="-3349617" y="0"/>
            <a:ext cx="15550259" cy="8636731"/>
            <a:chOff x="-3349617" y="0"/>
            <a:chExt cx="15550259" cy="8636731"/>
          </a:xfrm>
        </p:grpSpPr>
        <p:pic>
          <p:nvPicPr>
            <p:cNvPr id="23" name="图片 22"/>
            <p:cNvPicPr>
              <a:picLocks noChangeAspect="1"/>
            </p:cNvPicPr>
            <p:nvPr/>
          </p:nvPicPr>
          <p:blipFill rotWithShape="1">
            <a:blip r:embed="rId1"/>
            <a:srcRect l="74503" t="951" r="3232" b="59864"/>
            <a:stretch>
              <a:fillRect/>
            </a:stretch>
          </p:blipFill>
          <p:spPr>
            <a:xfrm>
              <a:off x="9008263" y="0"/>
              <a:ext cx="3192379" cy="3818022"/>
            </a:xfrm>
            <a:prstGeom prst="rect">
              <a:avLst/>
            </a:prstGeom>
          </p:spPr>
        </p:pic>
        <p:pic>
          <p:nvPicPr>
            <p:cNvPr id="24" name="图片 23"/>
            <p:cNvPicPr>
              <a:picLocks noChangeAspect="1"/>
            </p:cNvPicPr>
            <p:nvPr/>
          </p:nvPicPr>
          <p:blipFill rotWithShape="1">
            <a:blip r:embed="rId1"/>
            <a:srcRect t="34574" r="40054"/>
            <a:stretch>
              <a:fillRect/>
            </a:stretch>
          </p:blipFill>
          <p:spPr>
            <a:xfrm>
              <a:off x="-3349617" y="2261936"/>
              <a:ext cx="8595385" cy="6374795"/>
            </a:xfrm>
            <a:prstGeom prst="rect">
              <a:avLst/>
            </a:prstGeom>
          </p:spPr>
        </p:pic>
        <p:sp>
          <p:nvSpPr>
            <p:cNvPr id="25" name="矩形 24"/>
            <p:cNvSpPr/>
            <p:nvPr/>
          </p:nvSpPr>
          <p:spPr>
            <a:xfrm>
              <a:off x="444795" y="462516"/>
              <a:ext cx="11302410" cy="5932968"/>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6" name="图片 25"/>
            <p:cNvPicPr>
              <a:picLocks noChangeAspect="1"/>
            </p:cNvPicPr>
            <p:nvPr/>
          </p:nvPicPr>
          <p:blipFill>
            <a:blip r:embed="rId2"/>
            <a:stretch>
              <a:fillRect/>
            </a:stretch>
          </p:blipFill>
          <p:spPr>
            <a:xfrm>
              <a:off x="434162" y="452627"/>
              <a:ext cx="506250" cy="697500"/>
            </a:xfrm>
            <a:prstGeom prst="rect">
              <a:avLst/>
            </a:prstGeom>
          </p:spPr>
        </p:pic>
      </p:grpSp>
      <p:sp>
        <p:nvSpPr>
          <p:cNvPr id="10" name="矩形 9"/>
          <p:cNvSpPr/>
          <p:nvPr>
            <p:custDataLst>
              <p:tags r:id="rId3"/>
            </p:custDataLst>
          </p:nvPr>
        </p:nvSpPr>
        <p:spPr>
          <a:xfrm>
            <a:off x="1619250" y="2620010"/>
            <a:ext cx="9199880" cy="2904490"/>
          </a:xfrm>
          <a:prstGeom prst="rect">
            <a:avLst/>
          </a:prstGeom>
        </p:spPr>
        <p:txBody>
          <a:bodyPr wrap="square" lIns="0" tIns="0" rIns="0" bIns="0">
            <a:noAutofit/>
          </a:bodyPr>
          <a:p>
            <a:pPr algn="just">
              <a:lnSpc>
                <a:spcPct val="130000"/>
              </a:lnSpc>
              <a:spcBef>
                <a:spcPct val="0"/>
              </a:spcBef>
              <a:spcAft>
                <a:spcPct val="0"/>
              </a:spcAft>
            </a:pPr>
            <a:r>
              <a:rPr lang="zh-CN" altLang="en-US">
                <a:solidFill>
                  <a:schemeClr val="tx1">
                    <a:lumMod val="85000"/>
                    <a:lumOff val="15000"/>
                  </a:schemeClr>
                </a:solidFill>
                <a:latin typeface="+mn-ea"/>
                <a:cs typeface="+mn-ea"/>
              </a:rPr>
              <a:t>Overall, the system design reflects a hybrid approach that combines deep learning (for image processing and feature extraction) and symbolic reasoning (for structured data analysis and logical decision making). The goal of neural symbol integration is to use the advantages of both to improve the performance and interpretation of the model. In the case of medical diagnostics, this integrated approach helps to improve the accuracy of decision making and may provide better interpretability, which is important for medical professionals to understand the diagnosis and treatment plan recommended by the model.</a:t>
            </a:r>
            <a:endParaRPr lang="zh-CN" altLang="en-US">
              <a:solidFill>
                <a:schemeClr val="tx1">
                  <a:lumMod val="85000"/>
                  <a:lumOff val="15000"/>
                </a:schemeClr>
              </a:solidFill>
              <a:latin typeface="+mn-ea"/>
              <a:cs typeface="+mn-ea"/>
            </a:endParaRPr>
          </a:p>
        </p:txBody>
      </p:sp>
      <p:sp>
        <p:nvSpPr>
          <p:cNvPr id="12" name="矩形 11"/>
          <p:cNvSpPr/>
          <p:nvPr>
            <p:custDataLst>
              <p:tags r:id="rId4"/>
            </p:custDataLst>
          </p:nvPr>
        </p:nvSpPr>
        <p:spPr>
          <a:xfrm>
            <a:off x="1619568" y="1456055"/>
            <a:ext cx="9199628" cy="644652"/>
          </a:xfrm>
          <a:prstGeom prst="rect">
            <a:avLst/>
          </a:prstGeom>
          <a:noFill/>
        </p:spPr>
        <p:txBody>
          <a:bodyPr wrap="square" lIns="0" tIns="0" rIns="0" bIns="0" rtlCol="0" anchor="ctr">
            <a:noAutofit/>
          </a:bodyPr>
          <a:p>
            <a:pPr>
              <a:spcBef>
                <a:spcPct val="0"/>
              </a:spcBef>
              <a:spcAft>
                <a:spcPct val="0"/>
              </a:spcAft>
            </a:pPr>
            <a:r>
              <a:rPr lang="zh-CN" altLang="en-US" sz="2000" b="1" kern="0">
                <a:solidFill>
                  <a:srgbClr val="7030A0"/>
                </a:solidFill>
                <a:latin typeface="+mn-ea"/>
                <a:cs typeface="+mn-ea"/>
              </a:rPr>
              <a:t>Summary of decision system framework of neural networks and symbolic logic</a:t>
            </a:r>
            <a:endParaRPr lang="zh-CN" altLang="en-US" sz="2000" b="1" kern="0">
              <a:solidFill>
                <a:srgbClr val="7030A0"/>
              </a:solidFill>
              <a:latin typeface="+mn-ea"/>
              <a:cs typeface="+mn-ea"/>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idx="4294967295"/>
          </p:nvPr>
        </p:nvSpPr>
        <p:spPr>
          <a:xfrm>
            <a:off x="0" y="1122363"/>
            <a:ext cx="9144000" cy="2387600"/>
          </a:xfrm>
        </p:spPr>
        <p:txBody>
          <a:bodyPr/>
          <a:lstStyle/>
          <a:p>
            <a:r>
              <a:rPr lang="en-US" altLang="zh-CN" dirty="0"/>
              <a:t> </a:t>
            </a:r>
            <a:endParaRPr lang="zh-CN" altLang="en-US" dirty="0"/>
          </a:p>
        </p:txBody>
      </p:sp>
      <p:grpSp>
        <p:nvGrpSpPr>
          <p:cNvPr id="3" name="组合 2"/>
          <p:cNvGrpSpPr/>
          <p:nvPr/>
        </p:nvGrpSpPr>
        <p:grpSpPr>
          <a:xfrm>
            <a:off x="-1205433" y="-18471"/>
            <a:ext cx="13421834" cy="7552269"/>
            <a:chOff x="-1205433" y="-18471"/>
            <a:chExt cx="13421834" cy="7552269"/>
          </a:xfrm>
        </p:grpSpPr>
        <p:pic>
          <p:nvPicPr>
            <p:cNvPr id="12" name="图片 11"/>
            <p:cNvPicPr>
              <a:picLocks noChangeAspect="1"/>
            </p:cNvPicPr>
            <p:nvPr/>
          </p:nvPicPr>
          <p:blipFill rotWithShape="1">
            <a:blip r:embed="rId1"/>
            <a:srcRect l="54632" t="11427" r="16585" b="39093"/>
            <a:stretch>
              <a:fillRect/>
            </a:stretch>
          </p:blipFill>
          <p:spPr>
            <a:xfrm>
              <a:off x="9237498" y="-18471"/>
              <a:ext cx="2978903" cy="3527558"/>
            </a:xfrm>
            <a:prstGeom prst="rect">
              <a:avLst/>
            </a:prstGeom>
          </p:spPr>
        </p:pic>
        <p:pic>
          <p:nvPicPr>
            <p:cNvPr id="5" name="图片 4"/>
            <p:cNvPicPr>
              <a:picLocks noChangeAspect="1"/>
            </p:cNvPicPr>
            <p:nvPr/>
          </p:nvPicPr>
          <p:blipFill rotWithShape="1">
            <a:blip r:embed="rId1"/>
            <a:srcRect t="48555" r="47586"/>
            <a:stretch>
              <a:fillRect/>
            </a:stretch>
          </p:blipFill>
          <p:spPr>
            <a:xfrm>
              <a:off x="-1205433" y="3866148"/>
              <a:ext cx="5424507" cy="3667650"/>
            </a:xfrm>
            <a:prstGeom prst="rect">
              <a:avLst/>
            </a:prstGeom>
          </p:spPr>
        </p:pic>
        <p:sp>
          <p:nvSpPr>
            <p:cNvPr id="8" name="矩形 7"/>
            <p:cNvSpPr/>
            <p:nvPr/>
          </p:nvSpPr>
          <p:spPr>
            <a:xfrm>
              <a:off x="444795" y="462516"/>
              <a:ext cx="11302410" cy="5932968"/>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p:cNvPicPr>
              <a:picLocks noChangeAspect="1"/>
            </p:cNvPicPr>
            <p:nvPr/>
          </p:nvPicPr>
          <p:blipFill>
            <a:blip r:embed="rId2"/>
            <a:stretch>
              <a:fillRect/>
            </a:stretch>
          </p:blipFill>
          <p:spPr>
            <a:xfrm>
              <a:off x="434162" y="452627"/>
              <a:ext cx="506250" cy="697500"/>
            </a:xfrm>
            <a:prstGeom prst="rect">
              <a:avLst/>
            </a:prstGeom>
          </p:spPr>
        </p:pic>
      </p:grpSp>
      <p:pic>
        <p:nvPicPr>
          <p:cNvPr id="11" name="图片 10"/>
          <p:cNvPicPr>
            <a:picLocks noChangeAspect="1"/>
          </p:cNvPicPr>
          <p:nvPr/>
        </p:nvPicPr>
        <p:blipFill>
          <a:blip r:embed="rId3"/>
          <a:stretch>
            <a:fillRect/>
          </a:stretch>
        </p:blipFill>
        <p:spPr>
          <a:xfrm>
            <a:off x="4250348" y="452627"/>
            <a:ext cx="7496857" cy="5724889"/>
          </a:xfrm>
          <a:prstGeom prst="rect">
            <a:avLst/>
          </a:prstGeom>
        </p:spPr>
      </p:pic>
      <p:pic>
        <p:nvPicPr>
          <p:cNvPr id="6" name="图片 5"/>
          <p:cNvPicPr>
            <a:picLocks noChangeAspect="1"/>
          </p:cNvPicPr>
          <p:nvPr/>
        </p:nvPicPr>
        <p:blipFill>
          <a:blip r:embed="rId4"/>
          <a:stretch>
            <a:fillRect/>
          </a:stretch>
        </p:blipFill>
        <p:spPr>
          <a:xfrm>
            <a:off x="4950120" y="772924"/>
            <a:ext cx="5992437" cy="6739187"/>
          </a:xfrm>
          <a:prstGeom prst="rect">
            <a:avLst/>
          </a:prstGeom>
        </p:spPr>
      </p:pic>
      <p:pic>
        <p:nvPicPr>
          <p:cNvPr id="14" name="PA_图片 9"/>
          <p:cNvPicPr>
            <a:picLocks noChangeAspect="1"/>
          </p:cNvPicPr>
          <p:nvPr>
            <p:custDataLst>
              <p:tags r:id="rId5"/>
            </p:custDataLst>
          </p:nvPr>
        </p:nvPicPr>
        <p:blipFill>
          <a:blip r:embed="rId6"/>
          <a:stretch>
            <a:fillRect/>
          </a:stretch>
        </p:blipFill>
        <p:spPr>
          <a:xfrm>
            <a:off x="1318760" y="3428803"/>
            <a:ext cx="1871627" cy="723609"/>
          </a:xfrm>
          <a:prstGeom prst="rect">
            <a:avLst/>
          </a:prstGeom>
          <a:effectLst>
            <a:outerShdw blurRad="50800" dist="38100" dir="5400000" algn="t" rotWithShape="0">
              <a:prstClr val="black">
                <a:alpha val="40000"/>
              </a:prstClr>
            </a:outerShdw>
          </a:effectLst>
        </p:spPr>
      </p:pic>
      <p:sp>
        <p:nvSpPr>
          <p:cNvPr id="15" name="TextBox 17"/>
          <p:cNvSpPr txBox="1"/>
          <p:nvPr/>
        </p:nvSpPr>
        <p:spPr>
          <a:xfrm>
            <a:off x="1955886" y="3506129"/>
            <a:ext cx="646332" cy="646331"/>
          </a:xfrm>
          <a:prstGeom prst="rect">
            <a:avLst/>
          </a:prstGeom>
          <a:noFill/>
        </p:spPr>
        <p:txBody>
          <a:bodyPr wrap="none" rtlCol="0">
            <a:spAutoFit/>
          </a:bodyPr>
          <a:lstStyle/>
          <a:p>
            <a:pPr algn="ctr"/>
            <a:r>
              <a:rPr lang="zh-CN" altLang="en-US" sz="3600" dirty="0">
                <a:solidFill>
                  <a:schemeClr val="bg1"/>
                </a:solidFill>
                <a:latin typeface="方正清刻本悦宋简体" panose="02000000000000000000" pitchFamily="2" charset="-122"/>
                <a:ea typeface="方正清刻本悦宋简体" panose="02000000000000000000" pitchFamily="2" charset="-122"/>
              </a:rPr>
              <a:t>肆</a:t>
            </a:r>
            <a:endParaRPr lang="zh-CN" altLang="en-US" sz="3600" dirty="0">
              <a:solidFill>
                <a:schemeClr val="bg1"/>
              </a:solidFill>
              <a:latin typeface="方正清刻本悦宋简体" panose="02000000000000000000" pitchFamily="2" charset="-122"/>
              <a:ea typeface="方正清刻本悦宋简体" panose="02000000000000000000" pitchFamily="2" charset="-122"/>
            </a:endParaRPr>
          </a:p>
        </p:txBody>
      </p:sp>
      <p:grpSp>
        <p:nvGrpSpPr>
          <p:cNvPr id="16" name="Group 3"/>
          <p:cNvGrpSpPr/>
          <p:nvPr/>
        </p:nvGrpSpPr>
        <p:grpSpPr>
          <a:xfrm>
            <a:off x="1192162" y="2423647"/>
            <a:ext cx="5811840" cy="768350"/>
            <a:chOff x="5287960" y="2582393"/>
            <a:chExt cx="5811840" cy="768350"/>
          </a:xfrm>
        </p:grpSpPr>
        <p:sp>
          <p:nvSpPr>
            <p:cNvPr id="17" name="TextBox 18"/>
            <p:cNvSpPr txBox="1"/>
            <p:nvPr/>
          </p:nvSpPr>
          <p:spPr>
            <a:xfrm>
              <a:off x="5287960" y="2582393"/>
              <a:ext cx="5811840" cy="768350"/>
            </a:xfrm>
            <a:prstGeom prst="rect">
              <a:avLst/>
            </a:prstGeom>
            <a:noFill/>
          </p:spPr>
          <p:txBody>
            <a:bodyPr wrap="square" rtlCol="0">
              <a:spAutoFit/>
            </a:bodyPr>
            <a:lstStyle/>
            <a:p>
              <a:r>
                <a:rPr lang="zh-CN" altLang="en-US" sz="4400" b="1" dirty="0">
                  <a:gradFill>
                    <a:gsLst>
                      <a:gs pos="0">
                        <a:srgbClr val="C048E3"/>
                      </a:gs>
                      <a:gs pos="100000">
                        <a:srgbClr val="005DFF"/>
                      </a:gs>
                    </a:gsLst>
                    <a:lin ang="5400000" scaled="1"/>
                  </a:gradFill>
                  <a:effectLst>
                    <a:outerShdw blurRad="50800" dist="25400" dir="5400000" algn="t" rotWithShape="0">
                      <a:prstClr val="black">
                        <a:alpha val="20000"/>
                      </a:prstClr>
                    </a:outerShdw>
                  </a:effectLst>
                  <a:latin typeface="方正清刻本悦宋简体" panose="02000000000000000000" pitchFamily="2" charset="-122"/>
                  <a:ea typeface="方正清刻本悦宋简体" panose="02000000000000000000" pitchFamily="2" charset="-122"/>
                </a:rPr>
                <a:t>peroration</a:t>
              </a:r>
              <a:endParaRPr lang="zh-CN" altLang="en-US" sz="4400" b="1" dirty="0">
                <a:gradFill>
                  <a:gsLst>
                    <a:gs pos="0">
                      <a:srgbClr val="C048E3"/>
                    </a:gs>
                    <a:gs pos="100000">
                      <a:srgbClr val="005DFF"/>
                    </a:gs>
                  </a:gsLst>
                  <a:lin ang="5400000" scaled="1"/>
                </a:gradFill>
                <a:effectLst>
                  <a:outerShdw blurRad="50800" dist="25400" dir="5400000" algn="t" rotWithShape="0">
                    <a:prstClr val="black">
                      <a:alpha val="20000"/>
                    </a:prstClr>
                  </a:outerShdw>
                </a:effectLst>
                <a:latin typeface="方正清刻本悦宋简体" panose="02000000000000000000" pitchFamily="2" charset="-122"/>
                <a:ea typeface="方正清刻本悦宋简体" panose="02000000000000000000" pitchFamily="2" charset="-122"/>
              </a:endParaRPr>
            </a:p>
          </p:txBody>
        </p:sp>
        <p:cxnSp>
          <p:nvCxnSpPr>
            <p:cNvPr id="18" name="Straight Connector 19"/>
            <p:cNvCxnSpPr/>
            <p:nvPr/>
          </p:nvCxnSpPr>
          <p:spPr>
            <a:xfrm>
              <a:off x="5399314" y="3295650"/>
              <a:ext cx="3824514" cy="0"/>
            </a:xfrm>
            <a:prstGeom prst="line">
              <a:avLst/>
            </a:prstGeom>
            <a:ln>
              <a:solidFill>
                <a:srgbClr val="C048E3"/>
              </a:solidFill>
            </a:ln>
            <a:effectLst/>
          </p:spPr>
          <p:style>
            <a:lnRef idx="1">
              <a:schemeClr val="accent1"/>
            </a:lnRef>
            <a:fillRef idx="0">
              <a:schemeClr val="accent1"/>
            </a:fillRef>
            <a:effectRef idx="0">
              <a:schemeClr val="accent1"/>
            </a:effectRef>
            <a:fontRef idx="minor">
              <a:schemeClr val="tx1"/>
            </a:fontRef>
          </p:style>
        </p:cxnSp>
      </p:gr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1468940" y="-669849"/>
            <a:ext cx="13660940" cy="8352317"/>
            <a:chOff x="-1468940" y="-669849"/>
            <a:chExt cx="13660940" cy="8352317"/>
          </a:xfrm>
        </p:grpSpPr>
        <p:pic>
          <p:nvPicPr>
            <p:cNvPr id="19" name="PA_图片 5"/>
            <p:cNvPicPr>
              <a:picLocks noChangeAspect="1"/>
            </p:cNvPicPr>
            <p:nvPr>
              <p:custDataLst>
                <p:tags r:id="rId1"/>
              </p:custDataLst>
            </p:nvPr>
          </p:nvPicPr>
          <p:blipFill rotWithShape="1">
            <a:blip r:embed="rId2"/>
            <a:srcRect t="19721" r="39165"/>
            <a:stretch>
              <a:fillRect/>
            </a:stretch>
          </p:blipFill>
          <p:spPr>
            <a:xfrm>
              <a:off x="-1468940" y="1839433"/>
              <a:ext cx="6126000" cy="5843035"/>
            </a:xfrm>
            <a:prstGeom prst="rect">
              <a:avLst/>
            </a:prstGeom>
          </p:spPr>
        </p:pic>
        <p:pic>
          <p:nvPicPr>
            <p:cNvPr id="22" name="PA_图片 6"/>
            <p:cNvPicPr>
              <a:picLocks noChangeAspect="1"/>
            </p:cNvPicPr>
            <p:nvPr>
              <p:custDataLst>
                <p:tags r:id="rId3"/>
              </p:custDataLst>
            </p:nvPr>
          </p:nvPicPr>
          <p:blipFill rotWithShape="1">
            <a:blip r:embed="rId2"/>
            <a:srcRect l="53646" t="-1654" r="7286" b="30950"/>
            <a:stretch>
              <a:fillRect/>
            </a:stretch>
          </p:blipFill>
          <p:spPr>
            <a:xfrm>
              <a:off x="8257954" y="-669849"/>
              <a:ext cx="3934046" cy="5146159"/>
            </a:xfrm>
            <a:prstGeom prst="rect">
              <a:avLst/>
            </a:prstGeom>
          </p:spPr>
        </p:pic>
        <p:sp>
          <p:nvSpPr>
            <p:cNvPr id="23" name="PA_矩形 7"/>
            <p:cNvSpPr/>
            <p:nvPr>
              <p:custDataLst>
                <p:tags r:id="rId4"/>
              </p:custDataLst>
            </p:nvPr>
          </p:nvSpPr>
          <p:spPr>
            <a:xfrm>
              <a:off x="444795" y="462516"/>
              <a:ext cx="11302410" cy="5932968"/>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4" name="PA_图片 8"/>
            <p:cNvPicPr>
              <a:picLocks noChangeAspect="1"/>
            </p:cNvPicPr>
            <p:nvPr>
              <p:custDataLst>
                <p:tags r:id="rId5"/>
              </p:custDataLst>
            </p:nvPr>
          </p:nvPicPr>
          <p:blipFill>
            <a:blip r:embed="rId6"/>
            <a:stretch>
              <a:fillRect/>
            </a:stretch>
          </p:blipFill>
          <p:spPr>
            <a:xfrm>
              <a:off x="434162" y="452627"/>
              <a:ext cx="506250" cy="697500"/>
            </a:xfrm>
            <a:prstGeom prst="rect">
              <a:avLst/>
            </a:prstGeom>
          </p:spPr>
        </p:pic>
      </p:grpSp>
      <p:pic>
        <p:nvPicPr>
          <p:cNvPr id="5" name="C9F754DE-2CAD-44b6-B708-469DEB6407EB-1" descr="wpp"/>
          <p:cNvPicPr>
            <a:picLocks noChangeAspect="1"/>
          </p:cNvPicPr>
          <p:nvPr/>
        </p:nvPicPr>
        <p:blipFill>
          <a:blip r:embed="rId7"/>
          <a:stretch>
            <a:fillRect/>
          </a:stretch>
        </p:blipFill>
        <p:spPr>
          <a:xfrm>
            <a:off x="2086610" y="452755"/>
            <a:ext cx="7713980" cy="5960110"/>
          </a:xfrm>
          <a:prstGeom prst="rect">
            <a:avLst/>
          </a:prstGeom>
        </p:spPr>
      </p:pic>
      <p:sp>
        <p:nvSpPr>
          <p:cNvPr id="6" name="PA_库_文本框 12"/>
          <p:cNvSpPr txBox="1"/>
          <p:nvPr>
            <p:custDataLst>
              <p:tags r:id="rId8"/>
            </p:custDataLst>
          </p:nvPr>
        </p:nvSpPr>
        <p:spPr>
          <a:xfrm>
            <a:off x="1137920" y="640715"/>
            <a:ext cx="5212080" cy="710565"/>
          </a:xfrm>
          <a:prstGeom prst="rect">
            <a:avLst/>
          </a:prstGeom>
          <a:noFill/>
        </p:spPr>
        <p:txBody>
          <a:bodyPr wrap="none" rtlCol="0">
            <a:noAutofit/>
          </a:bodyPr>
          <a:p>
            <a:r>
              <a:rPr lang="en-US" altLang="zh-CN" sz="3600" dirty="0">
                <a:gradFill>
                  <a:gsLst>
                    <a:gs pos="0">
                      <a:srgbClr val="005DFF"/>
                    </a:gs>
                    <a:gs pos="100000">
                      <a:srgbClr val="C048E3"/>
                    </a:gs>
                  </a:gsLst>
                  <a:lin ang="5400000" scaled="1"/>
                </a:gradFill>
                <a:latin typeface="造字工房尚雅（非商用）常规体" pitchFamily="2" charset="-122"/>
                <a:ea typeface="造字工房尚雅（非商用）常规体" pitchFamily="2" charset="-122"/>
              </a:rPr>
              <a:t>Mind </a:t>
            </a:r>
            <a:r>
              <a:rPr lang="en-US" altLang="zh-CN" sz="3600" dirty="0">
                <a:gradFill>
                  <a:gsLst>
                    <a:gs pos="0">
                      <a:srgbClr val="005DFF"/>
                    </a:gs>
                    <a:gs pos="100000">
                      <a:srgbClr val="C048E3"/>
                    </a:gs>
                  </a:gsLst>
                  <a:lin ang="5400000" scaled="1"/>
                </a:gradFill>
                <a:latin typeface="造字工房尚雅（非商用）常规体" pitchFamily="2" charset="-122"/>
                <a:ea typeface="造字工房尚雅（非商用）常规体" pitchFamily="2" charset="-122"/>
              </a:rPr>
              <a:t>Map</a:t>
            </a:r>
            <a:endParaRPr lang="en-US" altLang="zh-CN" sz="3600" dirty="0">
              <a:gradFill>
                <a:gsLst>
                  <a:gs pos="0">
                    <a:srgbClr val="005DFF"/>
                  </a:gs>
                  <a:gs pos="100000">
                    <a:srgbClr val="C048E3"/>
                  </a:gs>
                </a:gsLst>
                <a:lin ang="5400000" scaled="1"/>
              </a:gradFill>
              <a:latin typeface="造字工房尚雅（非商用）常规体" pitchFamily="2" charset="-122"/>
              <a:ea typeface="造字工房尚雅（非商用）常规体" pitchFamily="2" charset="-122"/>
            </a:endParaRPr>
          </a:p>
          <a:p>
            <a:endParaRPr lang="zh-CN" altLang="en-US" sz="3600" dirty="0">
              <a:latin typeface="造字工房尚雅（非商用）常规体" pitchFamily="2" charset="-122"/>
              <a:ea typeface="造字工房尚雅（非商用）常规体"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25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500" fill="hold"/>
                                        <p:tgtEl>
                                          <p:spTgt spid="6"/>
                                        </p:tgtEl>
                                        <p:attrNameLst>
                                          <p:attrName>ppt_x</p:attrName>
                                        </p:attrNameLst>
                                      </p:cBhvr>
                                      <p:tavLst>
                                        <p:tav tm="0">
                                          <p:val>
                                            <p:strVal val="1+#ppt_w/2"/>
                                          </p:val>
                                        </p:tav>
                                        <p:tav tm="100000">
                                          <p:val>
                                            <p:strVal val="#ppt_x"/>
                                          </p:val>
                                        </p:tav>
                                      </p:tavLst>
                                    </p:anim>
                                    <p:anim calcmode="lin" valueType="num">
                                      <p:cBhvr additive="base">
                                        <p:cTn id="8" dur="1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utoUpdateAnimBg="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组合 21"/>
          <p:cNvGrpSpPr/>
          <p:nvPr/>
        </p:nvGrpSpPr>
        <p:grpSpPr>
          <a:xfrm>
            <a:off x="-3349617" y="0"/>
            <a:ext cx="15550259" cy="8636731"/>
            <a:chOff x="-3349617" y="0"/>
            <a:chExt cx="15550259" cy="8636731"/>
          </a:xfrm>
        </p:grpSpPr>
        <p:pic>
          <p:nvPicPr>
            <p:cNvPr id="23" name="图片 22"/>
            <p:cNvPicPr>
              <a:picLocks noChangeAspect="1"/>
            </p:cNvPicPr>
            <p:nvPr/>
          </p:nvPicPr>
          <p:blipFill rotWithShape="1">
            <a:blip r:embed="rId1"/>
            <a:srcRect l="74503" t="951" r="3232" b="59864"/>
            <a:stretch>
              <a:fillRect/>
            </a:stretch>
          </p:blipFill>
          <p:spPr>
            <a:xfrm>
              <a:off x="9008263" y="0"/>
              <a:ext cx="3192379" cy="3818022"/>
            </a:xfrm>
            <a:prstGeom prst="rect">
              <a:avLst/>
            </a:prstGeom>
          </p:spPr>
        </p:pic>
        <p:pic>
          <p:nvPicPr>
            <p:cNvPr id="24" name="图片 23"/>
            <p:cNvPicPr>
              <a:picLocks noChangeAspect="1"/>
            </p:cNvPicPr>
            <p:nvPr/>
          </p:nvPicPr>
          <p:blipFill rotWithShape="1">
            <a:blip r:embed="rId1"/>
            <a:srcRect t="34574" r="40054"/>
            <a:stretch>
              <a:fillRect/>
            </a:stretch>
          </p:blipFill>
          <p:spPr>
            <a:xfrm>
              <a:off x="-3349617" y="2261936"/>
              <a:ext cx="8595385" cy="6374795"/>
            </a:xfrm>
            <a:prstGeom prst="rect">
              <a:avLst/>
            </a:prstGeom>
          </p:spPr>
        </p:pic>
        <p:sp>
          <p:nvSpPr>
            <p:cNvPr id="25" name="矩形 24"/>
            <p:cNvSpPr/>
            <p:nvPr/>
          </p:nvSpPr>
          <p:spPr>
            <a:xfrm>
              <a:off x="444795" y="462516"/>
              <a:ext cx="11302410" cy="5932968"/>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10000"/>
                </a:lnSpc>
              </a:pPr>
              <a:endParaRPr lang="zh-CN" altLang="en-US"/>
            </a:p>
          </p:txBody>
        </p:sp>
        <p:pic>
          <p:nvPicPr>
            <p:cNvPr id="26" name="图片 25"/>
            <p:cNvPicPr>
              <a:picLocks noChangeAspect="1"/>
            </p:cNvPicPr>
            <p:nvPr/>
          </p:nvPicPr>
          <p:blipFill>
            <a:blip r:embed="rId2"/>
            <a:stretch>
              <a:fillRect/>
            </a:stretch>
          </p:blipFill>
          <p:spPr>
            <a:xfrm>
              <a:off x="434162" y="452627"/>
              <a:ext cx="506250" cy="697500"/>
            </a:xfrm>
            <a:prstGeom prst="rect">
              <a:avLst/>
            </a:prstGeom>
          </p:spPr>
        </p:pic>
      </p:grpSp>
      <p:sp>
        <p:nvSpPr>
          <p:cNvPr id="8" name="Title 1"/>
          <p:cNvSpPr txBox="1"/>
          <p:nvPr>
            <p:custDataLst>
              <p:tags r:id="rId3"/>
            </p:custDataLst>
          </p:nvPr>
        </p:nvSpPr>
        <p:spPr>
          <a:xfrm>
            <a:off x="1248015" y="1007838"/>
            <a:ext cx="9690100" cy="614589"/>
          </a:xfrm>
          <a:prstGeom prst="rect">
            <a:avLst/>
          </a:prstGeom>
        </p:spPr>
        <p:txBody>
          <a:bodyPr>
            <a:normAutofit fontScale="8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r>
              <a:rPr lang="zh-CN" altLang="en-US" dirty="0">
                <a:latin typeface="方正清刻本悦宋简体" panose="02000000000000000000" pitchFamily="2" charset="-122"/>
                <a:ea typeface="方正清刻本悦宋简体" panose="02000000000000000000" pitchFamily="2" charset="-122"/>
              </a:rPr>
              <a:t>结语</a:t>
            </a:r>
            <a:endParaRPr lang="zh-CN" altLang="en-US" dirty="0">
              <a:latin typeface="方正清刻本悦宋简体" panose="02000000000000000000" pitchFamily="2" charset="-122"/>
              <a:ea typeface="方正清刻本悦宋简体" panose="02000000000000000000" pitchFamily="2" charset="-122"/>
            </a:endParaRPr>
          </a:p>
        </p:txBody>
      </p:sp>
      <p:sp>
        <p:nvSpPr>
          <p:cNvPr id="9" name="TextBox 3"/>
          <p:cNvSpPr txBox="1"/>
          <p:nvPr>
            <p:custDataLst>
              <p:tags r:id="rId4"/>
            </p:custDataLst>
          </p:nvPr>
        </p:nvSpPr>
        <p:spPr>
          <a:xfrm>
            <a:off x="1354565" y="1622473"/>
            <a:ext cx="4201420" cy="306705"/>
          </a:xfrm>
          <a:prstGeom prst="rect">
            <a:avLst/>
          </a:prstGeom>
          <a:noFill/>
        </p:spPr>
        <p:txBody>
          <a:bodyPr wrap="square" rtlCol="0">
            <a:spAutoFit/>
          </a:bodyPr>
          <a:p>
            <a:pPr algn="l"/>
            <a:r>
              <a:rPr lang="zh-CN" altLang="en-US" sz="1400" dirty="0">
                <a:solidFill>
                  <a:schemeClr val="accent4"/>
                </a:solidFill>
                <a:latin typeface="Arial" panose="020B0704020202090204" pitchFamily="34" charset="0"/>
                <a:cs typeface="Arial" panose="020B0704020202090204" pitchFamily="34" charset="0"/>
              </a:rPr>
              <a:t>peroration</a:t>
            </a:r>
            <a:endParaRPr lang="zh-CN" altLang="en-US" sz="1400" dirty="0">
              <a:solidFill>
                <a:schemeClr val="accent4"/>
              </a:solidFill>
              <a:latin typeface="Arial" panose="020B0704020202090204" pitchFamily="34" charset="0"/>
              <a:cs typeface="Arial" panose="020B0704020202090204" pitchFamily="34" charset="0"/>
            </a:endParaRPr>
          </a:p>
        </p:txBody>
      </p:sp>
      <p:sp>
        <p:nvSpPr>
          <p:cNvPr id="6" name="文本框 5"/>
          <p:cNvSpPr txBox="1"/>
          <p:nvPr/>
        </p:nvSpPr>
        <p:spPr>
          <a:xfrm>
            <a:off x="1247775" y="2261870"/>
            <a:ext cx="6678295" cy="3009900"/>
          </a:xfrm>
          <a:prstGeom prst="rect">
            <a:avLst/>
          </a:prstGeom>
          <a:noFill/>
        </p:spPr>
        <p:txBody>
          <a:bodyPr wrap="square" rtlCol="0">
            <a:noAutofit/>
          </a:bodyPr>
          <a:p>
            <a:pPr algn="l">
              <a:lnSpc>
                <a:spcPct val="110000"/>
              </a:lnSpc>
            </a:pPr>
            <a:r>
              <a:rPr lang="zh-CN" altLang="en-US"/>
              <a:t>The ultimate goal of training large language models is to make them think like a human, and this property can be summed up in one sentence: </a:t>
            </a:r>
            <a:r>
              <a:rPr lang="zh-CN" altLang="en-US">
                <a:solidFill>
                  <a:srgbClr val="FF0000"/>
                </a:solidFill>
              </a:rPr>
              <a:t>generalization is intelligence</a:t>
            </a:r>
            <a:r>
              <a:rPr lang="zh-CN" altLang="en-US"/>
              <a:t>. For the broader application scenarios of large language models, the dialogue function of the APP version, which is currently popular, also needs to be combined with the field of human-computer interaction and reinforcement learning to achieve better intelligence in the future.</a:t>
            </a:r>
            <a:endParaRPr lang="zh-CN" altLang="en-US"/>
          </a:p>
        </p:txBody>
      </p:sp>
      <p:pic>
        <p:nvPicPr>
          <p:cNvPr id="4" name="https://img8.file.cache.docer.com/storage/1681107385164851400/2b232a13ee512a41a00a17002b554c61.png" descr="&amp;pky41204302860_wps_&amp;39&amp;src_toppic_inpsrchzd1&amp;"/>
          <p:cNvPicPr>
            <a:picLocks noChangeAspect="1"/>
          </p:cNvPicPr>
          <p:nvPr/>
        </p:nvPicPr>
        <p:blipFill>
          <a:blip r:embed="rId5"/>
          <a:stretch>
            <a:fillRect/>
          </a:stretch>
        </p:blipFill>
        <p:spPr>
          <a:xfrm>
            <a:off x="7747000" y="1553210"/>
            <a:ext cx="4000500" cy="40005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3349617" y="0"/>
            <a:ext cx="15550259" cy="8636731"/>
            <a:chOff x="-3349617" y="0"/>
            <a:chExt cx="15550259" cy="8636731"/>
          </a:xfrm>
        </p:grpSpPr>
        <p:pic>
          <p:nvPicPr>
            <p:cNvPr id="26" name="图片 25"/>
            <p:cNvPicPr>
              <a:picLocks noChangeAspect="1"/>
            </p:cNvPicPr>
            <p:nvPr/>
          </p:nvPicPr>
          <p:blipFill rotWithShape="1">
            <a:blip r:embed="rId1"/>
            <a:srcRect l="74503" t="951" r="3232" b="59864"/>
            <a:stretch>
              <a:fillRect/>
            </a:stretch>
          </p:blipFill>
          <p:spPr>
            <a:xfrm>
              <a:off x="9008263" y="0"/>
              <a:ext cx="3192379" cy="3818022"/>
            </a:xfrm>
            <a:prstGeom prst="rect">
              <a:avLst/>
            </a:prstGeom>
          </p:spPr>
        </p:pic>
        <p:pic>
          <p:nvPicPr>
            <p:cNvPr id="27" name="图片 26"/>
            <p:cNvPicPr>
              <a:picLocks noChangeAspect="1"/>
            </p:cNvPicPr>
            <p:nvPr/>
          </p:nvPicPr>
          <p:blipFill rotWithShape="1">
            <a:blip r:embed="rId1"/>
            <a:srcRect t="34574" r="40054"/>
            <a:stretch>
              <a:fillRect/>
            </a:stretch>
          </p:blipFill>
          <p:spPr>
            <a:xfrm>
              <a:off x="-3349617" y="2261936"/>
              <a:ext cx="8595385" cy="6374795"/>
            </a:xfrm>
            <a:prstGeom prst="rect">
              <a:avLst/>
            </a:prstGeom>
          </p:spPr>
        </p:pic>
        <p:sp>
          <p:nvSpPr>
            <p:cNvPr id="28" name="矩形 27"/>
            <p:cNvSpPr/>
            <p:nvPr/>
          </p:nvSpPr>
          <p:spPr>
            <a:xfrm>
              <a:off x="444795" y="462516"/>
              <a:ext cx="11302410" cy="5932968"/>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9" name="图片 28"/>
            <p:cNvPicPr>
              <a:picLocks noChangeAspect="1"/>
            </p:cNvPicPr>
            <p:nvPr/>
          </p:nvPicPr>
          <p:blipFill>
            <a:blip r:embed="rId2"/>
            <a:stretch>
              <a:fillRect/>
            </a:stretch>
          </p:blipFill>
          <p:spPr>
            <a:xfrm>
              <a:off x="434162" y="452627"/>
              <a:ext cx="506250" cy="697500"/>
            </a:xfrm>
            <a:prstGeom prst="rect">
              <a:avLst/>
            </a:prstGeom>
          </p:spPr>
        </p:pic>
      </p:grpSp>
      <p:sp>
        <p:nvSpPr>
          <p:cNvPr id="9" name="Title 1"/>
          <p:cNvSpPr txBox="1"/>
          <p:nvPr/>
        </p:nvSpPr>
        <p:spPr>
          <a:xfrm>
            <a:off x="1250950" y="748328"/>
            <a:ext cx="9690100" cy="614589"/>
          </a:xfrm>
          <a:prstGeom prst="rect">
            <a:avLst/>
          </a:prstGeom>
        </p:spPr>
        <p:txBody>
          <a:bodyPr>
            <a:normAutofit fontScale="8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dirty="0">
                <a:latin typeface="方正清刻本悦宋简体" panose="02000000000000000000" pitchFamily="2" charset="-122"/>
                <a:ea typeface="方正清刻本悦宋简体" panose="02000000000000000000" pitchFamily="2" charset="-122"/>
              </a:rPr>
              <a:t>Team member information introduction</a:t>
            </a:r>
            <a:endParaRPr lang="zh-CN" altLang="en-US" dirty="0">
              <a:latin typeface="方正清刻本悦宋简体" panose="02000000000000000000" pitchFamily="2" charset="-122"/>
              <a:ea typeface="方正清刻本悦宋简体" panose="02000000000000000000" pitchFamily="2" charset="-122"/>
            </a:endParaRPr>
          </a:p>
        </p:txBody>
      </p:sp>
      <p:sp>
        <p:nvSpPr>
          <p:cNvPr id="10" name="TextBox 3"/>
          <p:cNvSpPr txBox="1"/>
          <p:nvPr/>
        </p:nvSpPr>
        <p:spPr>
          <a:xfrm>
            <a:off x="4058559" y="1274567"/>
            <a:ext cx="4201420" cy="307777"/>
          </a:xfrm>
          <a:prstGeom prst="rect">
            <a:avLst/>
          </a:prstGeom>
          <a:noFill/>
        </p:spPr>
        <p:txBody>
          <a:bodyPr wrap="square" rtlCol="0">
            <a:spAutoFit/>
          </a:bodyPr>
          <a:lstStyle/>
          <a:p>
            <a:pPr algn="ctr"/>
            <a:r>
              <a:rPr lang="en-US" altLang="zh-CN" sz="1400" dirty="0">
                <a:solidFill>
                  <a:schemeClr val="accent4"/>
                </a:solidFill>
                <a:latin typeface="Arial" panose="020B0704020202090204" pitchFamily="34" charset="0"/>
                <a:cs typeface="Arial" panose="020B0704020202090204" pitchFamily="34" charset="0"/>
              </a:rPr>
              <a:t>This member’s information</a:t>
            </a:r>
            <a:endParaRPr lang="zh-CN" altLang="en-US" sz="1400" dirty="0">
              <a:solidFill>
                <a:schemeClr val="accent4"/>
              </a:solidFill>
              <a:latin typeface="Arial" panose="020B0704020202090204" pitchFamily="34" charset="0"/>
              <a:cs typeface="Arial" panose="020B0704020202090204" pitchFamily="34" charset="0"/>
            </a:endParaRPr>
          </a:p>
        </p:txBody>
      </p:sp>
      <p:sp>
        <p:nvSpPr>
          <p:cNvPr id="11" name="PA_库_椭圆 4"/>
          <p:cNvSpPr/>
          <p:nvPr>
            <p:custDataLst>
              <p:tags r:id="rId3"/>
            </p:custDataLst>
          </p:nvPr>
        </p:nvSpPr>
        <p:spPr>
          <a:xfrm>
            <a:off x="3120921" y="2211978"/>
            <a:ext cx="2159250" cy="2159250"/>
          </a:xfrm>
          <a:prstGeom prst="ellipse">
            <a:avLst/>
          </a:prstGeom>
          <a:gradFill>
            <a:gsLst>
              <a:gs pos="0">
                <a:srgbClr val="C048E3"/>
              </a:gs>
              <a:gs pos="100000">
                <a:srgbClr val="005DFF"/>
              </a:gs>
            </a:gsLst>
            <a:lin ang="2700000" scaled="0"/>
          </a:gradFill>
          <a:ln w="3175">
            <a:noFill/>
          </a:ln>
          <a:effectLst>
            <a:outerShdw blurRad="177800" dist="25400" dir="2700000" algn="tl"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PA_库_椭圆 8"/>
          <p:cNvSpPr/>
          <p:nvPr>
            <p:custDataLst>
              <p:tags r:id="rId4"/>
            </p:custDataLst>
          </p:nvPr>
        </p:nvSpPr>
        <p:spPr>
          <a:xfrm>
            <a:off x="6590862" y="2224497"/>
            <a:ext cx="2159250" cy="2159250"/>
          </a:xfrm>
          <a:prstGeom prst="ellipse">
            <a:avLst/>
          </a:prstGeom>
          <a:gradFill>
            <a:gsLst>
              <a:gs pos="0">
                <a:srgbClr val="C048E3"/>
              </a:gs>
              <a:gs pos="100000">
                <a:srgbClr val="005DFF"/>
              </a:gs>
            </a:gsLst>
            <a:lin ang="2700000" scaled="0"/>
          </a:gradFill>
          <a:ln w="3175">
            <a:noFill/>
          </a:ln>
          <a:effectLst>
            <a:outerShdw blurRad="177800" dist="25400" dir="2700000" algn="tl"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PA_库_文本框 20"/>
          <p:cNvSpPr txBox="1"/>
          <p:nvPr>
            <p:custDataLst>
              <p:tags r:id="rId5"/>
            </p:custDataLst>
          </p:nvPr>
        </p:nvSpPr>
        <p:spPr>
          <a:xfrm>
            <a:off x="2923544" y="4667610"/>
            <a:ext cx="2442755" cy="368300"/>
          </a:xfrm>
          <a:prstGeom prst="rect">
            <a:avLst/>
          </a:prstGeom>
          <a:noFill/>
        </p:spPr>
        <p:txBody>
          <a:bodyPr wrap="square" rtlCol="0">
            <a:spAutoFit/>
          </a:bodyPr>
          <a:lstStyle>
            <a:defPPr>
              <a:defRPr lang="zh-CN"/>
            </a:defPPr>
            <a:lvl1pPr algn="r">
              <a:defRPr b="1">
                <a:solidFill>
                  <a:schemeClr val="accent1"/>
                </a:solidFill>
                <a:effectLst>
                  <a:outerShdw blurRad="38100" dist="12700" dir="2700000" algn="tl" rotWithShape="0">
                    <a:prstClr val="black">
                      <a:alpha val="40000"/>
                    </a:prstClr>
                  </a:outerShdw>
                </a:effectLst>
                <a:latin typeface="方正清刻本悦宋简体" panose="02000000000000000000" pitchFamily="2" charset="-122"/>
                <a:ea typeface="方正清刻本悦宋简体" panose="02000000000000000000" pitchFamily="2" charset="-122"/>
              </a:defRPr>
            </a:lvl1pPr>
          </a:lstStyle>
          <a:p>
            <a:pPr algn="ctr"/>
            <a:r>
              <a:rPr lang="zh-CN" altLang="en-US" dirty="0">
                <a:solidFill>
                  <a:srgbClr val="C048E3"/>
                </a:solidFill>
              </a:rPr>
              <a:t>王怡丹</a:t>
            </a:r>
            <a:endParaRPr lang="zh-CN" altLang="en-US" dirty="0">
              <a:solidFill>
                <a:srgbClr val="C048E3"/>
              </a:solidFill>
            </a:endParaRPr>
          </a:p>
        </p:txBody>
      </p:sp>
      <p:sp>
        <p:nvSpPr>
          <p:cNvPr id="18" name="PA_库_矩形 21"/>
          <p:cNvSpPr/>
          <p:nvPr>
            <p:custDataLst>
              <p:tags r:id="rId6"/>
            </p:custDataLst>
          </p:nvPr>
        </p:nvSpPr>
        <p:spPr>
          <a:xfrm>
            <a:off x="2923540" y="5033645"/>
            <a:ext cx="2826385" cy="521970"/>
          </a:xfrm>
          <a:prstGeom prst="rect">
            <a:avLst/>
          </a:prstGeom>
        </p:spPr>
        <p:txBody>
          <a:bodyPr wrap="square">
            <a:noAutofit/>
          </a:bodyPr>
          <a:lstStyle/>
          <a:p>
            <a:pPr marL="171450" indent="-171450" algn="just">
              <a:spcAft>
                <a:spcPts val="600"/>
              </a:spcAft>
              <a:buFont typeface="Arial" panose="020B0704020202090204" pitchFamily="34" charset="0"/>
              <a:buChar char="▫"/>
            </a:pPr>
            <a:r>
              <a:rPr lang="zh-CN" altLang="en-US" sz="1200" dirty="0">
                <a:solidFill>
                  <a:schemeClr val="tx1">
                    <a:lumMod val="75000"/>
                    <a:lumOff val="25000"/>
                  </a:schemeClr>
                </a:solidFill>
                <a:latin typeface="Arial" panose="020B0704020202090204" pitchFamily="34" charset="0"/>
                <a:cs typeface="Arial" panose="020B0704020202090204" pitchFamily="34" charset="0"/>
              </a:rPr>
              <a:t>资料查找</a:t>
            </a:r>
            <a:r>
              <a:rPr lang="en-US" altLang="zh-CN" sz="1200" dirty="0">
                <a:solidFill>
                  <a:schemeClr val="tx1">
                    <a:lumMod val="75000"/>
                    <a:lumOff val="25000"/>
                  </a:schemeClr>
                </a:solidFill>
                <a:latin typeface="Arial" panose="020B0704020202090204" pitchFamily="34" charset="0"/>
                <a:cs typeface="Arial" panose="020B0704020202090204" pitchFamily="34" charset="0"/>
              </a:rPr>
              <a:t>&amp;</a:t>
            </a:r>
            <a:r>
              <a:rPr lang="zh-CN" altLang="en-US" sz="1200" dirty="0">
                <a:solidFill>
                  <a:schemeClr val="tx1">
                    <a:lumMod val="75000"/>
                    <a:lumOff val="25000"/>
                  </a:schemeClr>
                </a:solidFill>
                <a:latin typeface="Arial" panose="020B0704020202090204" pitchFamily="34" charset="0"/>
                <a:cs typeface="Arial" panose="020B0704020202090204" pitchFamily="34" charset="0"/>
              </a:rPr>
              <a:t>撰写</a:t>
            </a:r>
            <a:endParaRPr lang="zh-CN" altLang="en-US" sz="1200" dirty="0">
              <a:solidFill>
                <a:schemeClr val="tx1">
                  <a:lumMod val="75000"/>
                  <a:lumOff val="25000"/>
                </a:schemeClr>
              </a:solidFill>
              <a:latin typeface="Arial" panose="020B0704020202090204" pitchFamily="34" charset="0"/>
              <a:cs typeface="Arial" panose="020B0704020202090204" pitchFamily="34" charset="0"/>
            </a:endParaRPr>
          </a:p>
          <a:p>
            <a:pPr marL="171450" indent="-171450" algn="just">
              <a:spcAft>
                <a:spcPts val="600"/>
              </a:spcAft>
              <a:buFont typeface="Arial" panose="020B0704020202090204" pitchFamily="34" charset="0"/>
              <a:buChar char="▫"/>
            </a:pPr>
            <a:r>
              <a:rPr lang="zh-CN" altLang="en-US" sz="1200" dirty="0">
                <a:solidFill>
                  <a:schemeClr val="tx1">
                    <a:lumMod val="75000"/>
                    <a:lumOff val="25000"/>
                  </a:schemeClr>
                </a:solidFill>
                <a:latin typeface="Arial" panose="020B0704020202090204" pitchFamily="34" charset="0"/>
                <a:cs typeface="Arial" panose="020B0704020202090204" pitchFamily="34" charset="0"/>
              </a:rPr>
              <a:t>演讲</a:t>
            </a:r>
            <a:endParaRPr lang="zh-CN" altLang="en-US" sz="1200" dirty="0">
              <a:solidFill>
                <a:schemeClr val="tx1">
                  <a:lumMod val="75000"/>
                  <a:lumOff val="25000"/>
                </a:schemeClr>
              </a:solidFill>
              <a:latin typeface="Arial" panose="020B0704020202090204" pitchFamily="34" charset="0"/>
              <a:cs typeface="Arial" panose="020B0704020202090204" pitchFamily="34" charset="0"/>
            </a:endParaRPr>
          </a:p>
          <a:p>
            <a:pPr marL="171450" indent="-171450" algn="just">
              <a:spcAft>
                <a:spcPts val="600"/>
              </a:spcAft>
              <a:buFont typeface="Arial" panose="020B0704020202090204" pitchFamily="34" charset="0"/>
              <a:buChar char="▫"/>
            </a:pPr>
            <a:endParaRPr lang="zh-CN" altLang="en-US" sz="1200" dirty="0">
              <a:solidFill>
                <a:schemeClr val="tx1">
                  <a:lumMod val="75000"/>
                  <a:lumOff val="25000"/>
                </a:schemeClr>
              </a:solidFill>
              <a:latin typeface="Arial" panose="020B0704020202090204" pitchFamily="34" charset="0"/>
              <a:cs typeface="Arial" panose="020B0704020202090204" pitchFamily="34" charset="0"/>
            </a:endParaRPr>
          </a:p>
        </p:txBody>
      </p:sp>
      <p:sp>
        <p:nvSpPr>
          <p:cNvPr id="19" name="PA_库_文本框 22"/>
          <p:cNvSpPr txBox="1"/>
          <p:nvPr>
            <p:custDataLst>
              <p:tags r:id="rId7"/>
            </p:custDataLst>
          </p:nvPr>
        </p:nvSpPr>
        <p:spPr>
          <a:xfrm>
            <a:off x="6395565" y="4680129"/>
            <a:ext cx="2442755" cy="368300"/>
          </a:xfrm>
          <a:prstGeom prst="rect">
            <a:avLst/>
          </a:prstGeom>
          <a:noFill/>
        </p:spPr>
        <p:txBody>
          <a:bodyPr wrap="square" rtlCol="0">
            <a:spAutoFit/>
          </a:bodyPr>
          <a:lstStyle>
            <a:defPPr>
              <a:defRPr lang="zh-CN"/>
            </a:defPPr>
            <a:lvl1pPr>
              <a:defRPr b="1">
                <a:solidFill>
                  <a:schemeClr val="accent1"/>
                </a:solidFill>
                <a:effectLst>
                  <a:outerShdw blurRad="38100" dist="12700" dir="2700000" algn="tl" rotWithShape="0">
                    <a:prstClr val="black">
                      <a:alpha val="40000"/>
                    </a:prstClr>
                  </a:outerShdw>
                </a:effectLst>
                <a:latin typeface="方正清刻本悦宋简体" panose="02000000000000000000" pitchFamily="2" charset="-122"/>
                <a:ea typeface="方正清刻本悦宋简体" panose="02000000000000000000" pitchFamily="2" charset="-122"/>
              </a:defRPr>
            </a:lvl1pPr>
          </a:lstStyle>
          <a:p>
            <a:pPr algn="ctr"/>
            <a:r>
              <a:rPr lang="zh-CN" altLang="en-US" dirty="0">
                <a:solidFill>
                  <a:srgbClr val="C048E3"/>
                </a:solidFill>
              </a:rPr>
              <a:t>陈钰琴</a:t>
            </a:r>
            <a:endParaRPr lang="zh-CN" altLang="en-US" dirty="0">
              <a:solidFill>
                <a:srgbClr val="C048E3"/>
              </a:solidFill>
            </a:endParaRPr>
          </a:p>
        </p:txBody>
      </p:sp>
      <p:sp>
        <p:nvSpPr>
          <p:cNvPr id="20" name="PA_库_矩形 23"/>
          <p:cNvSpPr/>
          <p:nvPr>
            <p:custDataLst>
              <p:tags r:id="rId8"/>
            </p:custDataLst>
          </p:nvPr>
        </p:nvSpPr>
        <p:spPr>
          <a:xfrm>
            <a:off x="6395565" y="5046399"/>
            <a:ext cx="2824575" cy="537210"/>
          </a:xfrm>
          <a:prstGeom prst="rect">
            <a:avLst/>
          </a:prstGeom>
        </p:spPr>
        <p:txBody>
          <a:bodyPr wrap="square">
            <a:spAutoFit/>
          </a:bodyPr>
          <a:lstStyle/>
          <a:p>
            <a:pPr marL="171450" indent="-171450" algn="just">
              <a:spcAft>
                <a:spcPts val="600"/>
              </a:spcAft>
              <a:buFont typeface="Arial" panose="020B0704020202090204" pitchFamily="34" charset="0"/>
              <a:buChar char="▫"/>
            </a:pPr>
            <a:r>
              <a:rPr lang="en-US" altLang="zh-CN" sz="1200" dirty="0">
                <a:solidFill>
                  <a:schemeClr val="tx1">
                    <a:lumMod val="75000"/>
                    <a:lumOff val="25000"/>
                  </a:schemeClr>
                </a:solidFill>
                <a:latin typeface="Arial" panose="020B0704020202090204" pitchFamily="34" charset="0"/>
                <a:cs typeface="Arial" panose="020B0704020202090204" pitchFamily="34" charset="0"/>
              </a:rPr>
              <a:t>ppt</a:t>
            </a:r>
            <a:r>
              <a:rPr lang="zh-CN" altLang="en-US" sz="1200" dirty="0">
                <a:solidFill>
                  <a:schemeClr val="tx1">
                    <a:lumMod val="75000"/>
                    <a:lumOff val="25000"/>
                  </a:schemeClr>
                </a:solidFill>
                <a:latin typeface="Arial" panose="020B0704020202090204" pitchFamily="34" charset="0"/>
                <a:cs typeface="Arial" panose="020B0704020202090204" pitchFamily="34" charset="0"/>
              </a:rPr>
              <a:t>制作</a:t>
            </a:r>
            <a:endParaRPr lang="zh-CN" altLang="en-US" sz="1200" dirty="0">
              <a:solidFill>
                <a:schemeClr val="tx1">
                  <a:lumMod val="75000"/>
                  <a:lumOff val="25000"/>
                </a:schemeClr>
              </a:solidFill>
              <a:latin typeface="Arial" panose="020B0704020202090204" pitchFamily="34" charset="0"/>
              <a:cs typeface="Arial" panose="020B0704020202090204" pitchFamily="34" charset="0"/>
            </a:endParaRPr>
          </a:p>
          <a:p>
            <a:pPr marL="171450" indent="-171450" algn="just">
              <a:spcAft>
                <a:spcPts val="600"/>
              </a:spcAft>
              <a:buFont typeface="Arial" panose="020B0704020202090204" pitchFamily="34" charset="0"/>
              <a:buChar char="▫"/>
            </a:pPr>
            <a:endParaRPr lang="zh-CN" altLang="en-US" sz="1200" dirty="0">
              <a:solidFill>
                <a:schemeClr val="tx1">
                  <a:lumMod val="75000"/>
                  <a:lumOff val="25000"/>
                </a:schemeClr>
              </a:solidFill>
              <a:latin typeface="Arial" panose="020B0704020202090204" pitchFamily="34" charset="0"/>
              <a:cs typeface="Arial" panose="020B0704020202090204" pitchFamily="34" charset="0"/>
            </a:endParaRPr>
          </a:p>
        </p:txBody>
      </p:sp>
      <p:pic>
        <p:nvPicPr>
          <p:cNvPr id="31" name="图片 30"/>
          <p:cNvPicPr>
            <a:picLocks noChangeAspect="1"/>
          </p:cNvPicPr>
          <p:nvPr/>
        </p:nvPicPr>
        <p:blipFill>
          <a:blip r:embed="rId9"/>
          <a:stretch>
            <a:fillRect/>
          </a:stretch>
        </p:blipFill>
        <p:spPr>
          <a:xfrm>
            <a:off x="3745732" y="1902915"/>
            <a:ext cx="1198392" cy="2373053"/>
          </a:xfrm>
          <a:prstGeom prst="rect">
            <a:avLst/>
          </a:prstGeom>
        </p:spPr>
      </p:pic>
      <p:pic>
        <p:nvPicPr>
          <p:cNvPr id="32" name="图片 31"/>
          <p:cNvPicPr>
            <a:picLocks noChangeAspect="1"/>
          </p:cNvPicPr>
          <p:nvPr/>
        </p:nvPicPr>
        <p:blipFill>
          <a:blip r:embed="rId10"/>
          <a:stretch>
            <a:fillRect/>
          </a:stretch>
        </p:blipFill>
        <p:spPr>
          <a:xfrm>
            <a:off x="6776696" y="1947220"/>
            <a:ext cx="1158750" cy="23287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nodePh="1">
                                  <p:stCondLst>
                                    <p:cond delay="1500"/>
                                  </p:stCondLst>
                                  <p:endCondLst>
                                    <p:cond evt="begin" delay="0">
                                      <p:tn val="5"/>
                                    </p:cond>
                                  </p:endCondLst>
                                  <p:childTnLst>
                                    <p:set>
                                      <p:cBhvr>
                                        <p:cTn id="6" dur="1" fill="hold">
                                          <p:stCondLst>
                                            <p:cond delay="0"/>
                                          </p:stCondLst>
                                        </p:cTn>
                                        <p:tgtEl>
                                          <p:spTgt spid="11">
                                            <p:txEl>
                                              <p:charRg st="4294967295" end="4294967295"/>
                                            </p:txEl>
                                          </p:spTgt>
                                        </p:tgtEl>
                                        <p:attrNameLst>
                                          <p:attrName>style.visibility</p:attrName>
                                        </p:attrNameLst>
                                      </p:cBhvr>
                                      <p:to>
                                        <p:strVal val="visible"/>
                                      </p:to>
                                    </p:set>
                                    <p:animEffect transition="in" filter="fade">
                                      <p:cBhvr>
                                        <p:cTn id="7" dur="500"/>
                                        <p:tgtEl>
                                          <p:spTgt spid="11">
                                            <p:txEl>
                                              <p:charRg st="4294967295" end="4294967295"/>
                                            </p:txEl>
                                          </p:spTgt>
                                        </p:tgtEl>
                                      </p:cBhvr>
                                    </p:animEffect>
                                  </p:childTnLst>
                                </p:cTn>
                              </p:par>
                              <p:par>
                                <p:cTn id="8" presetID="10" presetClass="entr" presetSubtype="0" fill="hold" grpId="0" nodeType="withEffect" nodePh="1">
                                  <p:stCondLst>
                                    <p:cond delay="1500"/>
                                  </p:stCondLst>
                                  <p:endCondLst>
                                    <p:cond evt="begin" delay="0">
                                      <p:tn val="8"/>
                                    </p:cond>
                                  </p:endCondLst>
                                  <p:childTnLst>
                                    <p:set>
                                      <p:cBhvr>
                                        <p:cTn id="9" dur="1" fill="hold">
                                          <p:stCondLst>
                                            <p:cond delay="0"/>
                                          </p:stCondLst>
                                        </p:cTn>
                                        <p:tgtEl>
                                          <p:spTgt spid="12">
                                            <p:txEl>
                                              <p:charRg st="4294967295" end="4294967295"/>
                                            </p:txEl>
                                          </p:spTgt>
                                        </p:tgtEl>
                                        <p:attrNameLst>
                                          <p:attrName>style.visibility</p:attrName>
                                        </p:attrNameLst>
                                      </p:cBhvr>
                                      <p:to>
                                        <p:strVal val="visible"/>
                                      </p:to>
                                    </p:set>
                                    <p:animEffect transition="in" filter="fade">
                                      <p:cBhvr>
                                        <p:cTn id="10" dur="500"/>
                                        <p:tgtEl>
                                          <p:spTgt spid="12">
                                            <p:txEl>
                                              <p:charRg st="4294967295" end="4294967295"/>
                                            </p:txEl>
                                          </p:spTgt>
                                        </p:tgtEl>
                                      </p:cBhvr>
                                    </p:animEffect>
                                  </p:childTnLst>
                                </p:cTn>
                              </p:par>
                              <p:par>
                                <p:cTn id="11" presetID="10" presetClass="entr" presetSubtype="0" fill="hold" grpId="0" nodeType="withEffect">
                                  <p:stCondLst>
                                    <p:cond delay="150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par>
                                <p:cTn id="14" presetID="10" presetClass="entr" presetSubtype="0" fill="hold" grpId="0" nodeType="withEffect">
                                  <p:stCondLst>
                                    <p:cond delay="1500"/>
                                  </p:stCondLst>
                                  <p:childTnLst>
                                    <p:set>
                                      <p:cBhvr>
                                        <p:cTn id="15" dur="1" fill="hold">
                                          <p:stCondLst>
                                            <p:cond delay="0"/>
                                          </p:stCondLst>
                                        </p:cTn>
                                        <p:tgtEl>
                                          <p:spTgt spid="18"/>
                                        </p:tgtEl>
                                        <p:attrNameLst>
                                          <p:attrName>style.visibility</p:attrName>
                                        </p:attrNameLst>
                                      </p:cBhvr>
                                      <p:to>
                                        <p:strVal val="visible"/>
                                      </p:to>
                                    </p:set>
                                    <p:animEffect transition="in" filter="fade">
                                      <p:cBhvr>
                                        <p:cTn id="16" dur="500"/>
                                        <p:tgtEl>
                                          <p:spTgt spid="18"/>
                                        </p:tgtEl>
                                      </p:cBhvr>
                                    </p:animEffect>
                                  </p:childTnLst>
                                </p:cTn>
                              </p:par>
                              <p:par>
                                <p:cTn id="17" presetID="10" presetClass="entr" presetSubtype="0" fill="hold" grpId="0" nodeType="withEffect">
                                  <p:stCondLst>
                                    <p:cond delay="150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500"/>
                                        <p:tgtEl>
                                          <p:spTgt spid="19"/>
                                        </p:tgtEl>
                                      </p:cBhvr>
                                    </p:animEffect>
                                  </p:childTnLst>
                                </p:cTn>
                              </p:par>
                              <p:par>
                                <p:cTn id="20" presetID="10" presetClass="entr" presetSubtype="0" fill="hold" grpId="0" nodeType="withEffect">
                                  <p:stCondLst>
                                    <p:cond delay="150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childTnLst>
                                </p:cTn>
                              </p:par>
                              <p:par>
                                <p:cTn id="23" presetID="53" presetClass="entr" presetSubtype="16" fill="hold" grpId="1" nodeType="withEffect" nodePh="1">
                                  <p:stCondLst>
                                    <p:cond delay="1500"/>
                                  </p:stCondLst>
                                  <p:endCondLst>
                                    <p:cond evt="begin" delay="0">
                                      <p:tn val="23"/>
                                    </p:cond>
                                  </p:endCondLst>
                                  <p:childTnLst>
                                    <p:set>
                                      <p:cBhvr>
                                        <p:cTn id="24" dur="1" fill="hold">
                                          <p:stCondLst>
                                            <p:cond delay="0"/>
                                          </p:stCondLst>
                                        </p:cTn>
                                        <p:tgtEl>
                                          <p:spTgt spid="11">
                                            <p:txEl>
                                              <p:charRg st="4294967295" end="4294967295"/>
                                            </p:txEl>
                                          </p:spTgt>
                                        </p:tgtEl>
                                        <p:attrNameLst>
                                          <p:attrName>style.visibility</p:attrName>
                                        </p:attrNameLst>
                                      </p:cBhvr>
                                      <p:to>
                                        <p:strVal val="visible"/>
                                      </p:to>
                                    </p:set>
                                    <p:anim calcmode="lin" valueType="num">
                                      <p:cBhvr>
                                        <p:cTn id="25" dur="500" fill="hold"/>
                                        <p:tgtEl>
                                          <p:spTgt spid="11">
                                            <p:txEl>
                                              <p:charRg st="4294967295" end="4294967295"/>
                                            </p:txEl>
                                          </p:spTgt>
                                        </p:tgtEl>
                                        <p:attrNameLst>
                                          <p:attrName>ppt_w</p:attrName>
                                        </p:attrNameLst>
                                      </p:cBhvr>
                                      <p:tavLst>
                                        <p:tav tm="0">
                                          <p:val>
                                            <p:fltVal val="0"/>
                                          </p:val>
                                        </p:tav>
                                        <p:tav tm="100000">
                                          <p:val>
                                            <p:strVal val="#ppt_w"/>
                                          </p:val>
                                        </p:tav>
                                      </p:tavLst>
                                    </p:anim>
                                    <p:anim calcmode="lin" valueType="num">
                                      <p:cBhvr>
                                        <p:cTn id="26" dur="500" fill="hold"/>
                                        <p:tgtEl>
                                          <p:spTgt spid="11">
                                            <p:txEl>
                                              <p:charRg st="4294967295" end="4294967295"/>
                                            </p:txEl>
                                          </p:spTgt>
                                        </p:tgtEl>
                                        <p:attrNameLst>
                                          <p:attrName>ppt_h</p:attrName>
                                        </p:attrNameLst>
                                      </p:cBhvr>
                                      <p:tavLst>
                                        <p:tav tm="0">
                                          <p:val>
                                            <p:fltVal val="0"/>
                                          </p:val>
                                        </p:tav>
                                        <p:tav tm="100000">
                                          <p:val>
                                            <p:strVal val="#ppt_h"/>
                                          </p:val>
                                        </p:tav>
                                      </p:tavLst>
                                    </p:anim>
                                    <p:animEffect transition="in" filter="fade">
                                      <p:cBhvr>
                                        <p:cTn id="27" dur="500"/>
                                        <p:tgtEl>
                                          <p:spTgt spid="11">
                                            <p:txEl>
                                              <p:charRg st="4294967295" end="4294967295"/>
                                            </p:txEl>
                                          </p:spTgt>
                                        </p:tgtEl>
                                      </p:cBhvr>
                                    </p:animEffect>
                                  </p:childTnLst>
                                </p:cTn>
                              </p:par>
                              <p:par>
                                <p:cTn id="28" presetID="53" presetClass="entr" presetSubtype="16" fill="hold" grpId="1" nodeType="withEffect" nodePh="1">
                                  <p:stCondLst>
                                    <p:cond delay="1500"/>
                                  </p:stCondLst>
                                  <p:endCondLst>
                                    <p:cond evt="begin" delay="0">
                                      <p:tn val="28"/>
                                    </p:cond>
                                  </p:endCondLst>
                                  <p:childTnLst>
                                    <p:set>
                                      <p:cBhvr>
                                        <p:cTn id="29" dur="1" fill="hold">
                                          <p:stCondLst>
                                            <p:cond delay="0"/>
                                          </p:stCondLst>
                                        </p:cTn>
                                        <p:tgtEl>
                                          <p:spTgt spid="12">
                                            <p:txEl>
                                              <p:charRg st="4294967295" end="4294967295"/>
                                            </p:txEl>
                                          </p:spTgt>
                                        </p:tgtEl>
                                        <p:attrNameLst>
                                          <p:attrName>style.visibility</p:attrName>
                                        </p:attrNameLst>
                                      </p:cBhvr>
                                      <p:to>
                                        <p:strVal val="visible"/>
                                      </p:to>
                                    </p:set>
                                    <p:anim calcmode="lin" valueType="num">
                                      <p:cBhvr>
                                        <p:cTn id="30" dur="500" fill="hold"/>
                                        <p:tgtEl>
                                          <p:spTgt spid="12">
                                            <p:txEl>
                                              <p:charRg st="4294967295" end="4294967295"/>
                                            </p:txEl>
                                          </p:spTgt>
                                        </p:tgtEl>
                                        <p:attrNameLst>
                                          <p:attrName>ppt_w</p:attrName>
                                        </p:attrNameLst>
                                      </p:cBhvr>
                                      <p:tavLst>
                                        <p:tav tm="0">
                                          <p:val>
                                            <p:fltVal val="0"/>
                                          </p:val>
                                        </p:tav>
                                        <p:tav tm="100000">
                                          <p:val>
                                            <p:strVal val="#ppt_w"/>
                                          </p:val>
                                        </p:tav>
                                      </p:tavLst>
                                    </p:anim>
                                    <p:anim calcmode="lin" valueType="num">
                                      <p:cBhvr>
                                        <p:cTn id="31" dur="500" fill="hold"/>
                                        <p:tgtEl>
                                          <p:spTgt spid="12">
                                            <p:txEl>
                                              <p:charRg st="4294967295" end="4294967295"/>
                                            </p:txEl>
                                          </p:spTgt>
                                        </p:tgtEl>
                                        <p:attrNameLst>
                                          <p:attrName>ppt_h</p:attrName>
                                        </p:attrNameLst>
                                      </p:cBhvr>
                                      <p:tavLst>
                                        <p:tav tm="0">
                                          <p:val>
                                            <p:fltVal val="0"/>
                                          </p:val>
                                        </p:tav>
                                        <p:tav tm="100000">
                                          <p:val>
                                            <p:strVal val="#ppt_h"/>
                                          </p:val>
                                        </p:tav>
                                      </p:tavLst>
                                    </p:anim>
                                    <p:animEffect transition="in" filter="fade">
                                      <p:cBhvr>
                                        <p:cTn id="32" dur="500"/>
                                        <p:tgtEl>
                                          <p:spTgt spid="12">
                                            <p:txEl>
                                              <p:charRg st="4294967295" end="4294967295"/>
                                            </p:txEl>
                                          </p:spTgt>
                                        </p:tgtEl>
                                      </p:cBhvr>
                                    </p:animEffect>
                                  </p:childTnLst>
                                </p:cTn>
                              </p:par>
                              <p:par>
                                <p:cTn id="33" presetID="53" presetClass="entr" presetSubtype="16" fill="hold" grpId="1" nodeType="withEffect">
                                  <p:stCondLst>
                                    <p:cond delay="1500"/>
                                  </p:stCondLst>
                                  <p:childTnLst>
                                    <p:set>
                                      <p:cBhvr>
                                        <p:cTn id="34" dur="1" fill="hold">
                                          <p:stCondLst>
                                            <p:cond delay="0"/>
                                          </p:stCondLst>
                                        </p:cTn>
                                        <p:tgtEl>
                                          <p:spTgt spid="17"/>
                                        </p:tgtEl>
                                        <p:attrNameLst>
                                          <p:attrName>style.visibility</p:attrName>
                                        </p:attrNameLst>
                                      </p:cBhvr>
                                      <p:to>
                                        <p:strVal val="visible"/>
                                      </p:to>
                                    </p:set>
                                    <p:anim calcmode="lin" valueType="num">
                                      <p:cBhvr>
                                        <p:cTn id="35" dur="500" fill="hold"/>
                                        <p:tgtEl>
                                          <p:spTgt spid="17"/>
                                        </p:tgtEl>
                                        <p:attrNameLst>
                                          <p:attrName>ppt_w</p:attrName>
                                        </p:attrNameLst>
                                      </p:cBhvr>
                                      <p:tavLst>
                                        <p:tav tm="0">
                                          <p:val>
                                            <p:fltVal val="0"/>
                                          </p:val>
                                        </p:tav>
                                        <p:tav tm="100000">
                                          <p:val>
                                            <p:strVal val="#ppt_w"/>
                                          </p:val>
                                        </p:tav>
                                      </p:tavLst>
                                    </p:anim>
                                    <p:anim calcmode="lin" valueType="num">
                                      <p:cBhvr>
                                        <p:cTn id="36" dur="500" fill="hold"/>
                                        <p:tgtEl>
                                          <p:spTgt spid="17"/>
                                        </p:tgtEl>
                                        <p:attrNameLst>
                                          <p:attrName>ppt_h</p:attrName>
                                        </p:attrNameLst>
                                      </p:cBhvr>
                                      <p:tavLst>
                                        <p:tav tm="0">
                                          <p:val>
                                            <p:fltVal val="0"/>
                                          </p:val>
                                        </p:tav>
                                        <p:tav tm="100000">
                                          <p:val>
                                            <p:strVal val="#ppt_h"/>
                                          </p:val>
                                        </p:tav>
                                      </p:tavLst>
                                    </p:anim>
                                    <p:animEffect transition="in" filter="fade">
                                      <p:cBhvr>
                                        <p:cTn id="37" dur="500"/>
                                        <p:tgtEl>
                                          <p:spTgt spid="17"/>
                                        </p:tgtEl>
                                      </p:cBhvr>
                                    </p:animEffect>
                                  </p:childTnLst>
                                </p:cTn>
                              </p:par>
                              <p:par>
                                <p:cTn id="38" presetID="53" presetClass="entr" presetSubtype="16" fill="hold" grpId="1" nodeType="withEffect">
                                  <p:stCondLst>
                                    <p:cond delay="1500"/>
                                  </p:stCondLst>
                                  <p:childTnLst>
                                    <p:set>
                                      <p:cBhvr>
                                        <p:cTn id="39" dur="1" fill="hold">
                                          <p:stCondLst>
                                            <p:cond delay="0"/>
                                          </p:stCondLst>
                                        </p:cTn>
                                        <p:tgtEl>
                                          <p:spTgt spid="18"/>
                                        </p:tgtEl>
                                        <p:attrNameLst>
                                          <p:attrName>style.visibility</p:attrName>
                                        </p:attrNameLst>
                                      </p:cBhvr>
                                      <p:to>
                                        <p:strVal val="visible"/>
                                      </p:to>
                                    </p:set>
                                    <p:anim calcmode="lin" valueType="num">
                                      <p:cBhvr>
                                        <p:cTn id="40" dur="500" fill="hold"/>
                                        <p:tgtEl>
                                          <p:spTgt spid="18"/>
                                        </p:tgtEl>
                                        <p:attrNameLst>
                                          <p:attrName>ppt_w</p:attrName>
                                        </p:attrNameLst>
                                      </p:cBhvr>
                                      <p:tavLst>
                                        <p:tav tm="0">
                                          <p:val>
                                            <p:fltVal val="0"/>
                                          </p:val>
                                        </p:tav>
                                        <p:tav tm="100000">
                                          <p:val>
                                            <p:strVal val="#ppt_w"/>
                                          </p:val>
                                        </p:tav>
                                      </p:tavLst>
                                    </p:anim>
                                    <p:anim calcmode="lin" valueType="num">
                                      <p:cBhvr>
                                        <p:cTn id="41" dur="500" fill="hold"/>
                                        <p:tgtEl>
                                          <p:spTgt spid="18"/>
                                        </p:tgtEl>
                                        <p:attrNameLst>
                                          <p:attrName>ppt_h</p:attrName>
                                        </p:attrNameLst>
                                      </p:cBhvr>
                                      <p:tavLst>
                                        <p:tav tm="0">
                                          <p:val>
                                            <p:fltVal val="0"/>
                                          </p:val>
                                        </p:tav>
                                        <p:tav tm="100000">
                                          <p:val>
                                            <p:strVal val="#ppt_h"/>
                                          </p:val>
                                        </p:tav>
                                      </p:tavLst>
                                    </p:anim>
                                    <p:animEffect transition="in" filter="fade">
                                      <p:cBhvr>
                                        <p:cTn id="42" dur="500"/>
                                        <p:tgtEl>
                                          <p:spTgt spid="18"/>
                                        </p:tgtEl>
                                      </p:cBhvr>
                                    </p:animEffect>
                                  </p:childTnLst>
                                </p:cTn>
                              </p:par>
                              <p:par>
                                <p:cTn id="43" presetID="53" presetClass="entr" presetSubtype="16" fill="hold" grpId="1" nodeType="withEffect">
                                  <p:stCondLst>
                                    <p:cond delay="1500"/>
                                  </p:stCondLst>
                                  <p:childTnLst>
                                    <p:set>
                                      <p:cBhvr>
                                        <p:cTn id="44" dur="1" fill="hold">
                                          <p:stCondLst>
                                            <p:cond delay="0"/>
                                          </p:stCondLst>
                                        </p:cTn>
                                        <p:tgtEl>
                                          <p:spTgt spid="19"/>
                                        </p:tgtEl>
                                        <p:attrNameLst>
                                          <p:attrName>style.visibility</p:attrName>
                                        </p:attrNameLst>
                                      </p:cBhvr>
                                      <p:to>
                                        <p:strVal val="visible"/>
                                      </p:to>
                                    </p:set>
                                    <p:anim calcmode="lin" valueType="num">
                                      <p:cBhvr>
                                        <p:cTn id="45" dur="500" fill="hold"/>
                                        <p:tgtEl>
                                          <p:spTgt spid="19"/>
                                        </p:tgtEl>
                                        <p:attrNameLst>
                                          <p:attrName>ppt_w</p:attrName>
                                        </p:attrNameLst>
                                      </p:cBhvr>
                                      <p:tavLst>
                                        <p:tav tm="0">
                                          <p:val>
                                            <p:fltVal val="0"/>
                                          </p:val>
                                        </p:tav>
                                        <p:tav tm="100000">
                                          <p:val>
                                            <p:strVal val="#ppt_w"/>
                                          </p:val>
                                        </p:tav>
                                      </p:tavLst>
                                    </p:anim>
                                    <p:anim calcmode="lin" valueType="num">
                                      <p:cBhvr>
                                        <p:cTn id="46" dur="500" fill="hold"/>
                                        <p:tgtEl>
                                          <p:spTgt spid="19"/>
                                        </p:tgtEl>
                                        <p:attrNameLst>
                                          <p:attrName>ppt_h</p:attrName>
                                        </p:attrNameLst>
                                      </p:cBhvr>
                                      <p:tavLst>
                                        <p:tav tm="0">
                                          <p:val>
                                            <p:fltVal val="0"/>
                                          </p:val>
                                        </p:tav>
                                        <p:tav tm="100000">
                                          <p:val>
                                            <p:strVal val="#ppt_h"/>
                                          </p:val>
                                        </p:tav>
                                      </p:tavLst>
                                    </p:anim>
                                    <p:animEffect transition="in" filter="fade">
                                      <p:cBhvr>
                                        <p:cTn id="47" dur="500"/>
                                        <p:tgtEl>
                                          <p:spTgt spid="19"/>
                                        </p:tgtEl>
                                      </p:cBhvr>
                                    </p:animEffect>
                                  </p:childTnLst>
                                </p:cTn>
                              </p:par>
                              <p:par>
                                <p:cTn id="48" presetID="53" presetClass="entr" presetSubtype="16" fill="hold" grpId="1" nodeType="withEffect">
                                  <p:stCondLst>
                                    <p:cond delay="1500"/>
                                  </p:stCondLst>
                                  <p:childTnLst>
                                    <p:set>
                                      <p:cBhvr>
                                        <p:cTn id="49" dur="1" fill="hold">
                                          <p:stCondLst>
                                            <p:cond delay="0"/>
                                          </p:stCondLst>
                                        </p:cTn>
                                        <p:tgtEl>
                                          <p:spTgt spid="20"/>
                                        </p:tgtEl>
                                        <p:attrNameLst>
                                          <p:attrName>style.visibility</p:attrName>
                                        </p:attrNameLst>
                                      </p:cBhvr>
                                      <p:to>
                                        <p:strVal val="visible"/>
                                      </p:to>
                                    </p:set>
                                    <p:anim calcmode="lin" valueType="num">
                                      <p:cBhvr>
                                        <p:cTn id="50" dur="500" fill="hold"/>
                                        <p:tgtEl>
                                          <p:spTgt spid="20"/>
                                        </p:tgtEl>
                                        <p:attrNameLst>
                                          <p:attrName>ppt_w</p:attrName>
                                        </p:attrNameLst>
                                      </p:cBhvr>
                                      <p:tavLst>
                                        <p:tav tm="0">
                                          <p:val>
                                            <p:fltVal val="0"/>
                                          </p:val>
                                        </p:tav>
                                        <p:tav tm="100000">
                                          <p:val>
                                            <p:strVal val="#ppt_w"/>
                                          </p:val>
                                        </p:tav>
                                      </p:tavLst>
                                    </p:anim>
                                    <p:anim calcmode="lin" valueType="num">
                                      <p:cBhvr>
                                        <p:cTn id="51" dur="500" fill="hold"/>
                                        <p:tgtEl>
                                          <p:spTgt spid="20"/>
                                        </p:tgtEl>
                                        <p:attrNameLst>
                                          <p:attrName>ppt_h</p:attrName>
                                        </p:attrNameLst>
                                      </p:cBhvr>
                                      <p:tavLst>
                                        <p:tav tm="0">
                                          <p:val>
                                            <p:fltVal val="0"/>
                                          </p:val>
                                        </p:tav>
                                        <p:tav tm="100000">
                                          <p:val>
                                            <p:strVal val="#ppt_h"/>
                                          </p:val>
                                        </p:tav>
                                      </p:tavLst>
                                    </p:anim>
                                    <p:animEffect transition="in" filter="fade">
                                      <p:cBhvr>
                                        <p:cTn id="52" dur="500"/>
                                        <p:tgtEl>
                                          <p:spTgt spid="20"/>
                                        </p:tgtEl>
                                      </p:cBhvr>
                                    </p:animEffect>
                                  </p:childTnLst>
                                </p:cTn>
                              </p:par>
                              <p:par>
                                <p:cTn id="53" presetID="6" presetClass="emph" presetSubtype="0" accel="30000" decel="26000" autoRev="1" fill="hold" grpId="2" nodeType="withEffect" nodePh="1">
                                  <p:stCondLst>
                                    <p:cond delay="1900"/>
                                  </p:stCondLst>
                                  <p:endCondLst>
                                    <p:cond evt="begin" delay="0">
                                      <p:tn val="53"/>
                                    </p:cond>
                                  </p:endCondLst>
                                  <p:childTnLst>
                                    <p:animScale>
                                      <p:cBhvr>
                                        <p:cTn id="54" dur="500" fill="hold"/>
                                        <p:tgtEl>
                                          <p:spTgt spid="11">
                                            <p:txEl>
                                              <p:charRg st="4294967295" end="4294967295"/>
                                            </p:txEl>
                                          </p:spTgt>
                                        </p:tgtEl>
                                      </p:cBhvr>
                                      <p:by x="110000" y="110000"/>
                                    </p:animScale>
                                  </p:childTnLst>
                                </p:cTn>
                              </p:par>
                              <p:par>
                                <p:cTn id="55" presetID="6" presetClass="emph" presetSubtype="0" accel="30000" decel="26000" autoRev="1" fill="hold" grpId="2" nodeType="withEffect" nodePh="1">
                                  <p:stCondLst>
                                    <p:cond delay="1900"/>
                                  </p:stCondLst>
                                  <p:endCondLst>
                                    <p:cond evt="begin" delay="0">
                                      <p:tn val="55"/>
                                    </p:cond>
                                  </p:endCondLst>
                                  <p:childTnLst>
                                    <p:animScale>
                                      <p:cBhvr>
                                        <p:cTn id="56" dur="500" fill="hold"/>
                                        <p:tgtEl>
                                          <p:spTgt spid="12">
                                            <p:txEl>
                                              <p:charRg st="4294967295" end="4294967295"/>
                                            </p:txEl>
                                          </p:spTgt>
                                        </p:tgtEl>
                                      </p:cBhvr>
                                      <p:by x="110000" y="110000"/>
                                    </p:animScale>
                                  </p:childTnLst>
                                </p:cTn>
                              </p:par>
                              <p:par>
                                <p:cTn id="57" presetID="6" presetClass="emph" presetSubtype="0" accel="30000" decel="26000" autoRev="1" fill="hold" grpId="2" nodeType="withEffect">
                                  <p:stCondLst>
                                    <p:cond delay="1900"/>
                                  </p:stCondLst>
                                  <p:childTnLst>
                                    <p:animScale>
                                      <p:cBhvr>
                                        <p:cTn id="58" dur="500" fill="hold"/>
                                        <p:tgtEl>
                                          <p:spTgt spid="17"/>
                                        </p:tgtEl>
                                      </p:cBhvr>
                                      <p:by x="110000" y="110000"/>
                                    </p:animScale>
                                  </p:childTnLst>
                                </p:cTn>
                              </p:par>
                              <p:par>
                                <p:cTn id="59" presetID="6" presetClass="emph" presetSubtype="0" accel="30000" decel="26000" autoRev="1" fill="hold" grpId="2" nodeType="withEffect">
                                  <p:stCondLst>
                                    <p:cond delay="1900"/>
                                  </p:stCondLst>
                                  <p:childTnLst>
                                    <p:animScale>
                                      <p:cBhvr>
                                        <p:cTn id="60" dur="500" fill="hold"/>
                                        <p:tgtEl>
                                          <p:spTgt spid="18"/>
                                        </p:tgtEl>
                                      </p:cBhvr>
                                      <p:by x="110000" y="110000"/>
                                    </p:animScale>
                                  </p:childTnLst>
                                </p:cTn>
                              </p:par>
                              <p:par>
                                <p:cTn id="61" presetID="6" presetClass="emph" presetSubtype="0" accel="30000" decel="26000" autoRev="1" fill="hold" grpId="2" nodeType="withEffect">
                                  <p:stCondLst>
                                    <p:cond delay="1900"/>
                                  </p:stCondLst>
                                  <p:childTnLst>
                                    <p:animScale>
                                      <p:cBhvr>
                                        <p:cTn id="62" dur="500" fill="hold"/>
                                        <p:tgtEl>
                                          <p:spTgt spid="19"/>
                                        </p:tgtEl>
                                      </p:cBhvr>
                                      <p:by x="110000" y="110000"/>
                                    </p:animScale>
                                  </p:childTnLst>
                                </p:cTn>
                              </p:par>
                              <p:par>
                                <p:cTn id="63" presetID="6" presetClass="emph" presetSubtype="0" accel="30000" decel="26000" autoRev="1" fill="hold" grpId="2" nodeType="withEffect">
                                  <p:stCondLst>
                                    <p:cond delay="1900"/>
                                  </p:stCondLst>
                                  <p:childTnLst>
                                    <p:animScale>
                                      <p:cBhvr>
                                        <p:cTn id="64" dur="500" fill="hold"/>
                                        <p:tgtEl>
                                          <p:spTgt spid="20"/>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ldLvl="0" animBg="1" autoUpdateAnimBg="0"/>
      <p:bldP spid="11" grpId="1" bldLvl="0" animBg="1" autoUpdateAnimBg="0"/>
      <p:bldP spid="11" grpId="2" bldLvl="0" animBg="1" autoUpdateAnimBg="0"/>
      <p:bldP spid="12" grpId="0" bldLvl="0" animBg="1" autoUpdateAnimBg="0"/>
      <p:bldP spid="12" grpId="1" bldLvl="0" animBg="1" autoUpdateAnimBg="0"/>
      <p:bldP spid="12" grpId="2" bldLvl="0" animBg="1" autoUpdateAnimBg="0"/>
      <p:bldP spid="17" grpId="0" autoUpdateAnimBg="0"/>
      <p:bldP spid="17" grpId="1" autoUpdateAnimBg="0"/>
      <p:bldP spid="17" grpId="2" autoUpdateAnimBg="0"/>
      <p:bldP spid="18" grpId="0" autoUpdateAnimBg="0"/>
      <p:bldP spid="18" grpId="1" autoUpdateAnimBg="0"/>
      <p:bldP spid="18" grpId="2" autoUpdateAnimBg="0"/>
      <p:bldP spid="19" grpId="0" autoUpdateAnimBg="0"/>
      <p:bldP spid="19" grpId="1" autoUpdateAnimBg="0"/>
      <p:bldP spid="19" grpId="2" autoUpdateAnimBg="0"/>
      <p:bldP spid="20" grpId="0" autoUpdateAnimBg="0"/>
      <p:bldP spid="20" grpId="1" autoUpdateAnimBg="0"/>
      <p:bldP spid="20" grpId="2" autoUpdateAnimBg="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p:cNvPicPr>
            <a:picLocks noChangeAspect="1"/>
          </p:cNvPicPr>
          <p:nvPr/>
        </p:nvPicPr>
        <p:blipFill rotWithShape="1">
          <a:blip r:embed="rId1"/>
          <a:srcRect l="55049" t="8343" r="10600" b="47643"/>
          <a:stretch>
            <a:fillRect/>
          </a:stretch>
        </p:blipFill>
        <p:spPr>
          <a:xfrm>
            <a:off x="8534341" y="-11715"/>
            <a:ext cx="3657659" cy="3632233"/>
          </a:xfrm>
          <a:prstGeom prst="rect">
            <a:avLst/>
          </a:prstGeom>
        </p:spPr>
      </p:pic>
      <p:pic>
        <p:nvPicPr>
          <p:cNvPr id="3" name="图片 2"/>
          <p:cNvPicPr>
            <a:picLocks noChangeAspect="1"/>
          </p:cNvPicPr>
          <p:nvPr/>
        </p:nvPicPr>
        <p:blipFill rotWithShape="1">
          <a:blip r:embed="rId1"/>
          <a:srcRect t="28579" r="39927"/>
          <a:stretch>
            <a:fillRect/>
          </a:stretch>
        </p:blipFill>
        <p:spPr>
          <a:xfrm>
            <a:off x="-2520674" y="2277979"/>
            <a:ext cx="7557896" cy="6963934"/>
          </a:xfrm>
          <a:prstGeom prst="rect">
            <a:avLst/>
          </a:prstGeom>
        </p:spPr>
      </p:pic>
      <p:sp>
        <p:nvSpPr>
          <p:cNvPr id="2" name="标题 1"/>
          <p:cNvSpPr>
            <a:spLocks noGrp="1"/>
          </p:cNvSpPr>
          <p:nvPr>
            <p:ph type="ctrTitle" idx="4294967295"/>
          </p:nvPr>
        </p:nvSpPr>
        <p:spPr>
          <a:xfrm>
            <a:off x="0" y="1122363"/>
            <a:ext cx="9144000" cy="2387600"/>
          </a:xfrm>
        </p:spPr>
        <p:txBody>
          <a:bodyPr/>
          <a:lstStyle/>
          <a:p>
            <a:r>
              <a:rPr lang="en-US" altLang="zh-CN" dirty="0"/>
              <a:t> </a:t>
            </a:r>
            <a:endParaRPr lang="zh-CN" altLang="en-US" dirty="0"/>
          </a:p>
        </p:txBody>
      </p:sp>
      <p:sp>
        <p:nvSpPr>
          <p:cNvPr id="8" name="矩形 7"/>
          <p:cNvSpPr/>
          <p:nvPr/>
        </p:nvSpPr>
        <p:spPr>
          <a:xfrm>
            <a:off x="444795" y="462516"/>
            <a:ext cx="11302410" cy="5932968"/>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p:cNvPicPr>
            <a:picLocks noChangeAspect="1"/>
          </p:cNvPicPr>
          <p:nvPr/>
        </p:nvPicPr>
        <p:blipFill>
          <a:blip r:embed="rId2"/>
          <a:stretch>
            <a:fillRect/>
          </a:stretch>
        </p:blipFill>
        <p:spPr>
          <a:xfrm>
            <a:off x="434162" y="452627"/>
            <a:ext cx="506250" cy="697500"/>
          </a:xfrm>
          <a:prstGeom prst="rect">
            <a:avLst/>
          </a:prstGeom>
        </p:spPr>
      </p:pic>
      <p:pic>
        <p:nvPicPr>
          <p:cNvPr id="11" name="图片 10"/>
          <p:cNvPicPr>
            <a:picLocks noChangeAspect="1"/>
          </p:cNvPicPr>
          <p:nvPr/>
        </p:nvPicPr>
        <p:blipFill>
          <a:blip r:embed="rId3"/>
          <a:stretch>
            <a:fillRect/>
          </a:stretch>
        </p:blipFill>
        <p:spPr>
          <a:xfrm>
            <a:off x="4250348" y="452627"/>
            <a:ext cx="7496857" cy="5724889"/>
          </a:xfrm>
          <a:prstGeom prst="rect">
            <a:avLst/>
          </a:prstGeom>
        </p:spPr>
      </p:pic>
      <p:sp>
        <p:nvSpPr>
          <p:cNvPr id="13" name="PA_库_文本框 12"/>
          <p:cNvSpPr txBox="1"/>
          <p:nvPr>
            <p:custDataLst>
              <p:tags r:id="rId4"/>
            </p:custDataLst>
          </p:nvPr>
        </p:nvSpPr>
        <p:spPr>
          <a:xfrm>
            <a:off x="1174722" y="2875348"/>
            <a:ext cx="3712876" cy="1107996"/>
          </a:xfrm>
          <a:prstGeom prst="rect">
            <a:avLst/>
          </a:prstGeom>
          <a:noFill/>
        </p:spPr>
        <p:txBody>
          <a:bodyPr wrap="none" rtlCol="0">
            <a:spAutoFit/>
          </a:bodyPr>
          <a:lstStyle/>
          <a:p>
            <a:r>
              <a:rPr lang="en-US" altLang="zh-CN" sz="6600" dirty="0">
                <a:gradFill>
                  <a:gsLst>
                    <a:gs pos="0">
                      <a:srgbClr val="005DFF"/>
                    </a:gs>
                    <a:gs pos="100000">
                      <a:srgbClr val="C048E3"/>
                    </a:gs>
                  </a:gsLst>
                  <a:lin ang="5400000" scaled="1"/>
                </a:gradFill>
                <a:latin typeface="造字工房尚雅（非商用）常规体" pitchFamily="2" charset="-122"/>
                <a:ea typeface="造字工房尚雅（非商用）常规体" pitchFamily="2" charset="-122"/>
              </a:rPr>
              <a:t>THANKS</a:t>
            </a:r>
            <a:endParaRPr lang="zh-CN" altLang="en-US" sz="6600" dirty="0">
              <a:latin typeface="造字工房尚雅（非商用）常规体" pitchFamily="2" charset="-122"/>
              <a:ea typeface="造字工房尚雅（非商用）常规体" pitchFamily="2" charset="-122"/>
            </a:endParaRPr>
          </a:p>
        </p:txBody>
      </p:sp>
      <p:pic>
        <p:nvPicPr>
          <p:cNvPr id="4" name="图片 3"/>
          <p:cNvPicPr>
            <a:picLocks noChangeAspect="1"/>
          </p:cNvPicPr>
          <p:nvPr/>
        </p:nvPicPr>
        <p:blipFill>
          <a:blip r:embed="rId5"/>
          <a:stretch>
            <a:fillRect/>
          </a:stretch>
        </p:blipFill>
        <p:spPr>
          <a:xfrm>
            <a:off x="4887690" y="547570"/>
            <a:ext cx="6637501" cy="5535001"/>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25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utoUpdateAnimBg="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组合 41"/>
          <p:cNvGrpSpPr/>
          <p:nvPr/>
        </p:nvGrpSpPr>
        <p:grpSpPr>
          <a:xfrm>
            <a:off x="-1205433" y="-18471"/>
            <a:ext cx="13421834" cy="7552269"/>
            <a:chOff x="-1205433" y="-18471"/>
            <a:chExt cx="13421834" cy="7552269"/>
          </a:xfrm>
        </p:grpSpPr>
        <p:pic>
          <p:nvPicPr>
            <p:cNvPr id="43" name="图片 42"/>
            <p:cNvPicPr>
              <a:picLocks noChangeAspect="1"/>
            </p:cNvPicPr>
            <p:nvPr/>
          </p:nvPicPr>
          <p:blipFill rotWithShape="1">
            <a:blip r:embed="rId1"/>
            <a:srcRect l="54632" t="11427" r="16585" b="39093"/>
            <a:stretch>
              <a:fillRect/>
            </a:stretch>
          </p:blipFill>
          <p:spPr>
            <a:xfrm>
              <a:off x="9237498" y="-18471"/>
              <a:ext cx="2978903" cy="3527558"/>
            </a:xfrm>
            <a:prstGeom prst="rect">
              <a:avLst/>
            </a:prstGeom>
          </p:spPr>
        </p:pic>
        <p:pic>
          <p:nvPicPr>
            <p:cNvPr id="44" name="图片 43"/>
            <p:cNvPicPr>
              <a:picLocks noChangeAspect="1"/>
            </p:cNvPicPr>
            <p:nvPr/>
          </p:nvPicPr>
          <p:blipFill rotWithShape="1">
            <a:blip r:embed="rId1"/>
            <a:srcRect t="48555" r="47586"/>
            <a:stretch>
              <a:fillRect/>
            </a:stretch>
          </p:blipFill>
          <p:spPr>
            <a:xfrm>
              <a:off x="-1205433" y="3866148"/>
              <a:ext cx="5424507" cy="3667650"/>
            </a:xfrm>
            <a:prstGeom prst="rect">
              <a:avLst/>
            </a:prstGeom>
          </p:spPr>
        </p:pic>
        <p:sp>
          <p:nvSpPr>
            <p:cNvPr id="45" name="矩形 44"/>
            <p:cNvSpPr/>
            <p:nvPr/>
          </p:nvSpPr>
          <p:spPr>
            <a:xfrm>
              <a:off x="444795" y="462516"/>
              <a:ext cx="11302410" cy="5932968"/>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6" name="图片 45"/>
            <p:cNvPicPr>
              <a:picLocks noChangeAspect="1"/>
            </p:cNvPicPr>
            <p:nvPr/>
          </p:nvPicPr>
          <p:blipFill>
            <a:blip r:embed="rId2"/>
            <a:stretch>
              <a:fillRect/>
            </a:stretch>
          </p:blipFill>
          <p:spPr>
            <a:xfrm>
              <a:off x="434162" y="452627"/>
              <a:ext cx="506250" cy="697500"/>
            </a:xfrm>
            <a:prstGeom prst="rect">
              <a:avLst/>
            </a:prstGeom>
          </p:spPr>
        </p:pic>
      </p:grpSp>
      <p:sp>
        <p:nvSpPr>
          <p:cNvPr id="4" name="PA_库_矩形 5"/>
          <p:cNvSpPr/>
          <p:nvPr>
            <p:custDataLst>
              <p:tags r:id="rId3"/>
            </p:custDataLst>
          </p:nvPr>
        </p:nvSpPr>
        <p:spPr>
          <a:xfrm>
            <a:off x="1164520" y="1604352"/>
            <a:ext cx="435428" cy="435428"/>
          </a:xfrm>
          <a:prstGeom prst="rect">
            <a:avLst/>
          </a:prstGeom>
          <a:gradFill>
            <a:gsLst>
              <a:gs pos="0">
                <a:srgbClr val="C048E3"/>
              </a:gs>
              <a:gs pos="100000">
                <a:srgbClr val="005DFF"/>
              </a:gs>
            </a:gsLst>
            <a:lin ang="5400000" scaled="0"/>
          </a:gradFill>
          <a:ln>
            <a:noFill/>
          </a:ln>
          <a:effectLst>
            <a:outerShdw blurRad="88900" dist="381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思源黑体 CN Light" panose="020B0300000000000000" pitchFamily="34" charset="-122"/>
              <a:ea typeface="思源黑体 CN Light" panose="020B0300000000000000" pitchFamily="34" charset="-122"/>
            </a:endParaRPr>
          </a:p>
        </p:txBody>
      </p:sp>
      <p:sp>
        <p:nvSpPr>
          <p:cNvPr id="5" name="PA_库_文本框 6"/>
          <p:cNvSpPr txBox="1"/>
          <p:nvPr>
            <p:custDataLst>
              <p:tags r:id="rId4"/>
            </p:custDataLst>
          </p:nvPr>
        </p:nvSpPr>
        <p:spPr>
          <a:xfrm>
            <a:off x="1226582" y="1645048"/>
            <a:ext cx="311304" cy="369332"/>
          </a:xfrm>
          <a:prstGeom prst="rect">
            <a:avLst/>
          </a:prstGeom>
          <a:noFill/>
        </p:spPr>
        <p:txBody>
          <a:bodyPr wrap="none" rtlCol="0">
            <a:spAutoFit/>
          </a:bodyPr>
          <a:lstStyle/>
          <a:p>
            <a:r>
              <a:rPr lang="en-US" altLang="zh-CN" dirty="0">
                <a:solidFill>
                  <a:schemeClr val="bg1"/>
                </a:solidFill>
                <a:latin typeface="Adobe Garamond Pro" panose="02020502060506020403" pitchFamily="18" charset="0"/>
                <a:ea typeface="思源黑体 CN Normal" panose="020B0400000000000000" pitchFamily="34" charset="-122"/>
              </a:rPr>
              <a:t>1</a:t>
            </a:r>
            <a:endParaRPr lang="zh-CN" altLang="en-US" dirty="0">
              <a:solidFill>
                <a:schemeClr val="bg1"/>
              </a:solidFill>
              <a:latin typeface="Adobe Garamond Pro" panose="02020502060506020403" pitchFamily="18" charset="0"/>
              <a:ea typeface="思源黑体 CN Normal" panose="020B0400000000000000" pitchFamily="34" charset="-122"/>
            </a:endParaRPr>
          </a:p>
        </p:txBody>
      </p:sp>
      <p:sp>
        <p:nvSpPr>
          <p:cNvPr id="6" name="PA_库_文本框 7"/>
          <p:cNvSpPr txBox="1"/>
          <p:nvPr>
            <p:custDataLst>
              <p:tags r:id="rId5"/>
            </p:custDataLst>
          </p:nvPr>
        </p:nvSpPr>
        <p:spPr>
          <a:xfrm>
            <a:off x="1733550" y="1606550"/>
            <a:ext cx="4756785" cy="697230"/>
          </a:xfrm>
          <a:prstGeom prst="rect">
            <a:avLst/>
          </a:prstGeom>
          <a:noFill/>
        </p:spPr>
        <p:txBody>
          <a:bodyPr wrap="square" rtlCol="0">
            <a:noAutofit/>
          </a:bodyPr>
          <a:lstStyle/>
          <a:p>
            <a:r>
              <a:rPr lang="en-US" altLang="zh-CN" sz="2400" b="1" dirty="0">
                <a:effectLst>
                  <a:outerShdw blurRad="50800" dist="25400" dir="5400000" algn="t" rotWithShape="0">
                    <a:prstClr val="black">
                      <a:alpha val="20000"/>
                    </a:prstClr>
                  </a:outerShdw>
                </a:effectLst>
                <a:ea typeface="方正清刻本悦宋简体" panose="02000000000000000000" pitchFamily="2" charset="-122"/>
                <a:cs typeface="+mn-lt"/>
              </a:rPr>
              <a:t>T</a:t>
            </a:r>
            <a:r>
              <a:rPr lang="zh-CN" altLang="en-US" sz="2400" b="1" dirty="0">
                <a:effectLst>
                  <a:outerShdw blurRad="50800" dist="25400" dir="5400000" algn="t" rotWithShape="0">
                    <a:prstClr val="black">
                      <a:alpha val="20000"/>
                    </a:prstClr>
                  </a:outerShdw>
                </a:effectLst>
                <a:ea typeface="方正清刻本悦宋简体" panose="02000000000000000000" pitchFamily="2" charset="-122"/>
                <a:cs typeface="+mn-lt"/>
              </a:rPr>
              <a:t>he definition of hallucination</a:t>
            </a:r>
            <a:endParaRPr lang="zh-CN" altLang="en-US" sz="2400" b="1" dirty="0">
              <a:effectLst>
                <a:outerShdw blurRad="50800" dist="25400" dir="5400000" algn="t" rotWithShape="0">
                  <a:prstClr val="black">
                    <a:alpha val="20000"/>
                  </a:prstClr>
                </a:outerShdw>
              </a:effectLst>
              <a:ea typeface="方正清刻本悦宋简体" panose="02000000000000000000" pitchFamily="2" charset="-122"/>
              <a:cs typeface="+mn-lt"/>
            </a:endParaRPr>
          </a:p>
        </p:txBody>
      </p:sp>
      <p:sp>
        <p:nvSpPr>
          <p:cNvPr id="21" name="PA_库_矩形 22"/>
          <p:cNvSpPr/>
          <p:nvPr>
            <p:custDataLst>
              <p:tags r:id="rId6"/>
            </p:custDataLst>
          </p:nvPr>
        </p:nvSpPr>
        <p:spPr>
          <a:xfrm>
            <a:off x="1164520" y="2641661"/>
            <a:ext cx="435428" cy="435428"/>
          </a:xfrm>
          <a:prstGeom prst="rect">
            <a:avLst/>
          </a:prstGeom>
          <a:gradFill>
            <a:gsLst>
              <a:gs pos="0">
                <a:srgbClr val="C048E3"/>
              </a:gs>
              <a:gs pos="100000">
                <a:srgbClr val="005DFF"/>
              </a:gs>
            </a:gsLst>
            <a:lin ang="5400000" scaled="0"/>
          </a:gradFill>
          <a:ln>
            <a:noFill/>
          </a:ln>
          <a:effectLst>
            <a:outerShdw blurRad="88900" dist="381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思源黑体 CN Light" panose="020B0300000000000000" pitchFamily="34" charset="-122"/>
              <a:ea typeface="思源黑体 CN Light" panose="020B0300000000000000" pitchFamily="34" charset="-122"/>
            </a:endParaRPr>
          </a:p>
        </p:txBody>
      </p:sp>
      <p:sp>
        <p:nvSpPr>
          <p:cNvPr id="22" name="PA_库_文本框 23"/>
          <p:cNvSpPr txBox="1"/>
          <p:nvPr>
            <p:custDataLst>
              <p:tags r:id="rId7"/>
            </p:custDataLst>
          </p:nvPr>
        </p:nvSpPr>
        <p:spPr>
          <a:xfrm>
            <a:off x="1226582" y="2682357"/>
            <a:ext cx="311304" cy="369332"/>
          </a:xfrm>
          <a:prstGeom prst="rect">
            <a:avLst/>
          </a:prstGeom>
          <a:noFill/>
        </p:spPr>
        <p:txBody>
          <a:bodyPr wrap="none" rtlCol="0">
            <a:spAutoFit/>
          </a:bodyPr>
          <a:lstStyle/>
          <a:p>
            <a:r>
              <a:rPr lang="en-US" altLang="zh-CN" dirty="0">
                <a:solidFill>
                  <a:schemeClr val="bg1"/>
                </a:solidFill>
                <a:latin typeface="Adobe Garamond Pro" panose="02020502060506020403" pitchFamily="18" charset="0"/>
                <a:ea typeface="思源黑体 CN Normal" panose="020B0400000000000000" pitchFamily="34" charset="-122"/>
              </a:rPr>
              <a:t>2</a:t>
            </a:r>
            <a:endParaRPr lang="zh-CN" altLang="en-US" dirty="0">
              <a:solidFill>
                <a:schemeClr val="bg1"/>
              </a:solidFill>
              <a:latin typeface="Adobe Garamond Pro" panose="02020502060506020403" pitchFamily="18" charset="0"/>
              <a:ea typeface="思源黑体 CN Normal" panose="020B0400000000000000" pitchFamily="34" charset="-122"/>
            </a:endParaRPr>
          </a:p>
        </p:txBody>
      </p:sp>
      <p:pic>
        <p:nvPicPr>
          <p:cNvPr id="39" name="图片 38"/>
          <p:cNvPicPr>
            <a:picLocks noChangeAspect="1"/>
          </p:cNvPicPr>
          <p:nvPr/>
        </p:nvPicPr>
        <p:blipFill>
          <a:blip r:embed="rId8"/>
          <a:stretch>
            <a:fillRect/>
          </a:stretch>
        </p:blipFill>
        <p:spPr>
          <a:xfrm>
            <a:off x="5651500" y="2152584"/>
            <a:ext cx="6096000" cy="4105311"/>
          </a:xfrm>
          <a:prstGeom prst="rect">
            <a:avLst/>
          </a:prstGeom>
        </p:spPr>
      </p:pic>
      <p:sp>
        <p:nvSpPr>
          <p:cNvPr id="23" name="PA_库_文本框 24"/>
          <p:cNvSpPr txBox="1"/>
          <p:nvPr>
            <p:custDataLst>
              <p:tags r:id="rId9"/>
            </p:custDataLst>
          </p:nvPr>
        </p:nvSpPr>
        <p:spPr>
          <a:xfrm>
            <a:off x="1733550" y="2575560"/>
            <a:ext cx="5758815" cy="643890"/>
          </a:xfrm>
          <a:prstGeom prst="rect">
            <a:avLst/>
          </a:prstGeom>
          <a:noFill/>
        </p:spPr>
        <p:txBody>
          <a:bodyPr wrap="square" rtlCol="0">
            <a:noAutofit/>
          </a:bodyPr>
          <a:lstStyle/>
          <a:p>
            <a:pPr algn="l">
              <a:buClrTx/>
              <a:buSzTx/>
              <a:buFontTx/>
            </a:pPr>
            <a:r>
              <a:rPr lang="en-US" altLang="zh-CN" sz="2400" b="1" dirty="0">
                <a:effectLst>
                  <a:outerShdw blurRad="50800" dist="25400" dir="5400000" algn="t" rotWithShape="0">
                    <a:prstClr val="black">
                      <a:alpha val="20000"/>
                    </a:prstClr>
                  </a:outerShdw>
                </a:effectLst>
                <a:ea typeface="方正清刻本悦宋简体" panose="02000000000000000000" pitchFamily="2" charset="-122"/>
                <a:cs typeface="+mn-lt"/>
              </a:rPr>
              <a:t>The formal definition of hallucination</a:t>
            </a:r>
            <a:endParaRPr lang="en-US" altLang="zh-CN" sz="2400" b="1" dirty="0">
              <a:effectLst>
                <a:outerShdw blurRad="50800" dist="25400" dir="5400000" algn="t" rotWithShape="0">
                  <a:prstClr val="black">
                    <a:alpha val="20000"/>
                  </a:prstClr>
                </a:outerShdw>
              </a:effectLst>
              <a:ea typeface="方正清刻本悦宋简体" panose="02000000000000000000" pitchFamily="2" charset="-122"/>
              <a:cs typeface="+mn-lt"/>
            </a:endParaRPr>
          </a:p>
        </p:txBody>
      </p:sp>
      <p:sp>
        <p:nvSpPr>
          <p:cNvPr id="25" name="PA_库_矩形 26"/>
          <p:cNvSpPr/>
          <p:nvPr>
            <p:custDataLst>
              <p:tags r:id="rId10"/>
            </p:custDataLst>
          </p:nvPr>
        </p:nvSpPr>
        <p:spPr>
          <a:xfrm>
            <a:off x="1164520" y="3678194"/>
            <a:ext cx="435428" cy="435428"/>
          </a:xfrm>
          <a:prstGeom prst="rect">
            <a:avLst/>
          </a:prstGeom>
          <a:gradFill>
            <a:gsLst>
              <a:gs pos="0">
                <a:srgbClr val="C048E3"/>
              </a:gs>
              <a:gs pos="100000">
                <a:srgbClr val="005DFF"/>
              </a:gs>
            </a:gsLst>
            <a:lin ang="5400000" scaled="0"/>
          </a:gradFill>
          <a:ln>
            <a:noFill/>
          </a:ln>
          <a:effectLst>
            <a:outerShdw blurRad="88900" dist="381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思源黑体 CN Light" panose="020B0300000000000000" pitchFamily="34" charset="-122"/>
              <a:ea typeface="思源黑体 CN Light" panose="020B0300000000000000" pitchFamily="34" charset="-122"/>
            </a:endParaRPr>
          </a:p>
        </p:txBody>
      </p:sp>
      <p:sp>
        <p:nvSpPr>
          <p:cNvPr id="26" name="PA_库_文本框 27"/>
          <p:cNvSpPr txBox="1"/>
          <p:nvPr>
            <p:custDataLst>
              <p:tags r:id="rId11"/>
            </p:custDataLst>
          </p:nvPr>
        </p:nvSpPr>
        <p:spPr>
          <a:xfrm>
            <a:off x="1226582" y="3718890"/>
            <a:ext cx="311304" cy="369332"/>
          </a:xfrm>
          <a:prstGeom prst="rect">
            <a:avLst/>
          </a:prstGeom>
          <a:noFill/>
        </p:spPr>
        <p:txBody>
          <a:bodyPr wrap="none" rtlCol="0">
            <a:spAutoFit/>
          </a:bodyPr>
          <a:lstStyle/>
          <a:p>
            <a:r>
              <a:rPr lang="en-US" altLang="zh-CN" dirty="0">
                <a:solidFill>
                  <a:schemeClr val="bg1"/>
                </a:solidFill>
                <a:latin typeface="Adobe Garamond Pro" panose="02020502060506020403" pitchFamily="18" charset="0"/>
                <a:ea typeface="思源黑体 CN Normal" panose="020B0400000000000000" pitchFamily="34" charset="-122"/>
              </a:rPr>
              <a:t>3</a:t>
            </a:r>
            <a:endParaRPr lang="zh-CN" altLang="en-US" dirty="0">
              <a:solidFill>
                <a:schemeClr val="bg1"/>
              </a:solidFill>
              <a:latin typeface="Adobe Garamond Pro" panose="02020502060506020403" pitchFamily="18" charset="0"/>
              <a:ea typeface="思源黑体 CN Normal" panose="020B0400000000000000" pitchFamily="34" charset="-122"/>
            </a:endParaRPr>
          </a:p>
        </p:txBody>
      </p:sp>
      <p:sp>
        <p:nvSpPr>
          <p:cNvPr id="27" name="PA_库_文本框 28"/>
          <p:cNvSpPr txBox="1"/>
          <p:nvPr>
            <p:custDataLst>
              <p:tags r:id="rId12"/>
            </p:custDataLst>
          </p:nvPr>
        </p:nvSpPr>
        <p:spPr>
          <a:xfrm>
            <a:off x="1733550" y="3677285"/>
            <a:ext cx="5424805" cy="697230"/>
          </a:xfrm>
          <a:prstGeom prst="rect">
            <a:avLst/>
          </a:prstGeom>
          <a:noFill/>
        </p:spPr>
        <p:txBody>
          <a:bodyPr wrap="square" rtlCol="0">
            <a:noAutofit/>
          </a:bodyPr>
          <a:lstStyle/>
          <a:p>
            <a:pPr algn="l">
              <a:buClrTx/>
              <a:buSzTx/>
              <a:buFontTx/>
            </a:pPr>
            <a:r>
              <a:rPr lang="en-US" altLang="zh-CN" sz="2400" b="1" dirty="0">
                <a:effectLst>
                  <a:outerShdw blurRad="50800" dist="25400" dir="5400000" algn="t" rotWithShape="0">
                    <a:prstClr val="black">
                      <a:alpha val="20000"/>
                    </a:prstClr>
                  </a:outerShdw>
                </a:effectLst>
                <a:ea typeface="方正清刻本悦宋简体" panose="02000000000000000000" pitchFamily="2" charset="-122"/>
                <a:cs typeface="+mn-lt"/>
              </a:rPr>
              <a:t>Alleviation of hallucinations</a:t>
            </a:r>
            <a:endParaRPr lang="en-US" altLang="zh-CN" sz="2400" b="1" dirty="0">
              <a:effectLst>
                <a:outerShdw blurRad="50800" dist="25400" dir="5400000" algn="t" rotWithShape="0">
                  <a:prstClr val="black">
                    <a:alpha val="20000"/>
                  </a:prstClr>
                </a:outerShdw>
              </a:effectLst>
              <a:ea typeface="方正清刻本悦宋简体" panose="02000000000000000000" pitchFamily="2" charset="-122"/>
              <a:cs typeface="+mn-lt"/>
            </a:endParaRPr>
          </a:p>
        </p:txBody>
      </p:sp>
      <p:sp>
        <p:nvSpPr>
          <p:cNvPr id="29" name="PA_库_矩形 30"/>
          <p:cNvSpPr/>
          <p:nvPr>
            <p:custDataLst>
              <p:tags r:id="rId13"/>
            </p:custDataLst>
          </p:nvPr>
        </p:nvSpPr>
        <p:spPr>
          <a:xfrm>
            <a:off x="1164520" y="4693638"/>
            <a:ext cx="435428" cy="435428"/>
          </a:xfrm>
          <a:prstGeom prst="rect">
            <a:avLst/>
          </a:prstGeom>
          <a:gradFill>
            <a:gsLst>
              <a:gs pos="0">
                <a:srgbClr val="C048E3"/>
              </a:gs>
              <a:gs pos="100000">
                <a:srgbClr val="005DFF"/>
              </a:gs>
            </a:gsLst>
            <a:lin ang="5400000" scaled="0"/>
          </a:gradFill>
          <a:ln>
            <a:noFill/>
          </a:ln>
          <a:effectLst>
            <a:outerShdw blurRad="88900" dist="381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思源黑体 CN Light" panose="020B0300000000000000" pitchFamily="34" charset="-122"/>
              <a:ea typeface="思源黑体 CN Light" panose="020B0300000000000000" pitchFamily="34" charset="-122"/>
            </a:endParaRPr>
          </a:p>
        </p:txBody>
      </p:sp>
      <p:sp>
        <p:nvSpPr>
          <p:cNvPr id="30" name="PA_库_文本框 31"/>
          <p:cNvSpPr txBox="1"/>
          <p:nvPr>
            <p:custDataLst>
              <p:tags r:id="rId14"/>
            </p:custDataLst>
          </p:nvPr>
        </p:nvSpPr>
        <p:spPr>
          <a:xfrm>
            <a:off x="1226582" y="4734334"/>
            <a:ext cx="311304" cy="369332"/>
          </a:xfrm>
          <a:prstGeom prst="rect">
            <a:avLst/>
          </a:prstGeom>
          <a:noFill/>
        </p:spPr>
        <p:txBody>
          <a:bodyPr wrap="none" rtlCol="0">
            <a:spAutoFit/>
          </a:bodyPr>
          <a:lstStyle/>
          <a:p>
            <a:r>
              <a:rPr lang="en-US" altLang="zh-CN" dirty="0">
                <a:solidFill>
                  <a:schemeClr val="bg1"/>
                </a:solidFill>
                <a:latin typeface="Adobe Garamond Pro" panose="02020502060506020403" pitchFamily="18" charset="0"/>
                <a:ea typeface="思源黑体 CN Normal" panose="020B0400000000000000" pitchFamily="34" charset="-122"/>
              </a:rPr>
              <a:t>4</a:t>
            </a:r>
            <a:endParaRPr lang="zh-CN" altLang="en-US" dirty="0">
              <a:solidFill>
                <a:schemeClr val="bg1"/>
              </a:solidFill>
              <a:latin typeface="Adobe Garamond Pro" panose="02020502060506020403" pitchFamily="18" charset="0"/>
              <a:ea typeface="思源黑体 CN Normal" panose="020B0400000000000000" pitchFamily="34" charset="-122"/>
            </a:endParaRPr>
          </a:p>
        </p:txBody>
      </p:sp>
      <p:sp>
        <p:nvSpPr>
          <p:cNvPr id="31" name="PA_库_文本框 32"/>
          <p:cNvSpPr txBox="1"/>
          <p:nvPr>
            <p:custDataLst>
              <p:tags r:id="rId15"/>
            </p:custDataLst>
          </p:nvPr>
        </p:nvSpPr>
        <p:spPr>
          <a:xfrm>
            <a:off x="1733297" y="4692862"/>
            <a:ext cx="3960366" cy="460375"/>
          </a:xfrm>
          <a:prstGeom prst="rect">
            <a:avLst/>
          </a:prstGeom>
          <a:noFill/>
        </p:spPr>
        <p:txBody>
          <a:bodyPr wrap="square" rtlCol="0">
            <a:spAutoFit/>
          </a:bodyPr>
          <a:lstStyle/>
          <a:p>
            <a:pPr algn="l">
              <a:buClrTx/>
              <a:buSzTx/>
              <a:buFontTx/>
            </a:pPr>
            <a:r>
              <a:rPr lang="en-US" altLang="zh-CN" sz="2400" b="1" dirty="0">
                <a:effectLst>
                  <a:outerShdw blurRad="50800" dist="25400" dir="5400000" algn="t" rotWithShape="0">
                    <a:prstClr val="black">
                      <a:alpha val="20000"/>
                    </a:prstClr>
                  </a:outerShdw>
                </a:effectLst>
                <a:ea typeface="方正清刻本悦宋简体" panose="02000000000000000000" pitchFamily="2" charset="-122"/>
                <a:cs typeface="+mn-lt"/>
              </a:rPr>
              <a:t>Summary</a:t>
            </a:r>
            <a:endParaRPr lang="en-US" altLang="zh-CN" sz="2400" b="1" dirty="0">
              <a:effectLst>
                <a:outerShdw blurRad="50800" dist="25400" dir="5400000" algn="t" rotWithShape="0">
                  <a:prstClr val="black">
                    <a:alpha val="20000"/>
                  </a:prstClr>
                </a:outerShdw>
              </a:effectLst>
              <a:ea typeface="方正清刻本悦宋简体" panose="02000000000000000000" pitchFamily="2" charset="-122"/>
              <a:cs typeface="+mn-lt"/>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nodePh="1">
                                  <p:stCondLst>
                                    <p:cond delay="250"/>
                                  </p:stCondLst>
                                  <p:endCondLst>
                                    <p:cond evt="begin" delay="0">
                                      <p:tn val="5"/>
                                    </p:cond>
                                  </p:endCondLst>
                                  <p:childTnLst>
                                    <p:set>
                                      <p:cBhvr>
                                        <p:cTn id="6" dur="1" fill="hold">
                                          <p:stCondLst>
                                            <p:cond delay="0"/>
                                          </p:stCondLst>
                                        </p:cTn>
                                        <p:tgtEl>
                                          <p:spTgt spid="4">
                                            <p:txEl>
                                              <p:charRg st="4294967295" end="4294967295"/>
                                            </p:txEl>
                                          </p:spTgt>
                                        </p:tgtEl>
                                        <p:attrNameLst>
                                          <p:attrName>style.visibility</p:attrName>
                                        </p:attrNameLst>
                                      </p:cBhvr>
                                      <p:to>
                                        <p:strVal val="visible"/>
                                      </p:to>
                                    </p:set>
                                    <p:anim calcmode="lin" valueType="num">
                                      <p:cBhvr additive="base">
                                        <p:cTn id="7" dur="1500" fill="hold"/>
                                        <p:tgtEl>
                                          <p:spTgt spid="4">
                                            <p:txEl>
                                              <p:charRg st="4294967295" end="4294967295"/>
                                            </p:txEl>
                                          </p:spTgt>
                                        </p:tgtEl>
                                        <p:attrNameLst>
                                          <p:attrName>ppt_x</p:attrName>
                                        </p:attrNameLst>
                                      </p:cBhvr>
                                      <p:tavLst>
                                        <p:tav tm="0">
                                          <p:val>
                                            <p:strVal val="0-#ppt_w/2"/>
                                          </p:val>
                                        </p:tav>
                                        <p:tav tm="100000">
                                          <p:val>
                                            <p:strVal val="#ppt_x"/>
                                          </p:val>
                                        </p:tav>
                                      </p:tavLst>
                                    </p:anim>
                                    <p:anim calcmode="lin" valueType="num">
                                      <p:cBhvr additive="base">
                                        <p:cTn id="8" dur="1500" fill="hold"/>
                                        <p:tgtEl>
                                          <p:spTgt spid="4">
                                            <p:txEl>
                                              <p:charRg st="4294967295" end="4294967295"/>
                                            </p:txEl>
                                          </p:spTgt>
                                        </p:tgtEl>
                                        <p:attrNameLst>
                                          <p:attrName>ppt_y</p:attrName>
                                        </p:attrNameLst>
                                      </p:cBhvr>
                                      <p:tavLst>
                                        <p:tav tm="0">
                                          <p:val>
                                            <p:strVal val="#ppt_y"/>
                                          </p:val>
                                        </p:tav>
                                        <p:tav tm="100000">
                                          <p:val>
                                            <p:strVal val="#ppt_y"/>
                                          </p:val>
                                        </p:tav>
                                      </p:tavLst>
                                    </p:anim>
                                    <p:set>
                                      <p:cBhvr>
                                        <p:cTn id="9" dur="1" fill="hold">
                                          <p:stCondLst>
                                            <p:cond delay="0"/>
                                          </p:stCondLst>
                                        </p:cTn>
                                        <p:tgtEl>
                                          <p:spTgt spid="4">
                                            <p:txEl>
                                              <p:charRg st="4294967295" end="4294967295"/>
                                            </p:txEl>
                                          </p:spTgt>
                                        </p:tgtEl>
                                        <p:attrNameLst>
                                          <p:attrName>style.visibility</p:attrName>
                                        </p:attrNameLst>
                                      </p:cBhvr>
                                      <p:to>
                                        <p:strVal val="visible"/>
                                      </p:to>
                                    </p:set>
                                    <p:anim to="" calcmode="lin" valueType="num">
                                      <p:cBhvr>
                                        <p:cTn id="10" dur="1500" fill="hold">
                                          <p:stCondLst>
                                            <p:cond delay="0"/>
                                          </p:stCondLst>
                                        </p:cTn>
                                        <p:tgtEl>
                                          <p:spTgt spid="4">
                                            <p:txEl>
                                              <p:charRg st="4294967295" end="4294967295"/>
                                            </p:txEl>
                                          </p:spTgt>
                                        </p:tgtEl>
                                        <p:attrNameLst>
                                          <p:attrName>ppt_w</p:attrName>
                                        </p:attrNameLst>
                                      </p:cBhvr>
                                      <p:tavLst>
                                        <p:tav tm="0">
                                          <p:val>
                                            <p:fltVal val="0"/>
                                          </p:val>
                                        </p:tav>
                                        <p:tav tm="100000">
                                          <p:val>
                                            <p:strVal val="#ppt_w"/>
                                          </p:val>
                                        </p:tav>
                                      </p:tavLst>
                                    </p:anim>
                                    <p:anim to="" calcmode="lin" valueType="num">
                                      <p:cBhvr>
                                        <p:cTn id="11" dur="1500" fill="hold">
                                          <p:stCondLst>
                                            <p:cond delay="0"/>
                                          </p:stCondLst>
                                        </p:cTn>
                                        <p:tgtEl>
                                          <p:spTgt spid="4">
                                            <p:txEl>
                                              <p:charRg st="4294967295" end="4294967295"/>
                                            </p:txEl>
                                          </p:spTgt>
                                        </p:tgtEl>
                                        <p:attrNameLst>
                                          <p:attrName>ppt_h</p:attrName>
                                        </p:attrNameLst>
                                      </p:cBhvr>
                                      <p:tavLst>
                                        <p:tav tm="0">
                                          <p:val>
                                            <p:fltVal val="0"/>
                                          </p:val>
                                        </p:tav>
                                        <p:tav tm="100000">
                                          <p:val>
                                            <p:strVal val="#ppt_h"/>
                                          </p:val>
                                        </p:tav>
                                      </p:tavLst>
                                    </p:anim>
                                    <p:animEffect filter="fade">
                                      <p:cBhvr>
                                        <p:cTn id="12" dur="1500">
                                          <p:stCondLst>
                                            <p:cond delay="0"/>
                                          </p:stCondLst>
                                        </p:cTn>
                                        <p:tgtEl>
                                          <p:spTgt spid="4">
                                            <p:txEl>
                                              <p:charRg st="4294967295" end="4294967295"/>
                                            </p:txEl>
                                          </p:spTgt>
                                        </p:tgtEl>
                                      </p:cBhvr>
                                    </p:animEffect>
                                  </p:childTnLst>
                                </p:cTn>
                              </p:par>
                              <p:par>
                                <p:cTn id="13" presetID="2" presetClass="entr" presetSubtype="8" decel="100000" fill="hold" grpId="0" nodeType="withEffect">
                                  <p:stCondLst>
                                    <p:cond delay="25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1500" fill="hold"/>
                                        <p:tgtEl>
                                          <p:spTgt spid="5"/>
                                        </p:tgtEl>
                                        <p:attrNameLst>
                                          <p:attrName>ppt_x</p:attrName>
                                        </p:attrNameLst>
                                      </p:cBhvr>
                                      <p:tavLst>
                                        <p:tav tm="0">
                                          <p:val>
                                            <p:strVal val="0-#ppt_w/2"/>
                                          </p:val>
                                        </p:tav>
                                        <p:tav tm="100000">
                                          <p:val>
                                            <p:strVal val="#ppt_x"/>
                                          </p:val>
                                        </p:tav>
                                      </p:tavLst>
                                    </p:anim>
                                    <p:anim calcmode="lin" valueType="num">
                                      <p:cBhvr additive="base">
                                        <p:cTn id="16" dur="1500" fill="hold"/>
                                        <p:tgtEl>
                                          <p:spTgt spid="5"/>
                                        </p:tgtEl>
                                        <p:attrNameLst>
                                          <p:attrName>ppt_y</p:attrName>
                                        </p:attrNameLst>
                                      </p:cBhvr>
                                      <p:tavLst>
                                        <p:tav tm="0">
                                          <p:val>
                                            <p:strVal val="#ppt_y"/>
                                          </p:val>
                                        </p:tav>
                                        <p:tav tm="100000">
                                          <p:val>
                                            <p:strVal val="#ppt_y"/>
                                          </p:val>
                                        </p:tav>
                                      </p:tavLst>
                                    </p:anim>
                                    <p:set>
                                      <p:cBhvr>
                                        <p:cTn id="17" dur="1" fill="hold">
                                          <p:stCondLst>
                                            <p:cond delay="0"/>
                                          </p:stCondLst>
                                        </p:cTn>
                                        <p:tgtEl>
                                          <p:spTgt spid="5"/>
                                        </p:tgtEl>
                                        <p:attrNameLst>
                                          <p:attrName>style.visibility</p:attrName>
                                        </p:attrNameLst>
                                      </p:cBhvr>
                                      <p:to>
                                        <p:strVal val="visible"/>
                                      </p:to>
                                    </p:set>
                                    <p:anim to="" calcmode="lin" valueType="num">
                                      <p:cBhvr>
                                        <p:cTn id="18" dur="1500" fill="hold">
                                          <p:stCondLst>
                                            <p:cond delay="0"/>
                                          </p:stCondLst>
                                        </p:cTn>
                                        <p:tgtEl>
                                          <p:spTgt spid="5"/>
                                        </p:tgtEl>
                                        <p:attrNameLst>
                                          <p:attrName>ppt_w</p:attrName>
                                        </p:attrNameLst>
                                      </p:cBhvr>
                                      <p:tavLst>
                                        <p:tav tm="0">
                                          <p:val>
                                            <p:fltVal val="0"/>
                                          </p:val>
                                        </p:tav>
                                        <p:tav tm="100000">
                                          <p:val>
                                            <p:strVal val="#ppt_w"/>
                                          </p:val>
                                        </p:tav>
                                      </p:tavLst>
                                    </p:anim>
                                    <p:anim to="" calcmode="lin" valueType="num">
                                      <p:cBhvr>
                                        <p:cTn id="19" dur="1500" fill="hold">
                                          <p:stCondLst>
                                            <p:cond delay="0"/>
                                          </p:stCondLst>
                                        </p:cTn>
                                        <p:tgtEl>
                                          <p:spTgt spid="5"/>
                                        </p:tgtEl>
                                        <p:attrNameLst>
                                          <p:attrName>ppt_h</p:attrName>
                                        </p:attrNameLst>
                                      </p:cBhvr>
                                      <p:tavLst>
                                        <p:tav tm="0">
                                          <p:val>
                                            <p:fltVal val="0"/>
                                          </p:val>
                                        </p:tav>
                                        <p:tav tm="100000">
                                          <p:val>
                                            <p:strVal val="#ppt_h"/>
                                          </p:val>
                                        </p:tav>
                                      </p:tavLst>
                                    </p:anim>
                                    <p:animEffect filter="fade">
                                      <p:cBhvr>
                                        <p:cTn id="20" dur="1500">
                                          <p:stCondLst>
                                            <p:cond delay="0"/>
                                          </p:stCondLst>
                                        </p:cTn>
                                        <p:tgtEl>
                                          <p:spTgt spid="5"/>
                                        </p:tgtEl>
                                      </p:cBhvr>
                                    </p:animEffect>
                                  </p:childTnLst>
                                </p:cTn>
                              </p:par>
                              <p:par>
                                <p:cTn id="21" presetID="2" presetClass="entr" presetSubtype="8" decel="100000" fill="hold" grpId="0" nodeType="withEffect" nodePh="1">
                                  <p:stCondLst>
                                    <p:cond delay="250"/>
                                  </p:stCondLst>
                                  <p:endCondLst>
                                    <p:cond evt="begin" delay="0">
                                      <p:tn val="21"/>
                                    </p:cond>
                                  </p:endCondLst>
                                  <p:childTnLst>
                                    <p:set>
                                      <p:cBhvr>
                                        <p:cTn id="22" dur="1" fill="hold">
                                          <p:stCondLst>
                                            <p:cond delay="0"/>
                                          </p:stCondLst>
                                        </p:cTn>
                                        <p:tgtEl>
                                          <p:spTgt spid="21">
                                            <p:txEl>
                                              <p:charRg st="4294967295" end="4294967295"/>
                                            </p:txEl>
                                          </p:spTgt>
                                        </p:tgtEl>
                                        <p:attrNameLst>
                                          <p:attrName>style.visibility</p:attrName>
                                        </p:attrNameLst>
                                      </p:cBhvr>
                                      <p:to>
                                        <p:strVal val="visible"/>
                                      </p:to>
                                    </p:set>
                                    <p:anim calcmode="lin" valueType="num">
                                      <p:cBhvr additive="base">
                                        <p:cTn id="23" dur="1500" fill="hold"/>
                                        <p:tgtEl>
                                          <p:spTgt spid="21">
                                            <p:txEl>
                                              <p:charRg st="4294967295" end="4294967295"/>
                                            </p:txEl>
                                          </p:spTgt>
                                        </p:tgtEl>
                                        <p:attrNameLst>
                                          <p:attrName>ppt_x</p:attrName>
                                        </p:attrNameLst>
                                      </p:cBhvr>
                                      <p:tavLst>
                                        <p:tav tm="0">
                                          <p:val>
                                            <p:strVal val="0-#ppt_w/2"/>
                                          </p:val>
                                        </p:tav>
                                        <p:tav tm="100000">
                                          <p:val>
                                            <p:strVal val="#ppt_x"/>
                                          </p:val>
                                        </p:tav>
                                      </p:tavLst>
                                    </p:anim>
                                    <p:anim calcmode="lin" valueType="num">
                                      <p:cBhvr additive="base">
                                        <p:cTn id="24" dur="1500" fill="hold"/>
                                        <p:tgtEl>
                                          <p:spTgt spid="21">
                                            <p:txEl>
                                              <p:charRg st="4294967295" end="4294967295"/>
                                            </p:txEl>
                                          </p:spTgt>
                                        </p:tgtEl>
                                        <p:attrNameLst>
                                          <p:attrName>ppt_y</p:attrName>
                                        </p:attrNameLst>
                                      </p:cBhvr>
                                      <p:tavLst>
                                        <p:tav tm="0">
                                          <p:val>
                                            <p:strVal val="#ppt_y"/>
                                          </p:val>
                                        </p:tav>
                                        <p:tav tm="100000">
                                          <p:val>
                                            <p:strVal val="#ppt_y"/>
                                          </p:val>
                                        </p:tav>
                                      </p:tavLst>
                                    </p:anim>
                                    <p:set>
                                      <p:cBhvr>
                                        <p:cTn id="25" dur="1" fill="hold">
                                          <p:stCondLst>
                                            <p:cond delay="0"/>
                                          </p:stCondLst>
                                        </p:cTn>
                                        <p:tgtEl>
                                          <p:spTgt spid="21">
                                            <p:txEl>
                                              <p:charRg st="4294967295" end="4294967295"/>
                                            </p:txEl>
                                          </p:spTgt>
                                        </p:tgtEl>
                                        <p:attrNameLst>
                                          <p:attrName>style.visibility</p:attrName>
                                        </p:attrNameLst>
                                      </p:cBhvr>
                                      <p:to>
                                        <p:strVal val="visible"/>
                                      </p:to>
                                    </p:set>
                                    <p:anim to="" calcmode="lin" valueType="num">
                                      <p:cBhvr>
                                        <p:cTn id="26" dur="1500" fill="hold">
                                          <p:stCondLst>
                                            <p:cond delay="0"/>
                                          </p:stCondLst>
                                        </p:cTn>
                                        <p:tgtEl>
                                          <p:spTgt spid="21">
                                            <p:txEl>
                                              <p:charRg st="4294967295" end="4294967295"/>
                                            </p:txEl>
                                          </p:spTgt>
                                        </p:tgtEl>
                                        <p:attrNameLst>
                                          <p:attrName>ppt_w</p:attrName>
                                        </p:attrNameLst>
                                      </p:cBhvr>
                                      <p:tavLst>
                                        <p:tav tm="0">
                                          <p:val>
                                            <p:fltVal val="0"/>
                                          </p:val>
                                        </p:tav>
                                        <p:tav tm="100000">
                                          <p:val>
                                            <p:strVal val="#ppt_w"/>
                                          </p:val>
                                        </p:tav>
                                      </p:tavLst>
                                    </p:anim>
                                    <p:anim to="" calcmode="lin" valueType="num">
                                      <p:cBhvr>
                                        <p:cTn id="27" dur="1500" fill="hold">
                                          <p:stCondLst>
                                            <p:cond delay="0"/>
                                          </p:stCondLst>
                                        </p:cTn>
                                        <p:tgtEl>
                                          <p:spTgt spid="21">
                                            <p:txEl>
                                              <p:charRg st="4294967295" end="4294967295"/>
                                            </p:txEl>
                                          </p:spTgt>
                                        </p:tgtEl>
                                        <p:attrNameLst>
                                          <p:attrName>ppt_h</p:attrName>
                                        </p:attrNameLst>
                                      </p:cBhvr>
                                      <p:tavLst>
                                        <p:tav tm="0">
                                          <p:val>
                                            <p:fltVal val="0"/>
                                          </p:val>
                                        </p:tav>
                                        <p:tav tm="100000">
                                          <p:val>
                                            <p:strVal val="#ppt_h"/>
                                          </p:val>
                                        </p:tav>
                                      </p:tavLst>
                                    </p:anim>
                                    <p:animEffect filter="fade">
                                      <p:cBhvr>
                                        <p:cTn id="28" dur="1500">
                                          <p:stCondLst>
                                            <p:cond delay="0"/>
                                          </p:stCondLst>
                                        </p:cTn>
                                        <p:tgtEl>
                                          <p:spTgt spid="21">
                                            <p:txEl>
                                              <p:charRg st="4294967295" end="4294967295"/>
                                            </p:txEl>
                                          </p:spTgt>
                                        </p:tgtEl>
                                      </p:cBhvr>
                                    </p:animEffect>
                                  </p:childTnLst>
                                </p:cTn>
                              </p:par>
                              <p:par>
                                <p:cTn id="29" presetID="2" presetClass="entr" presetSubtype="8" decel="100000" fill="hold" grpId="0" nodeType="withEffect">
                                  <p:stCondLst>
                                    <p:cond delay="250"/>
                                  </p:stCondLst>
                                  <p:childTnLst>
                                    <p:set>
                                      <p:cBhvr>
                                        <p:cTn id="30" dur="1" fill="hold">
                                          <p:stCondLst>
                                            <p:cond delay="0"/>
                                          </p:stCondLst>
                                        </p:cTn>
                                        <p:tgtEl>
                                          <p:spTgt spid="22"/>
                                        </p:tgtEl>
                                        <p:attrNameLst>
                                          <p:attrName>style.visibility</p:attrName>
                                        </p:attrNameLst>
                                      </p:cBhvr>
                                      <p:to>
                                        <p:strVal val="visible"/>
                                      </p:to>
                                    </p:set>
                                    <p:anim calcmode="lin" valueType="num">
                                      <p:cBhvr additive="base">
                                        <p:cTn id="31" dur="1500" fill="hold"/>
                                        <p:tgtEl>
                                          <p:spTgt spid="22"/>
                                        </p:tgtEl>
                                        <p:attrNameLst>
                                          <p:attrName>ppt_x</p:attrName>
                                        </p:attrNameLst>
                                      </p:cBhvr>
                                      <p:tavLst>
                                        <p:tav tm="0">
                                          <p:val>
                                            <p:strVal val="0-#ppt_w/2"/>
                                          </p:val>
                                        </p:tav>
                                        <p:tav tm="100000">
                                          <p:val>
                                            <p:strVal val="#ppt_x"/>
                                          </p:val>
                                        </p:tav>
                                      </p:tavLst>
                                    </p:anim>
                                    <p:anim calcmode="lin" valueType="num">
                                      <p:cBhvr additive="base">
                                        <p:cTn id="32" dur="1500" fill="hold"/>
                                        <p:tgtEl>
                                          <p:spTgt spid="22"/>
                                        </p:tgtEl>
                                        <p:attrNameLst>
                                          <p:attrName>ppt_y</p:attrName>
                                        </p:attrNameLst>
                                      </p:cBhvr>
                                      <p:tavLst>
                                        <p:tav tm="0">
                                          <p:val>
                                            <p:strVal val="#ppt_y"/>
                                          </p:val>
                                        </p:tav>
                                        <p:tav tm="100000">
                                          <p:val>
                                            <p:strVal val="#ppt_y"/>
                                          </p:val>
                                        </p:tav>
                                      </p:tavLst>
                                    </p:anim>
                                    <p:set>
                                      <p:cBhvr>
                                        <p:cTn id="33" dur="1" fill="hold">
                                          <p:stCondLst>
                                            <p:cond delay="0"/>
                                          </p:stCondLst>
                                        </p:cTn>
                                        <p:tgtEl>
                                          <p:spTgt spid="22"/>
                                        </p:tgtEl>
                                        <p:attrNameLst>
                                          <p:attrName>style.visibility</p:attrName>
                                        </p:attrNameLst>
                                      </p:cBhvr>
                                      <p:to>
                                        <p:strVal val="visible"/>
                                      </p:to>
                                    </p:set>
                                    <p:anim to="" calcmode="lin" valueType="num">
                                      <p:cBhvr>
                                        <p:cTn id="34" dur="1500" fill="hold">
                                          <p:stCondLst>
                                            <p:cond delay="0"/>
                                          </p:stCondLst>
                                        </p:cTn>
                                        <p:tgtEl>
                                          <p:spTgt spid="22"/>
                                        </p:tgtEl>
                                        <p:attrNameLst>
                                          <p:attrName>ppt_w</p:attrName>
                                        </p:attrNameLst>
                                      </p:cBhvr>
                                      <p:tavLst>
                                        <p:tav tm="0">
                                          <p:val>
                                            <p:fltVal val="0"/>
                                          </p:val>
                                        </p:tav>
                                        <p:tav tm="100000">
                                          <p:val>
                                            <p:strVal val="#ppt_w"/>
                                          </p:val>
                                        </p:tav>
                                      </p:tavLst>
                                    </p:anim>
                                    <p:anim to="" calcmode="lin" valueType="num">
                                      <p:cBhvr>
                                        <p:cTn id="35" dur="1500" fill="hold">
                                          <p:stCondLst>
                                            <p:cond delay="0"/>
                                          </p:stCondLst>
                                        </p:cTn>
                                        <p:tgtEl>
                                          <p:spTgt spid="22"/>
                                        </p:tgtEl>
                                        <p:attrNameLst>
                                          <p:attrName>ppt_h</p:attrName>
                                        </p:attrNameLst>
                                      </p:cBhvr>
                                      <p:tavLst>
                                        <p:tav tm="0">
                                          <p:val>
                                            <p:fltVal val="0"/>
                                          </p:val>
                                        </p:tav>
                                        <p:tav tm="100000">
                                          <p:val>
                                            <p:strVal val="#ppt_h"/>
                                          </p:val>
                                        </p:tav>
                                      </p:tavLst>
                                    </p:anim>
                                    <p:animEffect filter="fade">
                                      <p:cBhvr>
                                        <p:cTn id="36" dur="1500">
                                          <p:stCondLst>
                                            <p:cond delay="0"/>
                                          </p:stCondLst>
                                        </p:cTn>
                                        <p:tgtEl>
                                          <p:spTgt spid="22"/>
                                        </p:tgtEl>
                                      </p:cBhvr>
                                    </p:animEffect>
                                  </p:childTnLst>
                                </p:cTn>
                              </p:par>
                              <p:par>
                                <p:cTn id="37" presetID="2" presetClass="entr" presetSubtype="8" decel="100000" fill="hold" grpId="0" nodeType="withEffect" nodePh="1">
                                  <p:stCondLst>
                                    <p:cond delay="250"/>
                                  </p:stCondLst>
                                  <p:endCondLst>
                                    <p:cond evt="begin" delay="0">
                                      <p:tn val="37"/>
                                    </p:cond>
                                  </p:endCondLst>
                                  <p:childTnLst>
                                    <p:set>
                                      <p:cBhvr>
                                        <p:cTn id="38" dur="1" fill="hold">
                                          <p:stCondLst>
                                            <p:cond delay="0"/>
                                          </p:stCondLst>
                                        </p:cTn>
                                        <p:tgtEl>
                                          <p:spTgt spid="25">
                                            <p:txEl>
                                              <p:charRg st="4294967295" end="4294967295"/>
                                            </p:txEl>
                                          </p:spTgt>
                                        </p:tgtEl>
                                        <p:attrNameLst>
                                          <p:attrName>style.visibility</p:attrName>
                                        </p:attrNameLst>
                                      </p:cBhvr>
                                      <p:to>
                                        <p:strVal val="visible"/>
                                      </p:to>
                                    </p:set>
                                    <p:anim calcmode="lin" valueType="num">
                                      <p:cBhvr additive="base">
                                        <p:cTn id="39" dur="1500" fill="hold"/>
                                        <p:tgtEl>
                                          <p:spTgt spid="25">
                                            <p:txEl>
                                              <p:charRg st="4294967295" end="4294967295"/>
                                            </p:txEl>
                                          </p:spTgt>
                                        </p:tgtEl>
                                        <p:attrNameLst>
                                          <p:attrName>ppt_x</p:attrName>
                                        </p:attrNameLst>
                                      </p:cBhvr>
                                      <p:tavLst>
                                        <p:tav tm="0">
                                          <p:val>
                                            <p:strVal val="0-#ppt_w/2"/>
                                          </p:val>
                                        </p:tav>
                                        <p:tav tm="100000">
                                          <p:val>
                                            <p:strVal val="#ppt_x"/>
                                          </p:val>
                                        </p:tav>
                                      </p:tavLst>
                                    </p:anim>
                                    <p:anim calcmode="lin" valueType="num">
                                      <p:cBhvr additive="base">
                                        <p:cTn id="40" dur="1500" fill="hold"/>
                                        <p:tgtEl>
                                          <p:spTgt spid="25">
                                            <p:txEl>
                                              <p:charRg st="4294967295" end="4294967295"/>
                                            </p:txEl>
                                          </p:spTgt>
                                        </p:tgtEl>
                                        <p:attrNameLst>
                                          <p:attrName>ppt_y</p:attrName>
                                        </p:attrNameLst>
                                      </p:cBhvr>
                                      <p:tavLst>
                                        <p:tav tm="0">
                                          <p:val>
                                            <p:strVal val="#ppt_y"/>
                                          </p:val>
                                        </p:tav>
                                        <p:tav tm="100000">
                                          <p:val>
                                            <p:strVal val="#ppt_y"/>
                                          </p:val>
                                        </p:tav>
                                      </p:tavLst>
                                    </p:anim>
                                    <p:set>
                                      <p:cBhvr>
                                        <p:cTn id="41" dur="1" fill="hold">
                                          <p:stCondLst>
                                            <p:cond delay="0"/>
                                          </p:stCondLst>
                                        </p:cTn>
                                        <p:tgtEl>
                                          <p:spTgt spid="25">
                                            <p:txEl>
                                              <p:charRg st="4294967295" end="4294967295"/>
                                            </p:txEl>
                                          </p:spTgt>
                                        </p:tgtEl>
                                        <p:attrNameLst>
                                          <p:attrName>style.visibility</p:attrName>
                                        </p:attrNameLst>
                                      </p:cBhvr>
                                      <p:to>
                                        <p:strVal val="visible"/>
                                      </p:to>
                                    </p:set>
                                    <p:anim to="" calcmode="lin" valueType="num">
                                      <p:cBhvr>
                                        <p:cTn id="42" dur="1500" fill="hold">
                                          <p:stCondLst>
                                            <p:cond delay="0"/>
                                          </p:stCondLst>
                                        </p:cTn>
                                        <p:tgtEl>
                                          <p:spTgt spid="25">
                                            <p:txEl>
                                              <p:charRg st="4294967295" end="4294967295"/>
                                            </p:txEl>
                                          </p:spTgt>
                                        </p:tgtEl>
                                        <p:attrNameLst>
                                          <p:attrName>ppt_w</p:attrName>
                                        </p:attrNameLst>
                                      </p:cBhvr>
                                      <p:tavLst>
                                        <p:tav tm="0">
                                          <p:val>
                                            <p:fltVal val="0"/>
                                          </p:val>
                                        </p:tav>
                                        <p:tav tm="100000">
                                          <p:val>
                                            <p:strVal val="#ppt_w"/>
                                          </p:val>
                                        </p:tav>
                                      </p:tavLst>
                                    </p:anim>
                                    <p:anim to="" calcmode="lin" valueType="num">
                                      <p:cBhvr>
                                        <p:cTn id="43" dur="1500" fill="hold">
                                          <p:stCondLst>
                                            <p:cond delay="0"/>
                                          </p:stCondLst>
                                        </p:cTn>
                                        <p:tgtEl>
                                          <p:spTgt spid="25">
                                            <p:txEl>
                                              <p:charRg st="4294967295" end="4294967295"/>
                                            </p:txEl>
                                          </p:spTgt>
                                        </p:tgtEl>
                                        <p:attrNameLst>
                                          <p:attrName>ppt_h</p:attrName>
                                        </p:attrNameLst>
                                      </p:cBhvr>
                                      <p:tavLst>
                                        <p:tav tm="0">
                                          <p:val>
                                            <p:fltVal val="0"/>
                                          </p:val>
                                        </p:tav>
                                        <p:tav tm="100000">
                                          <p:val>
                                            <p:strVal val="#ppt_h"/>
                                          </p:val>
                                        </p:tav>
                                      </p:tavLst>
                                    </p:anim>
                                    <p:animEffect filter="fade">
                                      <p:cBhvr>
                                        <p:cTn id="44" dur="1500">
                                          <p:stCondLst>
                                            <p:cond delay="0"/>
                                          </p:stCondLst>
                                        </p:cTn>
                                        <p:tgtEl>
                                          <p:spTgt spid="25">
                                            <p:txEl>
                                              <p:charRg st="4294967295" end="4294967295"/>
                                            </p:txEl>
                                          </p:spTgt>
                                        </p:tgtEl>
                                      </p:cBhvr>
                                    </p:animEffect>
                                  </p:childTnLst>
                                </p:cTn>
                              </p:par>
                              <p:par>
                                <p:cTn id="45" presetID="2" presetClass="entr" presetSubtype="8" decel="100000" fill="hold" grpId="0" nodeType="withEffect">
                                  <p:stCondLst>
                                    <p:cond delay="250"/>
                                  </p:stCondLst>
                                  <p:childTnLst>
                                    <p:set>
                                      <p:cBhvr>
                                        <p:cTn id="46" dur="1" fill="hold">
                                          <p:stCondLst>
                                            <p:cond delay="0"/>
                                          </p:stCondLst>
                                        </p:cTn>
                                        <p:tgtEl>
                                          <p:spTgt spid="26"/>
                                        </p:tgtEl>
                                        <p:attrNameLst>
                                          <p:attrName>style.visibility</p:attrName>
                                        </p:attrNameLst>
                                      </p:cBhvr>
                                      <p:to>
                                        <p:strVal val="visible"/>
                                      </p:to>
                                    </p:set>
                                    <p:anim calcmode="lin" valueType="num">
                                      <p:cBhvr additive="base">
                                        <p:cTn id="47" dur="1500" fill="hold"/>
                                        <p:tgtEl>
                                          <p:spTgt spid="26"/>
                                        </p:tgtEl>
                                        <p:attrNameLst>
                                          <p:attrName>ppt_x</p:attrName>
                                        </p:attrNameLst>
                                      </p:cBhvr>
                                      <p:tavLst>
                                        <p:tav tm="0">
                                          <p:val>
                                            <p:strVal val="0-#ppt_w/2"/>
                                          </p:val>
                                        </p:tav>
                                        <p:tav tm="100000">
                                          <p:val>
                                            <p:strVal val="#ppt_x"/>
                                          </p:val>
                                        </p:tav>
                                      </p:tavLst>
                                    </p:anim>
                                    <p:anim calcmode="lin" valueType="num">
                                      <p:cBhvr additive="base">
                                        <p:cTn id="48" dur="1500" fill="hold"/>
                                        <p:tgtEl>
                                          <p:spTgt spid="26"/>
                                        </p:tgtEl>
                                        <p:attrNameLst>
                                          <p:attrName>ppt_y</p:attrName>
                                        </p:attrNameLst>
                                      </p:cBhvr>
                                      <p:tavLst>
                                        <p:tav tm="0">
                                          <p:val>
                                            <p:strVal val="#ppt_y"/>
                                          </p:val>
                                        </p:tav>
                                        <p:tav tm="100000">
                                          <p:val>
                                            <p:strVal val="#ppt_y"/>
                                          </p:val>
                                        </p:tav>
                                      </p:tavLst>
                                    </p:anim>
                                    <p:set>
                                      <p:cBhvr>
                                        <p:cTn id="49" dur="1" fill="hold">
                                          <p:stCondLst>
                                            <p:cond delay="0"/>
                                          </p:stCondLst>
                                        </p:cTn>
                                        <p:tgtEl>
                                          <p:spTgt spid="26"/>
                                        </p:tgtEl>
                                        <p:attrNameLst>
                                          <p:attrName>style.visibility</p:attrName>
                                        </p:attrNameLst>
                                      </p:cBhvr>
                                      <p:to>
                                        <p:strVal val="visible"/>
                                      </p:to>
                                    </p:set>
                                    <p:anim to="" calcmode="lin" valueType="num">
                                      <p:cBhvr>
                                        <p:cTn id="50" dur="1500" fill="hold">
                                          <p:stCondLst>
                                            <p:cond delay="0"/>
                                          </p:stCondLst>
                                        </p:cTn>
                                        <p:tgtEl>
                                          <p:spTgt spid="26"/>
                                        </p:tgtEl>
                                        <p:attrNameLst>
                                          <p:attrName>ppt_w</p:attrName>
                                        </p:attrNameLst>
                                      </p:cBhvr>
                                      <p:tavLst>
                                        <p:tav tm="0">
                                          <p:val>
                                            <p:fltVal val="0"/>
                                          </p:val>
                                        </p:tav>
                                        <p:tav tm="100000">
                                          <p:val>
                                            <p:strVal val="#ppt_w"/>
                                          </p:val>
                                        </p:tav>
                                      </p:tavLst>
                                    </p:anim>
                                    <p:anim to="" calcmode="lin" valueType="num">
                                      <p:cBhvr>
                                        <p:cTn id="51" dur="1500" fill="hold">
                                          <p:stCondLst>
                                            <p:cond delay="0"/>
                                          </p:stCondLst>
                                        </p:cTn>
                                        <p:tgtEl>
                                          <p:spTgt spid="26"/>
                                        </p:tgtEl>
                                        <p:attrNameLst>
                                          <p:attrName>ppt_h</p:attrName>
                                        </p:attrNameLst>
                                      </p:cBhvr>
                                      <p:tavLst>
                                        <p:tav tm="0">
                                          <p:val>
                                            <p:fltVal val="0"/>
                                          </p:val>
                                        </p:tav>
                                        <p:tav tm="100000">
                                          <p:val>
                                            <p:strVal val="#ppt_h"/>
                                          </p:val>
                                        </p:tav>
                                      </p:tavLst>
                                    </p:anim>
                                    <p:animEffect filter="fade">
                                      <p:cBhvr>
                                        <p:cTn id="52" dur="1500">
                                          <p:stCondLst>
                                            <p:cond delay="0"/>
                                          </p:stCondLst>
                                        </p:cTn>
                                        <p:tgtEl>
                                          <p:spTgt spid="26"/>
                                        </p:tgtEl>
                                      </p:cBhvr>
                                    </p:animEffect>
                                  </p:childTnLst>
                                </p:cTn>
                              </p:par>
                              <p:par>
                                <p:cTn id="53" presetID="2" presetClass="entr" presetSubtype="8" decel="100000" fill="hold" grpId="0" nodeType="withEffect" nodePh="1">
                                  <p:stCondLst>
                                    <p:cond delay="250"/>
                                  </p:stCondLst>
                                  <p:endCondLst>
                                    <p:cond evt="begin" delay="0">
                                      <p:tn val="53"/>
                                    </p:cond>
                                  </p:endCondLst>
                                  <p:childTnLst>
                                    <p:set>
                                      <p:cBhvr>
                                        <p:cTn id="54" dur="1" fill="hold">
                                          <p:stCondLst>
                                            <p:cond delay="0"/>
                                          </p:stCondLst>
                                        </p:cTn>
                                        <p:tgtEl>
                                          <p:spTgt spid="29">
                                            <p:txEl>
                                              <p:charRg st="4294967295" end="4294967295"/>
                                            </p:txEl>
                                          </p:spTgt>
                                        </p:tgtEl>
                                        <p:attrNameLst>
                                          <p:attrName>style.visibility</p:attrName>
                                        </p:attrNameLst>
                                      </p:cBhvr>
                                      <p:to>
                                        <p:strVal val="visible"/>
                                      </p:to>
                                    </p:set>
                                    <p:anim calcmode="lin" valueType="num">
                                      <p:cBhvr additive="base">
                                        <p:cTn id="55" dur="1500" fill="hold"/>
                                        <p:tgtEl>
                                          <p:spTgt spid="29">
                                            <p:txEl>
                                              <p:charRg st="4294967295" end="4294967295"/>
                                            </p:txEl>
                                          </p:spTgt>
                                        </p:tgtEl>
                                        <p:attrNameLst>
                                          <p:attrName>ppt_x</p:attrName>
                                        </p:attrNameLst>
                                      </p:cBhvr>
                                      <p:tavLst>
                                        <p:tav tm="0">
                                          <p:val>
                                            <p:strVal val="0-#ppt_w/2"/>
                                          </p:val>
                                        </p:tav>
                                        <p:tav tm="100000">
                                          <p:val>
                                            <p:strVal val="#ppt_x"/>
                                          </p:val>
                                        </p:tav>
                                      </p:tavLst>
                                    </p:anim>
                                    <p:anim calcmode="lin" valueType="num">
                                      <p:cBhvr additive="base">
                                        <p:cTn id="56" dur="1500" fill="hold"/>
                                        <p:tgtEl>
                                          <p:spTgt spid="29">
                                            <p:txEl>
                                              <p:charRg st="4294967295" end="4294967295"/>
                                            </p:txEl>
                                          </p:spTgt>
                                        </p:tgtEl>
                                        <p:attrNameLst>
                                          <p:attrName>ppt_y</p:attrName>
                                        </p:attrNameLst>
                                      </p:cBhvr>
                                      <p:tavLst>
                                        <p:tav tm="0">
                                          <p:val>
                                            <p:strVal val="#ppt_y"/>
                                          </p:val>
                                        </p:tav>
                                        <p:tav tm="100000">
                                          <p:val>
                                            <p:strVal val="#ppt_y"/>
                                          </p:val>
                                        </p:tav>
                                      </p:tavLst>
                                    </p:anim>
                                    <p:set>
                                      <p:cBhvr>
                                        <p:cTn id="57" dur="1" fill="hold">
                                          <p:stCondLst>
                                            <p:cond delay="0"/>
                                          </p:stCondLst>
                                        </p:cTn>
                                        <p:tgtEl>
                                          <p:spTgt spid="29">
                                            <p:txEl>
                                              <p:charRg st="4294967295" end="4294967295"/>
                                            </p:txEl>
                                          </p:spTgt>
                                        </p:tgtEl>
                                        <p:attrNameLst>
                                          <p:attrName>style.visibility</p:attrName>
                                        </p:attrNameLst>
                                      </p:cBhvr>
                                      <p:to>
                                        <p:strVal val="visible"/>
                                      </p:to>
                                    </p:set>
                                    <p:anim to="" calcmode="lin" valueType="num">
                                      <p:cBhvr>
                                        <p:cTn id="58" dur="1500" fill="hold">
                                          <p:stCondLst>
                                            <p:cond delay="0"/>
                                          </p:stCondLst>
                                        </p:cTn>
                                        <p:tgtEl>
                                          <p:spTgt spid="29">
                                            <p:txEl>
                                              <p:charRg st="4294967295" end="4294967295"/>
                                            </p:txEl>
                                          </p:spTgt>
                                        </p:tgtEl>
                                        <p:attrNameLst>
                                          <p:attrName>ppt_w</p:attrName>
                                        </p:attrNameLst>
                                      </p:cBhvr>
                                      <p:tavLst>
                                        <p:tav tm="0">
                                          <p:val>
                                            <p:fltVal val="0"/>
                                          </p:val>
                                        </p:tav>
                                        <p:tav tm="100000">
                                          <p:val>
                                            <p:strVal val="#ppt_w"/>
                                          </p:val>
                                        </p:tav>
                                      </p:tavLst>
                                    </p:anim>
                                    <p:anim to="" calcmode="lin" valueType="num">
                                      <p:cBhvr>
                                        <p:cTn id="59" dur="1500" fill="hold">
                                          <p:stCondLst>
                                            <p:cond delay="0"/>
                                          </p:stCondLst>
                                        </p:cTn>
                                        <p:tgtEl>
                                          <p:spTgt spid="29">
                                            <p:txEl>
                                              <p:charRg st="4294967295" end="4294967295"/>
                                            </p:txEl>
                                          </p:spTgt>
                                        </p:tgtEl>
                                        <p:attrNameLst>
                                          <p:attrName>ppt_h</p:attrName>
                                        </p:attrNameLst>
                                      </p:cBhvr>
                                      <p:tavLst>
                                        <p:tav tm="0">
                                          <p:val>
                                            <p:fltVal val="0"/>
                                          </p:val>
                                        </p:tav>
                                        <p:tav tm="100000">
                                          <p:val>
                                            <p:strVal val="#ppt_h"/>
                                          </p:val>
                                        </p:tav>
                                      </p:tavLst>
                                    </p:anim>
                                    <p:animEffect filter="fade">
                                      <p:cBhvr>
                                        <p:cTn id="60" dur="1500">
                                          <p:stCondLst>
                                            <p:cond delay="0"/>
                                          </p:stCondLst>
                                        </p:cTn>
                                        <p:tgtEl>
                                          <p:spTgt spid="29">
                                            <p:txEl>
                                              <p:charRg st="4294967295" end="4294967295"/>
                                            </p:txEl>
                                          </p:spTgt>
                                        </p:tgtEl>
                                      </p:cBhvr>
                                    </p:animEffect>
                                  </p:childTnLst>
                                </p:cTn>
                              </p:par>
                              <p:par>
                                <p:cTn id="61" presetID="2" presetClass="entr" presetSubtype="8" decel="100000" fill="hold" grpId="0" nodeType="withEffect">
                                  <p:stCondLst>
                                    <p:cond delay="250"/>
                                  </p:stCondLst>
                                  <p:childTnLst>
                                    <p:set>
                                      <p:cBhvr>
                                        <p:cTn id="62" dur="1" fill="hold">
                                          <p:stCondLst>
                                            <p:cond delay="0"/>
                                          </p:stCondLst>
                                        </p:cTn>
                                        <p:tgtEl>
                                          <p:spTgt spid="30"/>
                                        </p:tgtEl>
                                        <p:attrNameLst>
                                          <p:attrName>style.visibility</p:attrName>
                                        </p:attrNameLst>
                                      </p:cBhvr>
                                      <p:to>
                                        <p:strVal val="visible"/>
                                      </p:to>
                                    </p:set>
                                    <p:anim calcmode="lin" valueType="num">
                                      <p:cBhvr additive="base">
                                        <p:cTn id="63" dur="1500" fill="hold"/>
                                        <p:tgtEl>
                                          <p:spTgt spid="30"/>
                                        </p:tgtEl>
                                        <p:attrNameLst>
                                          <p:attrName>ppt_x</p:attrName>
                                        </p:attrNameLst>
                                      </p:cBhvr>
                                      <p:tavLst>
                                        <p:tav tm="0">
                                          <p:val>
                                            <p:strVal val="0-#ppt_w/2"/>
                                          </p:val>
                                        </p:tav>
                                        <p:tav tm="100000">
                                          <p:val>
                                            <p:strVal val="#ppt_x"/>
                                          </p:val>
                                        </p:tav>
                                      </p:tavLst>
                                    </p:anim>
                                    <p:anim calcmode="lin" valueType="num">
                                      <p:cBhvr additive="base">
                                        <p:cTn id="64" dur="1500" fill="hold"/>
                                        <p:tgtEl>
                                          <p:spTgt spid="30"/>
                                        </p:tgtEl>
                                        <p:attrNameLst>
                                          <p:attrName>ppt_y</p:attrName>
                                        </p:attrNameLst>
                                      </p:cBhvr>
                                      <p:tavLst>
                                        <p:tav tm="0">
                                          <p:val>
                                            <p:strVal val="#ppt_y"/>
                                          </p:val>
                                        </p:tav>
                                        <p:tav tm="100000">
                                          <p:val>
                                            <p:strVal val="#ppt_y"/>
                                          </p:val>
                                        </p:tav>
                                      </p:tavLst>
                                    </p:anim>
                                    <p:set>
                                      <p:cBhvr>
                                        <p:cTn id="65" dur="1" fill="hold">
                                          <p:stCondLst>
                                            <p:cond delay="0"/>
                                          </p:stCondLst>
                                        </p:cTn>
                                        <p:tgtEl>
                                          <p:spTgt spid="30"/>
                                        </p:tgtEl>
                                        <p:attrNameLst>
                                          <p:attrName>style.visibility</p:attrName>
                                        </p:attrNameLst>
                                      </p:cBhvr>
                                      <p:to>
                                        <p:strVal val="visible"/>
                                      </p:to>
                                    </p:set>
                                    <p:anim to="" calcmode="lin" valueType="num">
                                      <p:cBhvr>
                                        <p:cTn id="66" dur="1500" fill="hold">
                                          <p:stCondLst>
                                            <p:cond delay="0"/>
                                          </p:stCondLst>
                                        </p:cTn>
                                        <p:tgtEl>
                                          <p:spTgt spid="30"/>
                                        </p:tgtEl>
                                        <p:attrNameLst>
                                          <p:attrName>ppt_w</p:attrName>
                                        </p:attrNameLst>
                                      </p:cBhvr>
                                      <p:tavLst>
                                        <p:tav tm="0">
                                          <p:val>
                                            <p:fltVal val="0"/>
                                          </p:val>
                                        </p:tav>
                                        <p:tav tm="100000">
                                          <p:val>
                                            <p:strVal val="#ppt_w"/>
                                          </p:val>
                                        </p:tav>
                                      </p:tavLst>
                                    </p:anim>
                                    <p:anim to="" calcmode="lin" valueType="num">
                                      <p:cBhvr>
                                        <p:cTn id="67" dur="1500" fill="hold">
                                          <p:stCondLst>
                                            <p:cond delay="0"/>
                                          </p:stCondLst>
                                        </p:cTn>
                                        <p:tgtEl>
                                          <p:spTgt spid="30"/>
                                        </p:tgtEl>
                                        <p:attrNameLst>
                                          <p:attrName>ppt_h</p:attrName>
                                        </p:attrNameLst>
                                      </p:cBhvr>
                                      <p:tavLst>
                                        <p:tav tm="0">
                                          <p:val>
                                            <p:fltVal val="0"/>
                                          </p:val>
                                        </p:tav>
                                        <p:tav tm="100000">
                                          <p:val>
                                            <p:strVal val="#ppt_h"/>
                                          </p:val>
                                        </p:tav>
                                      </p:tavLst>
                                    </p:anim>
                                    <p:animEffect filter="fade">
                                      <p:cBhvr>
                                        <p:cTn id="68" dur="1500">
                                          <p:stCondLst>
                                            <p:cond delay="0"/>
                                          </p:stCondLst>
                                        </p:cTn>
                                        <p:tgtEl>
                                          <p:spTgt spid="30"/>
                                        </p:tgtEl>
                                      </p:cBhvr>
                                    </p:animEffect>
                                  </p:childTnLst>
                                </p:cTn>
                              </p:par>
                              <p:par>
                                <p:cTn id="69" presetID="2" presetClass="entr" presetSubtype="8" decel="100000" fill="hold" grpId="0" nodeType="withEffect">
                                  <p:stCondLst>
                                    <p:cond delay="250"/>
                                  </p:stCondLst>
                                  <p:childTnLst>
                                    <p:set>
                                      <p:cBhvr>
                                        <p:cTn id="70" dur="1" fill="hold">
                                          <p:stCondLst>
                                            <p:cond delay="0"/>
                                          </p:stCondLst>
                                        </p:cTn>
                                        <p:tgtEl>
                                          <p:spTgt spid="6"/>
                                        </p:tgtEl>
                                        <p:attrNameLst>
                                          <p:attrName>style.visibility</p:attrName>
                                        </p:attrNameLst>
                                      </p:cBhvr>
                                      <p:to>
                                        <p:strVal val="visible"/>
                                      </p:to>
                                    </p:set>
                                    <p:anim calcmode="lin" valueType="num">
                                      <p:cBhvr additive="base">
                                        <p:cTn id="71" dur="1500" fill="hold"/>
                                        <p:tgtEl>
                                          <p:spTgt spid="6"/>
                                        </p:tgtEl>
                                        <p:attrNameLst>
                                          <p:attrName>ppt_x</p:attrName>
                                        </p:attrNameLst>
                                      </p:cBhvr>
                                      <p:tavLst>
                                        <p:tav tm="0">
                                          <p:val>
                                            <p:strVal val="0-#ppt_w/2"/>
                                          </p:val>
                                        </p:tav>
                                        <p:tav tm="100000">
                                          <p:val>
                                            <p:strVal val="#ppt_x"/>
                                          </p:val>
                                        </p:tav>
                                      </p:tavLst>
                                    </p:anim>
                                    <p:anim calcmode="lin" valueType="num">
                                      <p:cBhvr additive="base">
                                        <p:cTn id="72" dur="1500" fill="hold"/>
                                        <p:tgtEl>
                                          <p:spTgt spid="6"/>
                                        </p:tgtEl>
                                        <p:attrNameLst>
                                          <p:attrName>ppt_y</p:attrName>
                                        </p:attrNameLst>
                                      </p:cBhvr>
                                      <p:tavLst>
                                        <p:tav tm="0">
                                          <p:val>
                                            <p:strVal val="#ppt_y"/>
                                          </p:val>
                                        </p:tav>
                                        <p:tav tm="100000">
                                          <p:val>
                                            <p:strVal val="#ppt_y"/>
                                          </p:val>
                                        </p:tav>
                                      </p:tavLst>
                                    </p:anim>
                                    <p:set>
                                      <p:cBhvr>
                                        <p:cTn id="73" dur="1" fill="hold">
                                          <p:stCondLst>
                                            <p:cond delay="0"/>
                                          </p:stCondLst>
                                        </p:cTn>
                                        <p:tgtEl>
                                          <p:spTgt spid="6"/>
                                        </p:tgtEl>
                                        <p:attrNameLst>
                                          <p:attrName>style.visibility</p:attrName>
                                        </p:attrNameLst>
                                      </p:cBhvr>
                                      <p:to>
                                        <p:strVal val="visible"/>
                                      </p:to>
                                    </p:set>
                                    <p:anim to="" calcmode="lin" valueType="num">
                                      <p:cBhvr>
                                        <p:cTn id="74" dur="1500" fill="hold">
                                          <p:stCondLst>
                                            <p:cond delay="0"/>
                                          </p:stCondLst>
                                        </p:cTn>
                                        <p:tgtEl>
                                          <p:spTgt spid="6"/>
                                        </p:tgtEl>
                                        <p:attrNameLst>
                                          <p:attrName>ppt_w</p:attrName>
                                        </p:attrNameLst>
                                      </p:cBhvr>
                                      <p:tavLst>
                                        <p:tav tm="0">
                                          <p:val>
                                            <p:fltVal val="0"/>
                                          </p:val>
                                        </p:tav>
                                        <p:tav tm="100000">
                                          <p:val>
                                            <p:strVal val="#ppt_w"/>
                                          </p:val>
                                        </p:tav>
                                      </p:tavLst>
                                    </p:anim>
                                    <p:anim to="" calcmode="lin" valueType="num">
                                      <p:cBhvr>
                                        <p:cTn id="75" dur="1500" fill="hold">
                                          <p:stCondLst>
                                            <p:cond delay="0"/>
                                          </p:stCondLst>
                                        </p:cTn>
                                        <p:tgtEl>
                                          <p:spTgt spid="6"/>
                                        </p:tgtEl>
                                        <p:attrNameLst>
                                          <p:attrName>ppt_h</p:attrName>
                                        </p:attrNameLst>
                                      </p:cBhvr>
                                      <p:tavLst>
                                        <p:tav tm="0">
                                          <p:val>
                                            <p:fltVal val="0"/>
                                          </p:val>
                                        </p:tav>
                                        <p:tav tm="100000">
                                          <p:val>
                                            <p:strVal val="#ppt_h"/>
                                          </p:val>
                                        </p:tav>
                                      </p:tavLst>
                                    </p:anim>
                                    <p:animEffect filter="fade">
                                      <p:cBhvr>
                                        <p:cTn id="76" dur="1500">
                                          <p:stCondLst>
                                            <p:cond delay="0"/>
                                          </p:stCondLst>
                                        </p:cTn>
                                        <p:tgtEl>
                                          <p:spTgt spid="6"/>
                                        </p:tgtEl>
                                      </p:cBhvr>
                                    </p:animEffect>
                                  </p:childTnLst>
                                </p:cTn>
                              </p:par>
                              <p:par>
                                <p:cTn id="77" presetID="2" presetClass="entr" presetSubtype="8" decel="100000" fill="hold" grpId="0" nodeType="withEffect">
                                  <p:stCondLst>
                                    <p:cond delay="250"/>
                                  </p:stCondLst>
                                  <p:childTnLst>
                                    <p:set>
                                      <p:cBhvr>
                                        <p:cTn id="78" dur="1" fill="hold">
                                          <p:stCondLst>
                                            <p:cond delay="0"/>
                                          </p:stCondLst>
                                        </p:cTn>
                                        <p:tgtEl>
                                          <p:spTgt spid="23"/>
                                        </p:tgtEl>
                                        <p:attrNameLst>
                                          <p:attrName>style.visibility</p:attrName>
                                        </p:attrNameLst>
                                      </p:cBhvr>
                                      <p:to>
                                        <p:strVal val="visible"/>
                                      </p:to>
                                    </p:set>
                                    <p:anim calcmode="lin" valueType="num">
                                      <p:cBhvr additive="base">
                                        <p:cTn id="79" dur="1500" fill="hold"/>
                                        <p:tgtEl>
                                          <p:spTgt spid="23"/>
                                        </p:tgtEl>
                                        <p:attrNameLst>
                                          <p:attrName>ppt_x</p:attrName>
                                        </p:attrNameLst>
                                      </p:cBhvr>
                                      <p:tavLst>
                                        <p:tav tm="0">
                                          <p:val>
                                            <p:strVal val="0-#ppt_w/2"/>
                                          </p:val>
                                        </p:tav>
                                        <p:tav tm="100000">
                                          <p:val>
                                            <p:strVal val="#ppt_x"/>
                                          </p:val>
                                        </p:tav>
                                      </p:tavLst>
                                    </p:anim>
                                    <p:anim calcmode="lin" valueType="num">
                                      <p:cBhvr additive="base">
                                        <p:cTn id="80" dur="1500" fill="hold"/>
                                        <p:tgtEl>
                                          <p:spTgt spid="23"/>
                                        </p:tgtEl>
                                        <p:attrNameLst>
                                          <p:attrName>ppt_y</p:attrName>
                                        </p:attrNameLst>
                                      </p:cBhvr>
                                      <p:tavLst>
                                        <p:tav tm="0">
                                          <p:val>
                                            <p:strVal val="#ppt_y"/>
                                          </p:val>
                                        </p:tav>
                                        <p:tav tm="100000">
                                          <p:val>
                                            <p:strVal val="#ppt_y"/>
                                          </p:val>
                                        </p:tav>
                                      </p:tavLst>
                                    </p:anim>
                                    <p:set>
                                      <p:cBhvr>
                                        <p:cTn id="81" dur="1" fill="hold">
                                          <p:stCondLst>
                                            <p:cond delay="0"/>
                                          </p:stCondLst>
                                        </p:cTn>
                                        <p:tgtEl>
                                          <p:spTgt spid="23"/>
                                        </p:tgtEl>
                                        <p:attrNameLst>
                                          <p:attrName>style.visibility</p:attrName>
                                        </p:attrNameLst>
                                      </p:cBhvr>
                                      <p:to>
                                        <p:strVal val="visible"/>
                                      </p:to>
                                    </p:set>
                                    <p:anim to="" calcmode="lin" valueType="num">
                                      <p:cBhvr>
                                        <p:cTn id="82" dur="1500" fill="hold">
                                          <p:stCondLst>
                                            <p:cond delay="0"/>
                                          </p:stCondLst>
                                        </p:cTn>
                                        <p:tgtEl>
                                          <p:spTgt spid="23"/>
                                        </p:tgtEl>
                                        <p:attrNameLst>
                                          <p:attrName>ppt_w</p:attrName>
                                        </p:attrNameLst>
                                      </p:cBhvr>
                                      <p:tavLst>
                                        <p:tav tm="0">
                                          <p:val>
                                            <p:fltVal val="0"/>
                                          </p:val>
                                        </p:tav>
                                        <p:tav tm="100000">
                                          <p:val>
                                            <p:strVal val="#ppt_w"/>
                                          </p:val>
                                        </p:tav>
                                      </p:tavLst>
                                    </p:anim>
                                    <p:anim to="" calcmode="lin" valueType="num">
                                      <p:cBhvr>
                                        <p:cTn id="83" dur="1500" fill="hold">
                                          <p:stCondLst>
                                            <p:cond delay="0"/>
                                          </p:stCondLst>
                                        </p:cTn>
                                        <p:tgtEl>
                                          <p:spTgt spid="23"/>
                                        </p:tgtEl>
                                        <p:attrNameLst>
                                          <p:attrName>ppt_h</p:attrName>
                                        </p:attrNameLst>
                                      </p:cBhvr>
                                      <p:tavLst>
                                        <p:tav tm="0">
                                          <p:val>
                                            <p:fltVal val="0"/>
                                          </p:val>
                                        </p:tav>
                                        <p:tav tm="100000">
                                          <p:val>
                                            <p:strVal val="#ppt_h"/>
                                          </p:val>
                                        </p:tav>
                                      </p:tavLst>
                                    </p:anim>
                                    <p:animEffect filter="fade">
                                      <p:cBhvr>
                                        <p:cTn id="84" dur="1500">
                                          <p:stCondLst>
                                            <p:cond delay="0"/>
                                          </p:stCondLst>
                                        </p:cTn>
                                        <p:tgtEl>
                                          <p:spTgt spid="23"/>
                                        </p:tgtEl>
                                      </p:cBhvr>
                                    </p:animEffect>
                                  </p:childTnLst>
                                </p:cTn>
                              </p:par>
                              <p:par>
                                <p:cTn id="85" presetID="2" presetClass="entr" presetSubtype="8" decel="100000" fill="hold" grpId="0" nodeType="withEffect">
                                  <p:stCondLst>
                                    <p:cond delay="250"/>
                                  </p:stCondLst>
                                  <p:childTnLst>
                                    <p:set>
                                      <p:cBhvr>
                                        <p:cTn id="86" dur="1" fill="hold">
                                          <p:stCondLst>
                                            <p:cond delay="0"/>
                                          </p:stCondLst>
                                        </p:cTn>
                                        <p:tgtEl>
                                          <p:spTgt spid="27"/>
                                        </p:tgtEl>
                                        <p:attrNameLst>
                                          <p:attrName>style.visibility</p:attrName>
                                        </p:attrNameLst>
                                      </p:cBhvr>
                                      <p:to>
                                        <p:strVal val="visible"/>
                                      </p:to>
                                    </p:set>
                                    <p:anim calcmode="lin" valueType="num">
                                      <p:cBhvr additive="base">
                                        <p:cTn id="87" dur="1500" fill="hold"/>
                                        <p:tgtEl>
                                          <p:spTgt spid="27"/>
                                        </p:tgtEl>
                                        <p:attrNameLst>
                                          <p:attrName>ppt_x</p:attrName>
                                        </p:attrNameLst>
                                      </p:cBhvr>
                                      <p:tavLst>
                                        <p:tav tm="0">
                                          <p:val>
                                            <p:strVal val="0-#ppt_w/2"/>
                                          </p:val>
                                        </p:tav>
                                        <p:tav tm="100000">
                                          <p:val>
                                            <p:strVal val="#ppt_x"/>
                                          </p:val>
                                        </p:tav>
                                      </p:tavLst>
                                    </p:anim>
                                    <p:anim calcmode="lin" valueType="num">
                                      <p:cBhvr additive="base">
                                        <p:cTn id="88" dur="1500" fill="hold"/>
                                        <p:tgtEl>
                                          <p:spTgt spid="27"/>
                                        </p:tgtEl>
                                        <p:attrNameLst>
                                          <p:attrName>ppt_y</p:attrName>
                                        </p:attrNameLst>
                                      </p:cBhvr>
                                      <p:tavLst>
                                        <p:tav tm="0">
                                          <p:val>
                                            <p:strVal val="#ppt_y"/>
                                          </p:val>
                                        </p:tav>
                                        <p:tav tm="100000">
                                          <p:val>
                                            <p:strVal val="#ppt_y"/>
                                          </p:val>
                                        </p:tav>
                                      </p:tavLst>
                                    </p:anim>
                                    <p:set>
                                      <p:cBhvr>
                                        <p:cTn id="89" dur="1" fill="hold">
                                          <p:stCondLst>
                                            <p:cond delay="0"/>
                                          </p:stCondLst>
                                        </p:cTn>
                                        <p:tgtEl>
                                          <p:spTgt spid="27"/>
                                        </p:tgtEl>
                                        <p:attrNameLst>
                                          <p:attrName>style.visibility</p:attrName>
                                        </p:attrNameLst>
                                      </p:cBhvr>
                                      <p:to>
                                        <p:strVal val="visible"/>
                                      </p:to>
                                    </p:set>
                                    <p:anim to="" calcmode="lin" valueType="num">
                                      <p:cBhvr>
                                        <p:cTn id="90" dur="1500" fill="hold">
                                          <p:stCondLst>
                                            <p:cond delay="0"/>
                                          </p:stCondLst>
                                        </p:cTn>
                                        <p:tgtEl>
                                          <p:spTgt spid="27"/>
                                        </p:tgtEl>
                                        <p:attrNameLst>
                                          <p:attrName>ppt_w</p:attrName>
                                        </p:attrNameLst>
                                      </p:cBhvr>
                                      <p:tavLst>
                                        <p:tav tm="0">
                                          <p:val>
                                            <p:fltVal val="0"/>
                                          </p:val>
                                        </p:tav>
                                        <p:tav tm="100000">
                                          <p:val>
                                            <p:strVal val="#ppt_w"/>
                                          </p:val>
                                        </p:tav>
                                      </p:tavLst>
                                    </p:anim>
                                    <p:anim to="" calcmode="lin" valueType="num">
                                      <p:cBhvr>
                                        <p:cTn id="91" dur="1500" fill="hold">
                                          <p:stCondLst>
                                            <p:cond delay="0"/>
                                          </p:stCondLst>
                                        </p:cTn>
                                        <p:tgtEl>
                                          <p:spTgt spid="27"/>
                                        </p:tgtEl>
                                        <p:attrNameLst>
                                          <p:attrName>ppt_h</p:attrName>
                                        </p:attrNameLst>
                                      </p:cBhvr>
                                      <p:tavLst>
                                        <p:tav tm="0">
                                          <p:val>
                                            <p:fltVal val="0"/>
                                          </p:val>
                                        </p:tav>
                                        <p:tav tm="100000">
                                          <p:val>
                                            <p:strVal val="#ppt_h"/>
                                          </p:val>
                                        </p:tav>
                                      </p:tavLst>
                                    </p:anim>
                                    <p:animEffect filter="fade">
                                      <p:cBhvr>
                                        <p:cTn id="92" dur="1500">
                                          <p:stCondLst>
                                            <p:cond delay="0"/>
                                          </p:stCondLst>
                                        </p:cTn>
                                        <p:tgtEl>
                                          <p:spTgt spid="27"/>
                                        </p:tgtEl>
                                      </p:cBhvr>
                                    </p:animEffect>
                                  </p:childTnLst>
                                </p:cTn>
                              </p:par>
                              <p:par>
                                <p:cTn id="93" presetID="2" presetClass="entr" presetSubtype="8" decel="100000" fill="hold" grpId="0" nodeType="withEffect">
                                  <p:stCondLst>
                                    <p:cond delay="250"/>
                                  </p:stCondLst>
                                  <p:childTnLst>
                                    <p:set>
                                      <p:cBhvr>
                                        <p:cTn id="94" dur="1" fill="hold">
                                          <p:stCondLst>
                                            <p:cond delay="0"/>
                                          </p:stCondLst>
                                        </p:cTn>
                                        <p:tgtEl>
                                          <p:spTgt spid="31"/>
                                        </p:tgtEl>
                                        <p:attrNameLst>
                                          <p:attrName>style.visibility</p:attrName>
                                        </p:attrNameLst>
                                      </p:cBhvr>
                                      <p:to>
                                        <p:strVal val="visible"/>
                                      </p:to>
                                    </p:set>
                                    <p:anim calcmode="lin" valueType="num">
                                      <p:cBhvr additive="base">
                                        <p:cTn id="95" dur="1500" fill="hold"/>
                                        <p:tgtEl>
                                          <p:spTgt spid="31"/>
                                        </p:tgtEl>
                                        <p:attrNameLst>
                                          <p:attrName>ppt_x</p:attrName>
                                        </p:attrNameLst>
                                      </p:cBhvr>
                                      <p:tavLst>
                                        <p:tav tm="0">
                                          <p:val>
                                            <p:strVal val="0-#ppt_w/2"/>
                                          </p:val>
                                        </p:tav>
                                        <p:tav tm="100000">
                                          <p:val>
                                            <p:strVal val="#ppt_x"/>
                                          </p:val>
                                        </p:tav>
                                      </p:tavLst>
                                    </p:anim>
                                    <p:anim calcmode="lin" valueType="num">
                                      <p:cBhvr additive="base">
                                        <p:cTn id="96" dur="1500" fill="hold"/>
                                        <p:tgtEl>
                                          <p:spTgt spid="31"/>
                                        </p:tgtEl>
                                        <p:attrNameLst>
                                          <p:attrName>ppt_y</p:attrName>
                                        </p:attrNameLst>
                                      </p:cBhvr>
                                      <p:tavLst>
                                        <p:tav tm="0">
                                          <p:val>
                                            <p:strVal val="#ppt_y"/>
                                          </p:val>
                                        </p:tav>
                                        <p:tav tm="100000">
                                          <p:val>
                                            <p:strVal val="#ppt_y"/>
                                          </p:val>
                                        </p:tav>
                                      </p:tavLst>
                                    </p:anim>
                                    <p:set>
                                      <p:cBhvr>
                                        <p:cTn id="97" dur="1" fill="hold">
                                          <p:stCondLst>
                                            <p:cond delay="0"/>
                                          </p:stCondLst>
                                        </p:cTn>
                                        <p:tgtEl>
                                          <p:spTgt spid="31"/>
                                        </p:tgtEl>
                                        <p:attrNameLst>
                                          <p:attrName>style.visibility</p:attrName>
                                        </p:attrNameLst>
                                      </p:cBhvr>
                                      <p:to>
                                        <p:strVal val="visible"/>
                                      </p:to>
                                    </p:set>
                                    <p:anim to="" calcmode="lin" valueType="num">
                                      <p:cBhvr>
                                        <p:cTn id="98" dur="1500" fill="hold">
                                          <p:stCondLst>
                                            <p:cond delay="0"/>
                                          </p:stCondLst>
                                        </p:cTn>
                                        <p:tgtEl>
                                          <p:spTgt spid="31"/>
                                        </p:tgtEl>
                                        <p:attrNameLst>
                                          <p:attrName>ppt_w</p:attrName>
                                        </p:attrNameLst>
                                      </p:cBhvr>
                                      <p:tavLst>
                                        <p:tav tm="0">
                                          <p:val>
                                            <p:fltVal val="0"/>
                                          </p:val>
                                        </p:tav>
                                        <p:tav tm="100000">
                                          <p:val>
                                            <p:strVal val="#ppt_w"/>
                                          </p:val>
                                        </p:tav>
                                      </p:tavLst>
                                    </p:anim>
                                    <p:anim to="" calcmode="lin" valueType="num">
                                      <p:cBhvr>
                                        <p:cTn id="99" dur="1500" fill="hold">
                                          <p:stCondLst>
                                            <p:cond delay="0"/>
                                          </p:stCondLst>
                                        </p:cTn>
                                        <p:tgtEl>
                                          <p:spTgt spid="31"/>
                                        </p:tgtEl>
                                        <p:attrNameLst>
                                          <p:attrName>ppt_h</p:attrName>
                                        </p:attrNameLst>
                                      </p:cBhvr>
                                      <p:tavLst>
                                        <p:tav tm="0">
                                          <p:val>
                                            <p:fltVal val="0"/>
                                          </p:val>
                                        </p:tav>
                                        <p:tav tm="100000">
                                          <p:val>
                                            <p:strVal val="#ppt_h"/>
                                          </p:val>
                                        </p:tav>
                                      </p:tavLst>
                                    </p:anim>
                                    <p:animEffect filter="fade">
                                      <p:cBhvr>
                                        <p:cTn id="100" dur="1500">
                                          <p:stCondLst>
                                            <p:cond delay="0"/>
                                          </p:stCondLst>
                                        </p:cTn>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utoUpdateAnimBg="0"/>
      <p:bldP spid="5" grpId="0" autoUpdateAnimBg="0"/>
      <p:bldP spid="6" grpId="0" autoUpdateAnimBg="0"/>
      <p:bldP spid="21" grpId="0" autoUpdateAnimBg="0"/>
      <p:bldP spid="22" grpId="0" autoUpdateAnimBg="0"/>
      <p:bldP spid="23" grpId="0" autoUpdateAnimBg="0"/>
      <p:bldP spid="25" grpId="0" autoUpdateAnimBg="0"/>
      <p:bldP spid="26" grpId="0" autoUpdateAnimBg="0"/>
      <p:bldP spid="27" grpId="0" autoUpdateAnimBg="0"/>
      <p:bldP spid="29" grpId="0" autoUpdateAnimBg="0"/>
      <p:bldP spid="30" grpId="0" autoUpdateAnimBg="0"/>
      <p:bldP spid="31" grpId="0" autoUpdateAnimBg="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_标题 1"/>
          <p:cNvSpPr>
            <a:spLocks noGrp="1"/>
          </p:cNvSpPr>
          <p:nvPr>
            <p:ph type="ctrTitle" idx="4294967295"/>
            <p:custDataLst>
              <p:tags r:id="rId1"/>
            </p:custDataLst>
          </p:nvPr>
        </p:nvSpPr>
        <p:spPr>
          <a:xfrm>
            <a:off x="0" y="1122363"/>
            <a:ext cx="9144000" cy="2387600"/>
          </a:xfrm>
        </p:spPr>
        <p:txBody>
          <a:bodyPr/>
          <a:lstStyle/>
          <a:p>
            <a:r>
              <a:rPr lang="en-US" altLang="zh-CN" dirty="0"/>
              <a:t> </a:t>
            </a:r>
            <a:endParaRPr lang="zh-CN" altLang="en-US" dirty="0"/>
          </a:p>
        </p:txBody>
      </p:sp>
      <p:grpSp>
        <p:nvGrpSpPr>
          <p:cNvPr id="3" name="组合 2"/>
          <p:cNvGrpSpPr/>
          <p:nvPr/>
        </p:nvGrpSpPr>
        <p:grpSpPr>
          <a:xfrm>
            <a:off x="-1468940" y="-669849"/>
            <a:ext cx="13660940" cy="8352317"/>
            <a:chOff x="-1468940" y="-669849"/>
            <a:chExt cx="13660940" cy="8352317"/>
          </a:xfrm>
        </p:grpSpPr>
        <p:pic>
          <p:nvPicPr>
            <p:cNvPr id="6" name="PA_图片 5"/>
            <p:cNvPicPr>
              <a:picLocks noChangeAspect="1"/>
            </p:cNvPicPr>
            <p:nvPr>
              <p:custDataLst>
                <p:tags r:id="rId2"/>
              </p:custDataLst>
            </p:nvPr>
          </p:nvPicPr>
          <p:blipFill rotWithShape="1">
            <a:blip r:embed="rId3"/>
            <a:srcRect t="19721" r="39165"/>
            <a:stretch>
              <a:fillRect/>
            </a:stretch>
          </p:blipFill>
          <p:spPr>
            <a:xfrm>
              <a:off x="-1468940" y="1839433"/>
              <a:ext cx="6126000" cy="5843035"/>
            </a:xfrm>
            <a:prstGeom prst="rect">
              <a:avLst/>
            </a:prstGeom>
          </p:spPr>
        </p:pic>
        <p:pic>
          <p:nvPicPr>
            <p:cNvPr id="7" name="PA_图片 6"/>
            <p:cNvPicPr>
              <a:picLocks noChangeAspect="1"/>
            </p:cNvPicPr>
            <p:nvPr>
              <p:custDataLst>
                <p:tags r:id="rId4"/>
              </p:custDataLst>
            </p:nvPr>
          </p:nvPicPr>
          <p:blipFill rotWithShape="1">
            <a:blip r:embed="rId3"/>
            <a:srcRect l="53646" t="-1654" r="7286" b="30950"/>
            <a:stretch>
              <a:fillRect/>
            </a:stretch>
          </p:blipFill>
          <p:spPr>
            <a:xfrm>
              <a:off x="8257954" y="-669849"/>
              <a:ext cx="3934046" cy="5146159"/>
            </a:xfrm>
            <a:prstGeom prst="rect">
              <a:avLst/>
            </a:prstGeom>
          </p:spPr>
        </p:pic>
        <p:sp>
          <p:nvSpPr>
            <p:cNvPr id="8" name="PA_矩形 7"/>
            <p:cNvSpPr/>
            <p:nvPr>
              <p:custDataLst>
                <p:tags r:id="rId5"/>
              </p:custDataLst>
            </p:nvPr>
          </p:nvSpPr>
          <p:spPr>
            <a:xfrm>
              <a:off x="444795" y="462516"/>
              <a:ext cx="11302410" cy="5932968"/>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PA_图片 8"/>
            <p:cNvPicPr>
              <a:picLocks noChangeAspect="1"/>
            </p:cNvPicPr>
            <p:nvPr>
              <p:custDataLst>
                <p:tags r:id="rId6"/>
              </p:custDataLst>
            </p:nvPr>
          </p:nvPicPr>
          <p:blipFill>
            <a:blip r:embed="rId7"/>
            <a:stretch>
              <a:fillRect/>
            </a:stretch>
          </p:blipFill>
          <p:spPr>
            <a:xfrm>
              <a:off x="434162" y="452627"/>
              <a:ext cx="506250" cy="697500"/>
            </a:xfrm>
            <a:prstGeom prst="rect">
              <a:avLst/>
            </a:prstGeom>
          </p:spPr>
        </p:pic>
      </p:grpSp>
      <p:pic>
        <p:nvPicPr>
          <p:cNvPr id="10" name="PA_图片 9"/>
          <p:cNvPicPr>
            <a:picLocks noChangeAspect="1"/>
          </p:cNvPicPr>
          <p:nvPr>
            <p:custDataLst>
              <p:tags r:id="rId8"/>
            </p:custDataLst>
          </p:nvPr>
        </p:nvPicPr>
        <p:blipFill>
          <a:blip r:embed="rId9"/>
          <a:stretch>
            <a:fillRect/>
          </a:stretch>
        </p:blipFill>
        <p:spPr>
          <a:xfrm>
            <a:off x="1191760" y="3510083"/>
            <a:ext cx="1871627" cy="723609"/>
          </a:xfrm>
          <a:prstGeom prst="rect">
            <a:avLst/>
          </a:prstGeom>
          <a:effectLst>
            <a:outerShdw blurRad="50800" dist="38100" dir="5400000" algn="t" rotWithShape="0">
              <a:prstClr val="black">
                <a:alpha val="40000"/>
              </a:prstClr>
            </a:outerShdw>
          </a:effectLst>
        </p:spPr>
      </p:pic>
      <p:pic>
        <p:nvPicPr>
          <p:cNvPr id="11" name="PA_图片 10"/>
          <p:cNvPicPr>
            <a:picLocks noChangeAspect="1"/>
          </p:cNvPicPr>
          <p:nvPr>
            <p:custDataLst>
              <p:tags r:id="rId10"/>
            </p:custDataLst>
          </p:nvPr>
        </p:nvPicPr>
        <p:blipFill>
          <a:blip r:embed="rId11"/>
          <a:stretch>
            <a:fillRect/>
          </a:stretch>
        </p:blipFill>
        <p:spPr>
          <a:xfrm>
            <a:off x="4702907" y="452627"/>
            <a:ext cx="7044298" cy="5724889"/>
          </a:xfrm>
          <a:prstGeom prst="rect">
            <a:avLst/>
          </a:prstGeom>
        </p:spPr>
      </p:pic>
      <p:pic>
        <p:nvPicPr>
          <p:cNvPr id="12" name="PA_图片 11"/>
          <p:cNvPicPr>
            <a:picLocks noChangeAspect="1"/>
          </p:cNvPicPr>
          <p:nvPr>
            <p:custDataLst>
              <p:tags r:id="rId12"/>
            </p:custDataLst>
          </p:nvPr>
        </p:nvPicPr>
        <p:blipFill>
          <a:blip r:embed="rId13"/>
          <a:stretch>
            <a:fillRect/>
          </a:stretch>
        </p:blipFill>
        <p:spPr>
          <a:xfrm>
            <a:off x="6153675" y="954687"/>
            <a:ext cx="5006439" cy="4372226"/>
          </a:xfrm>
          <a:prstGeom prst="rect">
            <a:avLst/>
          </a:prstGeom>
        </p:spPr>
      </p:pic>
      <p:sp>
        <p:nvSpPr>
          <p:cNvPr id="21" name="TextBox 17"/>
          <p:cNvSpPr txBox="1"/>
          <p:nvPr/>
        </p:nvSpPr>
        <p:spPr>
          <a:xfrm>
            <a:off x="1804122" y="3510574"/>
            <a:ext cx="646331" cy="646331"/>
          </a:xfrm>
          <a:prstGeom prst="rect">
            <a:avLst/>
          </a:prstGeom>
          <a:noFill/>
        </p:spPr>
        <p:txBody>
          <a:bodyPr wrap="none" rtlCol="0">
            <a:spAutoFit/>
          </a:bodyPr>
          <a:lstStyle/>
          <a:p>
            <a:pPr algn="ctr"/>
            <a:r>
              <a:rPr lang="zh-CN" altLang="en-US" sz="3600" dirty="0">
                <a:solidFill>
                  <a:schemeClr val="bg1"/>
                </a:solidFill>
                <a:latin typeface="方正清刻本悦宋简体" panose="02000000000000000000" pitchFamily="2" charset="-122"/>
                <a:ea typeface="方正清刻本悦宋简体" panose="02000000000000000000" pitchFamily="2" charset="-122"/>
              </a:rPr>
              <a:t>壹</a:t>
            </a:r>
            <a:endParaRPr lang="zh-CN" altLang="en-US" sz="3600" dirty="0">
              <a:solidFill>
                <a:schemeClr val="bg1"/>
              </a:solidFill>
              <a:latin typeface="方正清刻本悦宋简体" panose="02000000000000000000" pitchFamily="2" charset="-122"/>
              <a:ea typeface="方正清刻本悦宋简体" panose="02000000000000000000" pitchFamily="2" charset="-122"/>
            </a:endParaRPr>
          </a:p>
        </p:txBody>
      </p:sp>
      <p:grpSp>
        <p:nvGrpSpPr>
          <p:cNvPr id="22" name="Group 3"/>
          <p:cNvGrpSpPr/>
          <p:nvPr/>
        </p:nvGrpSpPr>
        <p:grpSpPr>
          <a:xfrm>
            <a:off x="444767" y="2083922"/>
            <a:ext cx="7280275" cy="724052"/>
            <a:chOff x="4540565" y="2571598"/>
            <a:chExt cx="7280275" cy="724052"/>
          </a:xfrm>
        </p:grpSpPr>
        <p:sp>
          <p:nvSpPr>
            <p:cNvPr id="23" name="TextBox 18"/>
            <p:cNvSpPr txBox="1"/>
            <p:nvPr/>
          </p:nvSpPr>
          <p:spPr>
            <a:xfrm>
              <a:off x="4540565" y="2571598"/>
              <a:ext cx="7280275" cy="723900"/>
            </a:xfrm>
            <a:prstGeom prst="rect">
              <a:avLst/>
            </a:prstGeom>
            <a:noFill/>
          </p:spPr>
          <p:txBody>
            <a:bodyPr wrap="square" rtlCol="0">
              <a:noAutofit/>
            </a:bodyPr>
            <a:lstStyle/>
            <a:p>
              <a:r>
                <a:rPr lang="en-US" altLang="zh-CN" sz="4400" b="1" dirty="0">
                  <a:gradFill>
                    <a:gsLst>
                      <a:gs pos="0">
                        <a:srgbClr val="C048E3"/>
                      </a:gs>
                      <a:gs pos="100000">
                        <a:srgbClr val="005DFF"/>
                      </a:gs>
                    </a:gsLst>
                    <a:lin ang="5400000" scaled="1"/>
                  </a:gradFill>
                  <a:effectLst>
                    <a:outerShdw blurRad="50800" dist="25400" dir="5400000" algn="t" rotWithShape="0">
                      <a:prstClr val="black">
                        <a:alpha val="20000"/>
                      </a:prstClr>
                    </a:outerShdw>
                  </a:effectLst>
                  <a:latin typeface="方正清刻本悦宋简体" panose="02000000000000000000" pitchFamily="2" charset="-122"/>
                  <a:ea typeface="方正清刻本悦宋简体" panose="02000000000000000000" pitchFamily="2" charset="-122"/>
                </a:rPr>
                <a:t>T</a:t>
              </a:r>
              <a:r>
                <a:rPr lang="zh-CN" altLang="en-US" sz="4400" b="1" dirty="0">
                  <a:gradFill>
                    <a:gsLst>
                      <a:gs pos="0">
                        <a:srgbClr val="C048E3"/>
                      </a:gs>
                      <a:gs pos="100000">
                        <a:srgbClr val="005DFF"/>
                      </a:gs>
                    </a:gsLst>
                    <a:lin ang="5400000" scaled="1"/>
                  </a:gradFill>
                  <a:effectLst>
                    <a:outerShdw blurRad="50800" dist="25400" dir="5400000" algn="t" rotWithShape="0">
                      <a:prstClr val="black">
                        <a:alpha val="20000"/>
                      </a:prstClr>
                    </a:outerShdw>
                  </a:effectLst>
                  <a:latin typeface="方正清刻本悦宋简体" panose="02000000000000000000" pitchFamily="2" charset="-122"/>
                  <a:ea typeface="方正清刻本悦宋简体" panose="02000000000000000000" pitchFamily="2" charset="-122"/>
                </a:rPr>
                <a:t>he definition of hallucination</a:t>
              </a:r>
              <a:endParaRPr lang="zh-CN" altLang="en-US" sz="4400" b="1" dirty="0">
                <a:gradFill>
                  <a:gsLst>
                    <a:gs pos="0">
                      <a:srgbClr val="C048E3"/>
                    </a:gs>
                    <a:gs pos="100000">
                      <a:srgbClr val="005DFF"/>
                    </a:gs>
                  </a:gsLst>
                  <a:lin ang="5400000" scaled="1"/>
                </a:gradFill>
                <a:effectLst>
                  <a:outerShdw blurRad="50800" dist="25400" dir="5400000" algn="t" rotWithShape="0">
                    <a:prstClr val="black">
                      <a:alpha val="20000"/>
                    </a:prstClr>
                  </a:outerShdw>
                </a:effectLst>
                <a:latin typeface="方正清刻本悦宋简体" panose="02000000000000000000" pitchFamily="2" charset="-122"/>
                <a:ea typeface="方正清刻本悦宋简体" panose="02000000000000000000" pitchFamily="2" charset="-122"/>
              </a:endParaRPr>
            </a:p>
          </p:txBody>
        </p:sp>
        <p:cxnSp>
          <p:nvCxnSpPr>
            <p:cNvPr id="24" name="Straight Connector 19"/>
            <p:cNvCxnSpPr/>
            <p:nvPr/>
          </p:nvCxnSpPr>
          <p:spPr>
            <a:xfrm>
              <a:off x="5399314" y="3295650"/>
              <a:ext cx="3824514" cy="0"/>
            </a:xfrm>
            <a:prstGeom prst="line">
              <a:avLst/>
            </a:prstGeom>
            <a:ln>
              <a:solidFill>
                <a:srgbClr val="C048E3"/>
              </a:solidFill>
            </a:ln>
            <a:effectLst/>
          </p:spPr>
          <p:style>
            <a:lnRef idx="1">
              <a:schemeClr val="accent1"/>
            </a:lnRef>
            <a:fillRef idx="0">
              <a:schemeClr val="accent1"/>
            </a:fillRef>
            <a:effectRef idx="0">
              <a:schemeClr val="accent1"/>
            </a:effectRef>
            <a:fontRef idx="minor">
              <a:schemeClr val="tx1"/>
            </a:fontRef>
          </p:style>
        </p:cxnSp>
      </p:gr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left)">
                                      <p:cBhvr>
                                        <p:cTn id="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组合 30"/>
          <p:cNvGrpSpPr/>
          <p:nvPr/>
        </p:nvGrpSpPr>
        <p:grpSpPr>
          <a:xfrm>
            <a:off x="-1468940" y="-669849"/>
            <a:ext cx="13660940" cy="8352317"/>
            <a:chOff x="-1468940" y="-669849"/>
            <a:chExt cx="13660940" cy="8352317"/>
          </a:xfrm>
        </p:grpSpPr>
        <p:pic>
          <p:nvPicPr>
            <p:cNvPr id="33" name="PA_图片 5"/>
            <p:cNvPicPr>
              <a:picLocks noChangeAspect="1"/>
            </p:cNvPicPr>
            <p:nvPr>
              <p:custDataLst>
                <p:tags r:id="rId1"/>
              </p:custDataLst>
            </p:nvPr>
          </p:nvPicPr>
          <p:blipFill rotWithShape="1">
            <a:blip r:embed="rId2"/>
            <a:srcRect t="19721" r="39165"/>
            <a:stretch>
              <a:fillRect/>
            </a:stretch>
          </p:blipFill>
          <p:spPr>
            <a:xfrm>
              <a:off x="-1468940" y="1839433"/>
              <a:ext cx="6126000" cy="5843035"/>
            </a:xfrm>
            <a:prstGeom prst="rect">
              <a:avLst/>
            </a:prstGeom>
          </p:spPr>
        </p:pic>
        <p:pic>
          <p:nvPicPr>
            <p:cNvPr id="34" name="PA_图片 6"/>
            <p:cNvPicPr>
              <a:picLocks noChangeAspect="1"/>
            </p:cNvPicPr>
            <p:nvPr>
              <p:custDataLst>
                <p:tags r:id="rId3"/>
              </p:custDataLst>
            </p:nvPr>
          </p:nvPicPr>
          <p:blipFill rotWithShape="1">
            <a:blip r:embed="rId2"/>
            <a:srcRect l="53646" t="-1654" r="7286" b="30950"/>
            <a:stretch>
              <a:fillRect/>
            </a:stretch>
          </p:blipFill>
          <p:spPr>
            <a:xfrm>
              <a:off x="8257954" y="-669849"/>
              <a:ext cx="3934046" cy="5146159"/>
            </a:xfrm>
            <a:prstGeom prst="rect">
              <a:avLst/>
            </a:prstGeom>
          </p:spPr>
        </p:pic>
        <p:sp>
          <p:nvSpPr>
            <p:cNvPr id="35" name="PA_矩形 7"/>
            <p:cNvSpPr/>
            <p:nvPr>
              <p:custDataLst>
                <p:tags r:id="rId4"/>
              </p:custDataLst>
            </p:nvPr>
          </p:nvSpPr>
          <p:spPr>
            <a:xfrm>
              <a:off x="444795" y="462516"/>
              <a:ext cx="11302410" cy="5932968"/>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6" name="PA_图片 8"/>
            <p:cNvPicPr>
              <a:picLocks noChangeAspect="1"/>
            </p:cNvPicPr>
            <p:nvPr>
              <p:custDataLst>
                <p:tags r:id="rId5"/>
              </p:custDataLst>
            </p:nvPr>
          </p:nvPicPr>
          <p:blipFill>
            <a:blip r:embed="rId6"/>
            <a:stretch>
              <a:fillRect/>
            </a:stretch>
          </p:blipFill>
          <p:spPr>
            <a:xfrm>
              <a:off x="434162" y="452627"/>
              <a:ext cx="506250" cy="697500"/>
            </a:xfrm>
            <a:prstGeom prst="rect">
              <a:avLst/>
            </a:prstGeom>
          </p:spPr>
        </p:pic>
      </p:grpSp>
      <p:sp>
        <p:nvSpPr>
          <p:cNvPr id="7" name="Title 1"/>
          <p:cNvSpPr txBox="1"/>
          <p:nvPr/>
        </p:nvSpPr>
        <p:spPr>
          <a:xfrm>
            <a:off x="1275180" y="675940"/>
            <a:ext cx="9690100" cy="614589"/>
          </a:xfrm>
          <a:prstGeom prst="rect">
            <a:avLst/>
          </a:prstGeom>
        </p:spPr>
        <p:txBody>
          <a:bodyPr>
            <a:normAutofit fontScale="6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dirty="0">
                <a:solidFill>
                  <a:srgbClr val="7030A0"/>
                </a:solidFill>
                <a:latin typeface="Arial" panose="020B0704020202090204" pitchFamily="34" charset="0"/>
                <a:cs typeface="Arial" panose="020B0704020202090204" pitchFamily="34" charset="0"/>
                <a:sym typeface="+mn-ea"/>
              </a:rPr>
              <a:t>The Performance of Illusions in Large Language Models</a:t>
            </a:r>
            <a:endParaRPr lang="zh-CN" altLang="en-US" dirty="0">
              <a:solidFill>
                <a:srgbClr val="7030A0"/>
              </a:solidFill>
              <a:latin typeface="Arial" panose="020B0704020202090204" pitchFamily="34" charset="0"/>
              <a:cs typeface="Arial" panose="020B0704020202090204" pitchFamily="34" charset="0"/>
            </a:endParaRPr>
          </a:p>
          <a:p>
            <a:pPr algn="ctr"/>
            <a:endParaRPr lang="zh-CN" altLang="en-US" dirty="0">
              <a:solidFill>
                <a:srgbClr val="7030A0"/>
              </a:solidFill>
              <a:latin typeface="Arial" panose="020B0704020202090204" pitchFamily="34" charset="0"/>
              <a:ea typeface="方正清刻本悦宋简体" panose="02000000000000000000" pitchFamily="2" charset="-122"/>
              <a:cs typeface="Arial" panose="020B0704020202090204" pitchFamily="34" charset="0"/>
            </a:endParaRPr>
          </a:p>
        </p:txBody>
      </p:sp>
      <p:sp>
        <p:nvSpPr>
          <p:cNvPr id="9" name="Rectangle 20"/>
          <p:cNvSpPr/>
          <p:nvPr/>
        </p:nvSpPr>
        <p:spPr>
          <a:xfrm>
            <a:off x="782320" y="1839595"/>
            <a:ext cx="4735195" cy="2168525"/>
          </a:xfrm>
          <a:prstGeom prst="rect">
            <a:avLst/>
          </a:prstGeom>
        </p:spPr>
        <p:txBody>
          <a:bodyPr wrap="square">
            <a:noAutofit/>
          </a:bodyPr>
          <a:lstStyle/>
          <a:p>
            <a:pPr algn="just">
              <a:lnSpc>
                <a:spcPct val="110000"/>
              </a:lnSpc>
              <a:spcAft>
                <a:spcPts val="600"/>
              </a:spcAft>
            </a:pPr>
            <a:r>
              <a:rPr lang="zh-CN" altLang="en-US" dirty="0">
                <a:solidFill>
                  <a:schemeClr val="bg1">
                    <a:lumMod val="50000"/>
                  </a:schemeClr>
                </a:solidFill>
                <a:latin typeface="Arial" panose="020B0704020202090204" pitchFamily="34" charset="0"/>
                <a:cs typeface="Arial" panose="020B0704020202090204" pitchFamily="34" charset="0"/>
              </a:rPr>
              <a:t>The issue of hallucinations is a key challenge faced by large language models (LLMs), referring to the phenomenon where models generate seemingly plausible but in fact incorrect or meaningless information. This problem has raised concerns regarding safety and ethics in the context of the widespread application of LLMs, as such erroneous information could mislead users, leading to unpredictable outcomes.</a:t>
            </a:r>
            <a:endParaRPr lang="zh-CN" altLang="en-US" dirty="0">
              <a:solidFill>
                <a:schemeClr val="bg1">
                  <a:lumMod val="50000"/>
                </a:schemeClr>
              </a:solidFill>
              <a:latin typeface="Arial" panose="020B0704020202090204" pitchFamily="34" charset="0"/>
              <a:cs typeface="Arial" panose="020B0704020202090204" pitchFamily="34" charset="0"/>
            </a:endParaRPr>
          </a:p>
        </p:txBody>
      </p:sp>
      <p:pic>
        <p:nvPicPr>
          <p:cNvPr id="2" name="图片 13" descr="IMG_256"/>
          <p:cNvPicPr>
            <a:picLocks noChangeAspect="1"/>
          </p:cNvPicPr>
          <p:nvPr>
            <p:custDataLst>
              <p:tags r:id="rId7"/>
            </p:custDataLst>
          </p:nvPr>
        </p:nvPicPr>
        <p:blipFill>
          <a:blip r:embed="rId8"/>
          <a:srcRect b="22412"/>
          <a:stretch>
            <a:fillRect/>
          </a:stretch>
        </p:blipFill>
        <p:spPr>
          <a:xfrm>
            <a:off x="5517515" y="1577975"/>
            <a:ext cx="5548630" cy="4551680"/>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p:tgtEl>
                                          <p:spTgt spid="9"/>
                                        </p:tgtEl>
                                        <p:attrNameLst>
                                          <p:attrName>ppt_y</p:attrName>
                                        </p:attrNameLst>
                                      </p:cBhvr>
                                      <p:tavLst>
                                        <p:tav tm="0">
                                          <p:val>
                                            <p:strVal val="#ppt_y+#ppt_h*1.125000"/>
                                          </p:val>
                                        </p:tav>
                                        <p:tav tm="100000">
                                          <p:val>
                                            <p:strVal val="#ppt_y"/>
                                          </p:val>
                                        </p:tav>
                                      </p:tavLst>
                                    </p:anim>
                                    <p:animEffect transition="in" filter="wipe(up)">
                                      <p:cBhvr>
                                        <p:cTn id="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3" name="组合 42"/>
          <p:cNvGrpSpPr/>
          <p:nvPr/>
        </p:nvGrpSpPr>
        <p:grpSpPr>
          <a:xfrm>
            <a:off x="-1468940" y="-669849"/>
            <a:ext cx="13660940" cy="8352317"/>
            <a:chOff x="-1468940" y="-669849"/>
            <a:chExt cx="13660940" cy="8352317"/>
          </a:xfrm>
        </p:grpSpPr>
        <p:pic>
          <p:nvPicPr>
            <p:cNvPr id="44" name="PA_图片 5"/>
            <p:cNvPicPr>
              <a:picLocks noChangeAspect="1"/>
            </p:cNvPicPr>
            <p:nvPr>
              <p:custDataLst>
                <p:tags r:id="rId1"/>
              </p:custDataLst>
            </p:nvPr>
          </p:nvPicPr>
          <p:blipFill rotWithShape="1">
            <a:blip r:embed="rId2"/>
            <a:srcRect t="19721" r="39165"/>
            <a:stretch>
              <a:fillRect/>
            </a:stretch>
          </p:blipFill>
          <p:spPr>
            <a:xfrm>
              <a:off x="-1468940" y="1839433"/>
              <a:ext cx="6126000" cy="5843035"/>
            </a:xfrm>
            <a:prstGeom prst="rect">
              <a:avLst/>
            </a:prstGeom>
          </p:spPr>
        </p:pic>
        <p:pic>
          <p:nvPicPr>
            <p:cNvPr id="45" name="PA_图片 6"/>
            <p:cNvPicPr>
              <a:picLocks noChangeAspect="1"/>
            </p:cNvPicPr>
            <p:nvPr>
              <p:custDataLst>
                <p:tags r:id="rId3"/>
              </p:custDataLst>
            </p:nvPr>
          </p:nvPicPr>
          <p:blipFill rotWithShape="1">
            <a:blip r:embed="rId2"/>
            <a:srcRect l="53646" t="-1654" r="7286" b="30950"/>
            <a:stretch>
              <a:fillRect/>
            </a:stretch>
          </p:blipFill>
          <p:spPr>
            <a:xfrm>
              <a:off x="8257954" y="-669849"/>
              <a:ext cx="3934046" cy="5146159"/>
            </a:xfrm>
            <a:prstGeom prst="rect">
              <a:avLst/>
            </a:prstGeom>
          </p:spPr>
        </p:pic>
        <p:sp>
          <p:nvSpPr>
            <p:cNvPr id="46" name="PA_矩形 7"/>
            <p:cNvSpPr/>
            <p:nvPr>
              <p:custDataLst>
                <p:tags r:id="rId4"/>
              </p:custDataLst>
            </p:nvPr>
          </p:nvSpPr>
          <p:spPr>
            <a:xfrm>
              <a:off x="444795" y="462516"/>
              <a:ext cx="11302410" cy="5932968"/>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7" name="PA_图片 8"/>
            <p:cNvPicPr>
              <a:picLocks noChangeAspect="1"/>
            </p:cNvPicPr>
            <p:nvPr>
              <p:custDataLst>
                <p:tags r:id="rId5"/>
              </p:custDataLst>
            </p:nvPr>
          </p:nvPicPr>
          <p:blipFill>
            <a:blip r:embed="rId6"/>
            <a:stretch>
              <a:fillRect/>
            </a:stretch>
          </p:blipFill>
          <p:spPr>
            <a:xfrm>
              <a:off x="434162" y="452627"/>
              <a:ext cx="506250" cy="697500"/>
            </a:xfrm>
            <a:prstGeom prst="rect">
              <a:avLst/>
            </a:prstGeom>
          </p:spPr>
        </p:pic>
      </p:grpSp>
      <p:sp>
        <p:nvSpPr>
          <p:cNvPr id="12" name="Title 1"/>
          <p:cNvSpPr txBox="1"/>
          <p:nvPr/>
        </p:nvSpPr>
        <p:spPr>
          <a:xfrm>
            <a:off x="1193801" y="976377"/>
            <a:ext cx="9690100" cy="614589"/>
          </a:xfrm>
          <a:prstGeom prst="rect">
            <a:avLst/>
          </a:prstGeom>
        </p:spPr>
        <p:txBody>
          <a:bodyPr>
            <a:normAutofit fontScale="8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dirty="0">
                <a:solidFill>
                  <a:schemeClr val="accent4"/>
                </a:solidFill>
                <a:latin typeface="Arial" panose="020B0704020202090204" pitchFamily="34" charset="0"/>
                <a:cs typeface="Arial" panose="020B0704020202090204" pitchFamily="34" charset="0"/>
                <a:sym typeface="+mn-ea"/>
              </a:rPr>
              <a:t>The causes of hallucinations</a:t>
            </a:r>
            <a:endParaRPr lang="zh-CN" altLang="en-US" dirty="0">
              <a:solidFill>
                <a:schemeClr val="accent4"/>
              </a:solidFill>
              <a:latin typeface="Arial" panose="020B0704020202090204" pitchFamily="34" charset="0"/>
              <a:cs typeface="Arial" panose="020B0704020202090204" pitchFamily="34" charset="0"/>
            </a:endParaRPr>
          </a:p>
          <a:p>
            <a:pPr algn="ctr"/>
            <a:endParaRPr lang="zh-CN" altLang="en-US" dirty="0">
              <a:latin typeface="方正清刻本悦宋简体" panose="02000000000000000000" pitchFamily="2" charset="-122"/>
              <a:ea typeface="方正清刻本悦宋简体" panose="02000000000000000000" pitchFamily="2" charset="-122"/>
            </a:endParaRPr>
          </a:p>
        </p:txBody>
      </p:sp>
      <p:grpSp>
        <p:nvGrpSpPr>
          <p:cNvPr id="14" name="Group 1"/>
          <p:cNvGrpSpPr/>
          <p:nvPr/>
        </p:nvGrpSpPr>
        <p:grpSpPr>
          <a:xfrm>
            <a:off x="4746625" y="2642870"/>
            <a:ext cx="2550795" cy="2583815"/>
            <a:chOff x="1259911" y="2340815"/>
            <a:chExt cx="2143691" cy="2143691"/>
          </a:xfrm>
        </p:grpSpPr>
        <p:sp>
          <p:nvSpPr>
            <p:cNvPr id="15" name="Oval 43"/>
            <p:cNvSpPr/>
            <p:nvPr/>
          </p:nvSpPr>
          <p:spPr>
            <a:xfrm>
              <a:off x="1259911" y="2340815"/>
              <a:ext cx="2143691" cy="2143691"/>
            </a:xfrm>
            <a:prstGeom prst="ellipse">
              <a:avLst/>
            </a:prstGeom>
            <a:solidFill>
              <a:srgbClr val="FFC107"/>
            </a:solidFill>
            <a:ln>
              <a:noFill/>
            </a:ln>
            <a:effectLst>
              <a:outerShdw blurRad="215900" dist="127000" dir="2700000" sx="99000" sy="99000" algn="tl"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6" name="TextBox 26"/>
            <p:cNvSpPr txBox="1"/>
            <p:nvPr/>
          </p:nvSpPr>
          <p:spPr>
            <a:xfrm>
              <a:off x="1537412" y="2836039"/>
              <a:ext cx="1588690" cy="442014"/>
            </a:xfrm>
            <a:prstGeom prst="rect">
              <a:avLst/>
            </a:prstGeom>
            <a:noFill/>
          </p:spPr>
          <p:txBody>
            <a:bodyPr wrap="square" rtlCol="0">
              <a:noAutofit/>
            </a:bodyPr>
            <a:lstStyle/>
            <a:p>
              <a:pPr algn="ctr"/>
              <a:r>
                <a:rPr lang="en-US" altLang="zh-CN" b="1" dirty="0">
                  <a:solidFill>
                    <a:schemeClr val="bg1"/>
                  </a:solidFill>
                  <a:latin typeface="方正清刻本悦宋简体" panose="02000000000000000000" pitchFamily="2" charset="-122"/>
                  <a:ea typeface="方正清刻本悦宋简体" panose="02000000000000000000" pitchFamily="2" charset="-122"/>
                </a:rPr>
                <a:t>Training phase</a:t>
              </a:r>
              <a:endParaRPr lang="en-US" altLang="zh-CN" b="1" dirty="0">
                <a:solidFill>
                  <a:schemeClr val="bg1"/>
                </a:solidFill>
                <a:latin typeface="方正清刻本悦宋简体" panose="02000000000000000000" pitchFamily="2" charset="-122"/>
                <a:ea typeface="方正清刻本悦宋简体" panose="02000000000000000000" pitchFamily="2" charset="-122"/>
              </a:endParaRPr>
            </a:p>
          </p:txBody>
        </p:sp>
        <p:sp>
          <p:nvSpPr>
            <p:cNvPr id="18" name="Rectangle 32"/>
            <p:cNvSpPr/>
            <p:nvPr/>
          </p:nvSpPr>
          <p:spPr>
            <a:xfrm>
              <a:off x="1650642" y="3405385"/>
              <a:ext cx="1373052" cy="943561"/>
            </a:xfrm>
            <a:prstGeom prst="rect">
              <a:avLst/>
            </a:prstGeom>
          </p:spPr>
          <p:txBody>
            <a:bodyPr wrap="square">
              <a:spAutoFit/>
            </a:bodyPr>
            <a:lstStyle/>
            <a:p>
              <a:pPr algn="ctr">
                <a:spcAft>
                  <a:spcPts val="600"/>
                </a:spcAft>
              </a:pPr>
              <a:r>
                <a:rPr lang="zh-CN" altLang="en-US" sz="1050" dirty="0">
                  <a:solidFill>
                    <a:schemeClr val="bg1"/>
                  </a:solidFill>
                  <a:latin typeface="Arial" panose="020B0704020202090204" pitchFamily="34" charset="0"/>
                  <a:cs typeface="Arial" panose="020B0704020202090204" pitchFamily="34" charset="0"/>
                </a:rPr>
                <a:t>1. Hallucinations generated before training</a:t>
              </a:r>
              <a:endParaRPr lang="zh-CN" altLang="en-US" sz="1050" dirty="0">
                <a:solidFill>
                  <a:schemeClr val="bg1"/>
                </a:solidFill>
                <a:latin typeface="Arial" panose="020B0704020202090204" pitchFamily="34" charset="0"/>
                <a:cs typeface="Arial" panose="020B0704020202090204" pitchFamily="34" charset="0"/>
              </a:endParaRPr>
            </a:p>
            <a:p>
              <a:pPr algn="ctr">
                <a:spcAft>
                  <a:spcPts val="600"/>
                </a:spcAft>
              </a:pPr>
              <a:r>
                <a:rPr lang="zh-CN" altLang="en-US" sz="1050" dirty="0">
                  <a:solidFill>
                    <a:schemeClr val="bg1"/>
                  </a:solidFill>
                  <a:latin typeface="Arial" panose="020B0704020202090204" pitchFamily="34" charset="0"/>
                  <a:cs typeface="Arial" panose="020B0704020202090204" pitchFamily="34" charset="0"/>
                </a:rPr>
                <a:t>2. Hallucinations generated during alignment</a:t>
              </a:r>
              <a:endParaRPr lang="zh-CN" altLang="en-US" sz="1050" dirty="0">
                <a:solidFill>
                  <a:schemeClr val="bg1"/>
                </a:solidFill>
                <a:latin typeface="Arial" panose="020B0704020202090204" pitchFamily="34" charset="0"/>
                <a:cs typeface="Arial" panose="020B0704020202090204" pitchFamily="34" charset="0"/>
              </a:endParaRPr>
            </a:p>
          </p:txBody>
        </p:sp>
      </p:grpSp>
      <p:sp>
        <p:nvSpPr>
          <p:cNvPr id="20" name="Oval 47"/>
          <p:cNvSpPr/>
          <p:nvPr/>
        </p:nvSpPr>
        <p:spPr>
          <a:xfrm>
            <a:off x="6925310" y="2642870"/>
            <a:ext cx="1938655" cy="1938655"/>
          </a:xfrm>
          <a:prstGeom prst="ellipse">
            <a:avLst/>
          </a:prstGeom>
          <a:gradFill>
            <a:gsLst>
              <a:gs pos="0">
                <a:srgbClr val="C048E3"/>
              </a:gs>
              <a:gs pos="100000">
                <a:srgbClr val="005DFF"/>
              </a:gs>
            </a:gsLst>
            <a:lin ang="4200000" scaled="0"/>
          </a:gradFill>
          <a:ln>
            <a:noFill/>
          </a:ln>
          <a:effectLst>
            <a:outerShdw blurRad="215900" dist="127000" dir="2700000" sx="99000" sy="99000" algn="tl"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5" name="Oval 46"/>
          <p:cNvSpPr/>
          <p:nvPr/>
        </p:nvSpPr>
        <p:spPr>
          <a:xfrm>
            <a:off x="940435" y="2440940"/>
            <a:ext cx="1938655" cy="1938655"/>
          </a:xfrm>
          <a:prstGeom prst="ellipse">
            <a:avLst/>
          </a:prstGeom>
          <a:solidFill>
            <a:schemeClr val="accent4"/>
          </a:solidFill>
          <a:ln>
            <a:noFill/>
          </a:ln>
          <a:effectLst>
            <a:outerShdw blurRad="215900" dist="127000" dir="2700000" sx="99000" sy="99000" algn="tl"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nvGrpSpPr>
          <p:cNvPr id="29" name="Group 5"/>
          <p:cNvGrpSpPr/>
          <p:nvPr/>
        </p:nvGrpSpPr>
        <p:grpSpPr>
          <a:xfrm>
            <a:off x="2130626" y="2544322"/>
            <a:ext cx="3057910" cy="3057910"/>
            <a:chOff x="2973906" y="2183642"/>
            <a:chExt cx="3057910" cy="3057910"/>
          </a:xfrm>
        </p:grpSpPr>
        <p:sp>
          <p:nvSpPr>
            <p:cNvPr id="30" name="Oval 2"/>
            <p:cNvSpPr/>
            <p:nvPr/>
          </p:nvSpPr>
          <p:spPr>
            <a:xfrm>
              <a:off x="2973906" y="2183642"/>
              <a:ext cx="3057910" cy="3057910"/>
            </a:xfrm>
            <a:prstGeom prst="ellipse">
              <a:avLst/>
            </a:prstGeom>
            <a:gradFill>
              <a:gsLst>
                <a:gs pos="0">
                  <a:srgbClr val="C048E3"/>
                </a:gs>
                <a:gs pos="100000">
                  <a:srgbClr val="005DFF"/>
                </a:gs>
              </a:gsLst>
              <a:lin ang="4200000" scaled="0"/>
            </a:gradFill>
            <a:ln>
              <a:noFill/>
            </a:ln>
            <a:effectLst>
              <a:outerShdw blurRad="215900" dist="127000" dir="2700000" sx="99000" sy="99000" algn="tl"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1" name="TextBox 27"/>
            <p:cNvSpPr txBox="1"/>
            <p:nvPr/>
          </p:nvSpPr>
          <p:spPr>
            <a:xfrm>
              <a:off x="3731532" y="2951734"/>
              <a:ext cx="1512570" cy="460375"/>
            </a:xfrm>
            <a:prstGeom prst="rect">
              <a:avLst/>
            </a:prstGeom>
            <a:noFill/>
          </p:spPr>
          <p:txBody>
            <a:bodyPr wrap="none" rtlCol="0">
              <a:spAutoFit/>
            </a:bodyPr>
            <a:lstStyle/>
            <a:p>
              <a:pPr algn="ctr"/>
              <a:r>
                <a:rPr lang="en-US" altLang="zh-CN" sz="2400" b="1" dirty="0">
                  <a:solidFill>
                    <a:schemeClr val="bg1"/>
                  </a:solidFill>
                  <a:latin typeface="方正清刻本悦宋简体" panose="02000000000000000000" pitchFamily="2" charset="-122"/>
                  <a:ea typeface="方正清刻本悦宋简体" panose="02000000000000000000" pitchFamily="2" charset="-122"/>
                </a:rPr>
                <a:t>D</a:t>
              </a:r>
              <a:r>
                <a:rPr lang="zh-CN" altLang="en-US" sz="2400" b="1" dirty="0">
                  <a:solidFill>
                    <a:schemeClr val="bg1"/>
                  </a:solidFill>
                  <a:latin typeface="方正清刻本悦宋简体" panose="02000000000000000000" pitchFamily="2" charset="-122"/>
                  <a:ea typeface="方正清刻本悦宋简体" panose="02000000000000000000" pitchFamily="2" charset="-122"/>
                </a:rPr>
                <a:t>ata phase</a:t>
              </a:r>
              <a:endParaRPr lang="zh-CN" altLang="en-US" sz="2400" b="1" dirty="0">
                <a:solidFill>
                  <a:schemeClr val="bg1"/>
                </a:solidFill>
                <a:latin typeface="方正清刻本悦宋简体" panose="02000000000000000000" pitchFamily="2" charset="-122"/>
                <a:ea typeface="方正清刻本悦宋简体" panose="02000000000000000000" pitchFamily="2" charset="-122"/>
              </a:endParaRPr>
            </a:p>
          </p:txBody>
        </p:sp>
        <p:sp>
          <p:nvSpPr>
            <p:cNvPr id="33" name="Rectangle 34"/>
            <p:cNvSpPr/>
            <p:nvPr/>
          </p:nvSpPr>
          <p:spPr>
            <a:xfrm>
              <a:off x="3492514" y="3871860"/>
              <a:ext cx="1900098" cy="252730"/>
            </a:xfrm>
            <a:prstGeom prst="rect">
              <a:avLst/>
            </a:prstGeom>
          </p:spPr>
          <p:txBody>
            <a:bodyPr wrap="square">
              <a:spAutoFit/>
            </a:bodyPr>
            <a:lstStyle/>
            <a:p>
              <a:pPr algn="ctr">
                <a:spcAft>
                  <a:spcPts val="600"/>
                </a:spcAft>
              </a:pPr>
              <a:endParaRPr lang="en-US" altLang="zh-CN" sz="1050" dirty="0">
                <a:solidFill>
                  <a:schemeClr val="bg1"/>
                </a:solidFill>
                <a:latin typeface="Arial" panose="020B0704020202090204" pitchFamily="34" charset="0"/>
                <a:cs typeface="Arial" panose="020B0704020202090204" pitchFamily="34" charset="0"/>
              </a:endParaRPr>
            </a:p>
          </p:txBody>
        </p:sp>
      </p:grpSp>
      <p:grpSp>
        <p:nvGrpSpPr>
          <p:cNvPr id="34" name="Group 9"/>
          <p:cNvGrpSpPr/>
          <p:nvPr/>
        </p:nvGrpSpPr>
        <p:grpSpPr>
          <a:xfrm>
            <a:off x="8417173" y="2545405"/>
            <a:ext cx="2761368" cy="2761368"/>
            <a:chOff x="8122533" y="2234890"/>
            <a:chExt cx="2761368" cy="2761368"/>
          </a:xfrm>
        </p:grpSpPr>
        <p:sp>
          <p:nvSpPr>
            <p:cNvPr id="35" name="Oval 48"/>
            <p:cNvSpPr/>
            <p:nvPr/>
          </p:nvSpPr>
          <p:spPr>
            <a:xfrm>
              <a:off x="8122533" y="2234890"/>
              <a:ext cx="2761368" cy="2761368"/>
            </a:xfrm>
            <a:prstGeom prst="ellipse">
              <a:avLst/>
            </a:prstGeom>
            <a:solidFill>
              <a:srgbClr val="FFC107"/>
            </a:solidFill>
            <a:ln>
              <a:noFill/>
            </a:ln>
            <a:effectLst>
              <a:outerShdw blurRad="215900" dist="127000" dir="2700000" sx="99000" sy="99000" algn="tl"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endParaRPr>
            </a:p>
          </p:txBody>
        </p:sp>
        <p:sp>
          <p:nvSpPr>
            <p:cNvPr id="36" name="TextBox 30"/>
            <p:cNvSpPr txBox="1"/>
            <p:nvPr/>
          </p:nvSpPr>
          <p:spPr>
            <a:xfrm>
              <a:off x="8558026" y="3034279"/>
              <a:ext cx="1929765" cy="429895"/>
            </a:xfrm>
            <a:prstGeom prst="rect">
              <a:avLst/>
            </a:prstGeom>
            <a:noFill/>
          </p:spPr>
          <p:txBody>
            <a:bodyPr wrap="none" rtlCol="0">
              <a:spAutoFit/>
            </a:bodyPr>
            <a:lstStyle/>
            <a:p>
              <a:pPr algn="ctr"/>
              <a:r>
                <a:rPr lang="en-US" altLang="zh-CN" sz="2200" b="1" dirty="0">
                  <a:solidFill>
                    <a:schemeClr val="bg1"/>
                  </a:solidFill>
                  <a:latin typeface="方正清刻本悦宋简体" panose="02000000000000000000" pitchFamily="2" charset="-122"/>
                  <a:ea typeface="方正清刻本悦宋简体" panose="02000000000000000000" pitchFamily="2" charset="-122"/>
                </a:rPr>
                <a:t>I</a:t>
              </a:r>
              <a:r>
                <a:rPr lang="zh-CN" altLang="en-US" sz="2200" b="1" dirty="0">
                  <a:solidFill>
                    <a:schemeClr val="bg1"/>
                  </a:solidFill>
                  <a:latin typeface="方正清刻本悦宋简体" panose="02000000000000000000" pitchFamily="2" charset="-122"/>
                  <a:ea typeface="方正清刻本悦宋简体" panose="02000000000000000000" pitchFamily="2" charset="-122"/>
                </a:rPr>
                <a:t>nference </a:t>
              </a:r>
              <a:r>
                <a:rPr lang="en-US" altLang="zh-CN" sz="2200" b="1" dirty="0">
                  <a:solidFill>
                    <a:schemeClr val="bg1"/>
                  </a:solidFill>
                  <a:latin typeface="方正清刻本悦宋简体" panose="02000000000000000000" pitchFamily="2" charset="-122"/>
                  <a:ea typeface="方正清刻本悦宋简体" panose="02000000000000000000" pitchFamily="2" charset="-122"/>
                </a:rPr>
                <a:t>phase</a:t>
              </a:r>
              <a:endParaRPr lang="en-US" altLang="zh-CN" sz="2200" b="1" dirty="0">
                <a:solidFill>
                  <a:schemeClr val="bg1"/>
                </a:solidFill>
                <a:latin typeface="方正清刻本悦宋简体" panose="02000000000000000000" pitchFamily="2" charset="-122"/>
                <a:ea typeface="方正清刻本悦宋简体" panose="02000000000000000000" pitchFamily="2" charset="-122"/>
              </a:endParaRPr>
            </a:p>
          </p:txBody>
        </p:sp>
        <p:sp>
          <p:nvSpPr>
            <p:cNvPr id="38" name="Rectangle 40"/>
            <p:cNvSpPr/>
            <p:nvPr/>
          </p:nvSpPr>
          <p:spPr>
            <a:xfrm>
              <a:off x="8553063" y="3695390"/>
              <a:ext cx="2035810" cy="953135"/>
            </a:xfrm>
            <a:prstGeom prst="rect">
              <a:avLst/>
            </a:prstGeom>
          </p:spPr>
          <p:txBody>
            <a:bodyPr wrap="square">
              <a:noAutofit/>
            </a:bodyPr>
            <a:lstStyle/>
            <a:p>
              <a:pPr algn="ctr">
                <a:lnSpc>
                  <a:spcPct val="120000"/>
                </a:lnSpc>
                <a:spcAft>
                  <a:spcPts val="600"/>
                </a:spcAft>
              </a:pPr>
              <a:r>
                <a:rPr lang="zh-CN" altLang="en-US" sz="1050" dirty="0">
                  <a:solidFill>
                    <a:schemeClr val="bg1"/>
                  </a:solidFill>
                  <a:latin typeface="Arial" panose="020B0704020202090204" pitchFamily="34" charset="0"/>
                  <a:cs typeface="Arial" panose="020B0704020202090204" pitchFamily="34" charset="0"/>
                </a:rPr>
                <a:t>1. Flaws in decoding strategy</a:t>
              </a:r>
              <a:endParaRPr lang="zh-CN" altLang="en-US" sz="1050" dirty="0">
                <a:solidFill>
                  <a:schemeClr val="bg1"/>
                </a:solidFill>
                <a:latin typeface="Arial" panose="020B0704020202090204" pitchFamily="34" charset="0"/>
                <a:cs typeface="Arial" panose="020B0704020202090204" pitchFamily="34" charset="0"/>
              </a:endParaRPr>
            </a:p>
            <a:p>
              <a:pPr algn="ctr">
                <a:lnSpc>
                  <a:spcPct val="120000"/>
                </a:lnSpc>
                <a:spcAft>
                  <a:spcPts val="600"/>
                </a:spcAft>
              </a:pPr>
              <a:r>
                <a:rPr lang="zh-CN" altLang="en-US" sz="1050" dirty="0">
                  <a:solidFill>
                    <a:schemeClr val="bg1"/>
                  </a:solidFill>
                  <a:latin typeface="Arial" panose="020B0704020202090204" pitchFamily="34" charset="0"/>
                  <a:cs typeface="Arial" panose="020B0704020202090204" pitchFamily="34" charset="0"/>
                </a:rPr>
                <a:t>2. Imperfect decoding representation</a:t>
              </a:r>
              <a:endParaRPr lang="zh-CN" altLang="en-US" sz="1050" dirty="0">
                <a:solidFill>
                  <a:schemeClr val="bg1"/>
                </a:solidFill>
                <a:latin typeface="Arial" panose="020B0704020202090204" pitchFamily="34" charset="0"/>
                <a:cs typeface="Arial" panose="020B0704020202090204" pitchFamily="34" charset="0"/>
              </a:endParaRPr>
            </a:p>
          </p:txBody>
        </p:sp>
      </p:grpSp>
      <p:sp>
        <p:nvSpPr>
          <p:cNvPr id="2" name="Rectangle 32"/>
          <p:cNvSpPr/>
          <p:nvPr>
            <p:custDataLst>
              <p:tags r:id="rId7"/>
            </p:custDataLst>
          </p:nvPr>
        </p:nvSpPr>
        <p:spPr>
          <a:xfrm>
            <a:off x="2807970" y="4090035"/>
            <a:ext cx="1938655" cy="614045"/>
          </a:xfrm>
          <a:prstGeom prst="rect">
            <a:avLst/>
          </a:prstGeom>
        </p:spPr>
        <p:txBody>
          <a:bodyPr wrap="square">
            <a:noAutofit/>
          </a:bodyPr>
          <a:p>
            <a:pPr algn="l">
              <a:spcAft>
                <a:spcPts val="600"/>
              </a:spcAft>
            </a:pPr>
            <a:r>
              <a:rPr lang="zh-CN" altLang="en-US" sz="1200" dirty="0">
                <a:solidFill>
                  <a:schemeClr val="bg1"/>
                </a:solidFill>
                <a:latin typeface="Arial" panose="020B0704020202090204" pitchFamily="34" charset="0"/>
                <a:cs typeface="Arial" panose="020B0704020202090204" pitchFamily="34" charset="0"/>
              </a:rPr>
              <a:t>1. Flawed data sources</a:t>
            </a:r>
            <a:endParaRPr lang="zh-CN" altLang="en-US" sz="1200" dirty="0">
              <a:solidFill>
                <a:schemeClr val="bg1"/>
              </a:solidFill>
              <a:latin typeface="Arial" panose="020B0704020202090204" pitchFamily="34" charset="0"/>
              <a:cs typeface="Arial" panose="020B0704020202090204" pitchFamily="34" charset="0"/>
            </a:endParaRPr>
          </a:p>
          <a:p>
            <a:pPr algn="l">
              <a:spcAft>
                <a:spcPts val="600"/>
              </a:spcAft>
            </a:pPr>
            <a:r>
              <a:rPr lang="zh-CN" altLang="en-US" sz="1200" dirty="0">
                <a:solidFill>
                  <a:schemeClr val="bg1"/>
                </a:solidFill>
                <a:latin typeface="Arial" panose="020B0704020202090204" pitchFamily="34" charset="0"/>
                <a:cs typeface="Arial" panose="020B0704020202090204" pitchFamily="34" charset="0"/>
              </a:rPr>
              <a:t>2. Low data utilization</a:t>
            </a:r>
            <a:endParaRPr lang="zh-CN" altLang="en-US" sz="1200" dirty="0">
              <a:solidFill>
                <a:schemeClr val="bg1"/>
              </a:solidFill>
              <a:latin typeface="Arial" panose="020B0704020202090204" pitchFamily="34" charset="0"/>
              <a:cs typeface="Arial" panose="020B070402020209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14:presetBounceEnd="24000">
                                      <p:stCondLst>
                                        <p:cond delay="250"/>
                                      </p:stCondLst>
                                      <p:childTnLst>
                                        <p:set>
                                          <p:cBhvr>
                                            <p:cTn id="6" dur="1" fill="hold">
                                              <p:stCondLst>
                                                <p:cond delay="0"/>
                                              </p:stCondLst>
                                            </p:cTn>
                                            <p:tgtEl>
                                              <p:spTgt spid="14"/>
                                            </p:tgtEl>
                                            <p:attrNameLst>
                                              <p:attrName>style.visibility</p:attrName>
                                            </p:attrNameLst>
                                          </p:cBhvr>
                                          <p:to>
                                            <p:strVal val="visible"/>
                                          </p:to>
                                        </p:set>
                                        <p:anim calcmode="lin" valueType="num" p14:bounceEnd="24000">
                                          <p:cBhvr additive="base">
                                            <p:cTn id="7" dur="750" fill="hold"/>
                                            <p:tgtEl>
                                              <p:spTgt spid="14"/>
                                            </p:tgtEl>
                                            <p:attrNameLst>
                                              <p:attrName>ppt_x</p:attrName>
                                            </p:attrNameLst>
                                          </p:cBhvr>
                                          <p:tavLst>
                                            <p:tav tm="0">
                                              <p:val>
                                                <p:strVal val="#ppt_x"/>
                                              </p:val>
                                            </p:tav>
                                            <p:tav tm="100000">
                                              <p:val>
                                                <p:strVal val="#ppt_x"/>
                                              </p:val>
                                            </p:tav>
                                          </p:tavLst>
                                        </p:anim>
                                        <p:anim calcmode="lin" valueType="num" p14:bounceEnd="24000">
                                          <p:cBhvr additive="base">
                                            <p:cTn id="8" dur="750" fill="hold"/>
                                            <p:tgtEl>
                                              <p:spTgt spid="1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14:presetBounceEnd="24000">
                                      <p:stCondLst>
                                        <p:cond delay="0"/>
                                      </p:stCondLst>
                                      <p:childTnLst>
                                        <p:set>
                                          <p:cBhvr>
                                            <p:cTn id="10" dur="1" fill="hold">
                                              <p:stCondLst>
                                                <p:cond delay="0"/>
                                              </p:stCondLst>
                                            </p:cTn>
                                            <p:tgtEl>
                                              <p:spTgt spid="29"/>
                                            </p:tgtEl>
                                            <p:attrNameLst>
                                              <p:attrName>style.visibility</p:attrName>
                                            </p:attrNameLst>
                                          </p:cBhvr>
                                          <p:to>
                                            <p:strVal val="visible"/>
                                          </p:to>
                                        </p:set>
                                        <p:anim calcmode="lin" valueType="num" p14:bounceEnd="24000">
                                          <p:cBhvr additive="base">
                                            <p:cTn id="11" dur="1000" fill="hold"/>
                                            <p:tgtEl>
                                              <p:spTgt spid="29"/>
                                            </p:tgtEl>
                                            <p:attrNameLst>
                                              <p:attrName>ppt_x</p:attrName>
                                            </p:attrNameLst>
                                          </p:cBhvr>
                                          <p:tavLst>
                                            <p:tav tm="0">
                                              <p:val>
                                                <p:strVal val="#ppt_x"/>
                                              </p:val>
                                            </p:tav>
                                            <p:tav tm="100000">
                                              <p:val>
                                                <p:strVal val="#ppt_x"/>
                                              </p:val>
                                            </p:tav>
                                          </p:tavLst>
                                        </p:anim>
                                        <p:anim calcmode="lin" valueType="num" p14:bounceEnd="24000">
                                          <p:cBhvr additive="base">
                                            <p:cTn id="12" dur="1000" fill="hold"/>
                                            <p:tgtEl>
                                              <p:spTgt spid="29"/>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14:presetBounceEnd="24000">
                                      <p:stCondLst>
                                        <p:cond delay="0"/>
                                      </p:stCondLst>
                                      <p:childTnLst>
                                        <p:set>
                                          <p:cBhvr>
                                            <p:cTn id="14" dur="1" fill="hold">
                                              <p:stCondLst>
                                                <p:cond delay="0"/>
                                              </p:stCondLst>
                                            </p:cTn>
                                            <p:tgtEl>
                                              <p:spTgt spid="34"/>
                                            </p:tgtEl>
                                            <p:attrNameLst>
                                              <p:attrName>style.visibility</p:attrName>
                                            </p:attrNameLst>
                                          </p:cBhvr>
                                          <p:to>
                                            <p:strVal val="visible"/>
                                          </p:to>
                                        </p:set>
                                        <p:anim calcmode="lin" valueType="num" p14:bounceEnd="24000">
                                          <p:cBhvr additive="base">
                                            <p:cTn id="15" dur="1000" fill="hold"/>
                                            <p:tgtEl>
                                              <p:spTgt spid="34"/>
                                            </p:tgtEl>
                                            <p:attrNameLst>
                                              <p:attrName>ppt_x</p:attrName>
                                            </p:attrNameLst>
                                          </p:cBhvr>
                                          <p:tavLst>
                                            <p:tav tm="0">
                                              <p:val>
                                                <p:strVal val="#ppt_x"/>
                                              </p:val>
                                            </p:tav>
                                            <p:tav tm="100000">
                                              <p:val>
                                                <p:strVal val="#ppt_x"/>
                                              </p:val>
                                            </p:tav>
                                          </p:tavLst>
                                        </p:anim>
                                        <p:anim calcmode="lin" valueType="num" p14:bounceEnd="24000">
                                          <p:cBhvr additive="base">
                                            <p:cTn id="16" dur="1000" fill="hold"/>
                                            <p:tgtEl>
                                              <p:spTgt spid="3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25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750" fill="hold"/>
                                            <p:tgtEl>
                                              <p:spTgt spid="14"/>
                                            </p:tgtEl>
                                            <p:attrNameLst>
                                              <p:attrName>ppt_x</p:attrName>
                                            </p:attrNameLst>
                                          </p:cBhvr>
                                          <p:tavLst>
                                            <p:tav tm="0">
                                              <p:val>
                                                <p:strVal val="#ppt_x"/>
                                              </p:val>
                                            </p:tav>
                                            <p:tav tm="100000">
                                              <p:val>
                                                <p:strVal val="#ppt_x"/>
                                              </p:val>
                                            </p:tav>
                                          </p:tavLst>
                                        </p:anim>
                                        <p:anim calcmode="lin" valueType="num">
                                          <p:cBhvr additive="base">
                                            <p:cTn id="8" dur="750" fill="hold"/>
                                            <p:tgtEl>
                                              <p:spTgt spid="1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9"/>
                                            </p:tgtEl>
                                            <p:attrNameLst>
                                              <p:attrName>style.visibility</p:attrName>
                                            </p:attrNameLst>
                                          </p:cBhvr>
                                          <p:to>
                                            <p:strVal val="visible"/>
                                          </p:to>
                                        </p:set>
                                        <p:anim calcmode="lin" valueType="num">
                                          <p:cBhvr additive="base">
                                            <p:cTn id="11" dur="1000" fill="hold"/>
                                            <p:tgtEl>
                                              <p:spTgt spid="29"/>
                                            </p:tgtEl>
                                            <p:attrNameLst>
                                              <p:attrName>ppt_x</p:attrName>
                                            </p:attrNameLst>
                                          </p:cBhvr>
                                          <p:tavLst>
                                            <p:tav tm="0">
                                              <p:val>
                                                <p:strVal val="#ppt_x"/>
                                              </p:val>
                                            </p:tav>
                                            <p:tav tm="100000">
                                              <p:val>
                                                <p:strVal val="#ppt_x"/>
                                              </p:val>
                                            </p:tav>
                                          </p:tavLst>
                                        </p:anim>
                                        <p:anim calcmode="lin" valueType="num">
                                          <p:cBhvr additive="base">
                                            <p:cTn id="12" dur="1000" fill="hold"/>
                                            <p:tgtEl>
                                              <p:spTgt spid="29"/>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4"/>
                                            </p:tgtEl>
                                            <p:attrNameLst>
                                              <p:attrName>style.visibility</p:attrName>
                                            </p:attrNameLst>
                                          </p:cBhvr>
                                          <p:to>
                                            <p:strVal val="visible"/>
                                          </p:to>
                                        </p:set>
                                        <p:anim calcmode="lin" valueType="num">
                                          <p:cBhvr additive="base">
                                            <p:cTn id="15" dur="1000" fill="hold"/>
                                            <p:tgtEl>
                                              <p:spTgt spid="34"/>
                                            </p:tgtEl>
                                            <p:attrNameLst>
                                              <p:attrName>ppt_x</p:attrName>
                                            </p:attrNameLst>
                                          </p:cBhvr>
                                          <p:tavLst>
                                            <p:tav tm="0">
                                              <p:val>
                                                <p:strVal val="#ppt_x"/>
                                              </p:val>
                                            </p:tav>
                                            <p:tav tm="100000">
                                              <p:val>
                                                <p:strVal val="#ppt_x"/>
                                              </p:val>
                                            </p:tav>
                                          </p:tavLst>
                                        </p:anim>
                                        <p:anim calcmode="lin" valueType="num">
                                          <p:cBhvr additive="base">
                                            <p:cTn id="16" dur="1000" fill="hold"/>
                                            <p:tgtEl>
                                              <p:spTgt spid="3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组合 36"/>
          <p:cNvGrpSpPr/>
          <p:nvPr/>
        </p:nvGrpSpPr>
        <p:grpSpPr>
          <a:xfrm>
            <a:off x="-1483606" y="-172049"/>
            <a:ext cx="13689173" cy="7973912"/>
            <a:chOff x="-1483606" y="-172049"/>
            <a:chExt cx="13689173" cy="7973912"/>
          </a:xfrm>
        </p:grpSpPr>
        <p:pic>
          <p:nvPicPr>
            <p:cNvPr id="39" name="图片 38"/>
            <p:cNvPicPr>
              <a:picLocks noChangeAspect="1"/>
            </p:cNvPicPr>
            <p:nvPr/>
          </p:nvPicPr>
          <p:blipFill rotWithShape="1">
            <a:blip r:embed="rId1"/>
            <a:srcRect l="61479" t="5377" r="12619" b="53683"/>
            <a:stretch>
              <a:fillRect/>
            </a:stretch>
          </p:blipFill>
          <p:spPr>
            <a:xfrm>
              <a:off x="8847136" y="-172049"/>
              <a:ext cx="3358431" cy="3647223"/>
            </a:xfrm>
            <a:prstGeom prst="rect">
              <a:avLst/>
            </a:prstGeom>
          </p:spPr>
        </p:pic>
        <p:pic>
          <p:nvPicPr>
            <p:cNvPr id="40" name="图片 39"/>
            <p:cNvPicPr>
              <a:picLocks noChangeAspect="1"/>
            </p:cNvPicPr>
            <p:nvPr/>
          </p:nvPicPr>
          <p:blipFill rotWithShape="1">
            <a:blip r:embed="rId1"/>
            <a:srcRect t="41932" r="42931"/>
            <a:stretch>
              <a:fillRect/>
            </a:stretch>
          </p:blipFill>
          <p:spPr>
            <a:xfrm>
              <a:off x="-1483606" y="2628849"/>
              <a:ext cx="7399718" cy="5173014"/>
            </a:xfrm>
            <a:prstGeom prst="rect">
              <a:avLst/>
            </a:prstGeom>
          </p:spPr>
        </p:pic>
        <p:sp>
          <p:nvSpPr>
            <p:cNvPr id="41" name="矩形 40"/>
            <p:cNvSpPr/>
            <p:nvPr/>
          </p:nvSpPr>
          <p:spPr>
            <a:xfrm>
              <a:off x="444795" y="462516"/>
              <a:ext cx="11302410" cy="5932968"/>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2" name="图片 41"/>
            <p:cNvPicPr>
              <a:picLocks noChangeAspect="1"/>
            </p:cNvPicPr>
            <p:nvPr/>
          </p:nvPicPr>
          <p:blipFill>
            <a:blip r:embed="rId2"/>
            <a:stretch>
              <a:fillRect/>
            </a:stretch>
          </p:blipFill>
          <p:spPr>
            <a:xfrm>
              <a:off x="434162" y="452627"/>
              <a:ext cx="506250" cy="697500"/>
            </a:xfrm>
            <a:prstGeom prst="rect">
              <a:avLst/>
            </a:prstGeom>
          </p:spPr>
        </p:pic>
      </p:grpSp>
      <p:sp>
        <p:nvSpPr>
          <p:cNvPr id="7" name="Shape 280"/>
          <p:cNvSpPr/>
          <p:nvPr/>
        </p:nvSpPr>
        <p:spPr>
          <a:xfrm>
            <a:off x="3291342" y="2014464"/>
            <a:ext cx="5004148" cy="419596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9040" y="21600"/>
                </a:lnTo>
                <a:lnTo>
                  <a:pt x="21600" y="3079"/>
                </a:lnTo>
                <a:lnTo>
                  <a:pt x="0" y="0"/>
                </a:lnTo>
                <a:close/>
              </a:path>
            </a:pathLst>
          </a:custGeom>
          <a:gradFill>
            <a:gsLst>
              <a:gs pos="0">
                <a:srgbClr val="005DFF"/>
              </a:gs>
              <a:gs pos="100000">
                <a:srgbClr val="C048E3"/>
              </a:gs>
            </a:gsLst>
            <a:lin ang="3000000" scaled="0"/>
          </a:gradFill>
          <a:ln w="12700">
            <a:miter lim="400000"/>
          </a:ln>
        </p:spPr>
        <p:txBody>
          <a:bodyPr lIns="25400" tIns="25400" rIns="25400" bIns="25400" anchor="ctr"/>
          <a:lstStyle/>
          <a:p>
            <a:pPr>
              <a:defRPr sz="3200">
                <a:solidFill>
                  <a:srgbClr val="FFFFFF"/>
                </a:solidFill>
              </a:defRPr>
            </a:pPr>
            <a:endParaRPr sz="1600"/>
          </a:p>
        </p:txBody>
      </p:sp>
      <p:grpSp>
        <p:nvGrpSpPr>
          <p:cNvPr id="9" name="Group 4"/>
          <p:cNvGrpSpPr/>
          <p:nvPr/>
        </p:nvGrpSpPr>
        <p:grpSpPr>
          <a:xfrm>
            <a:off x="1068950" y="2430518"/>
            <a:ext cx="3701415" cy="2522220"/>
            <a:chOff x="1136895" y="2871643"/>
            <a:chExt cx="3701415" cy="2522220"/>
          </a:xfrm>
        </p:grpSpPr>
        <p:sp>
          <p:nvSpPr>
            <p:cNvPr id="11" name="Shape 285"/>
            <p:cNvSpPr/>
            <p:nvPr/>
          </p:nvSpPr>
          <p:spPr>
            <a:xfrm>
              <a:off x="1136895" y="2871643"/>
              <a:ext cx="3701415" cy="697230"/>
            </a:xfrm>
            <a:prstGeom prst="rect">
              <a:avLst/>
            </a:prstGeom>
            <a:ln w="12700">
              <a:miter lim="400000"/>
            </a:ln>
          </p:spPr>
          <p:txBody>
            <a:bodyPr wrap="square" lIns="25400" tIns="25400" rIns="25400" bIns="25400" anchor="ctr">
              <a:noAutofit/>
            </a:bodyPr>
            <a:lstStyle>
              <a:lvl1pPr algn="l">
                <a:defRPr sz="3000" b="1" cap="all">
                  <a:solidFill>
                    <a:srgbClr val="48525C"/>
                  </a:solidFill>
                  <a:latin typeface="Helvetica"/>
                  <a:ea typeface="Helvetica"/>
                  <a:cs typeface="Helvetica"/>
                  <a:sym typeface="Helvetica"/>
                </a:defRPr>
              </a:lvl1pPr>
            </a:lstStyle>
            <a:p>
              <a:r>
                <a:rPr lang="zh-CN" sz="2000" dirty="0">
                  <a:solidFill>
                    <a:schemeClr val="tx1"/>
                  </a:solidFill>
                  <a:latin typeface="方正清刻本悦宋简体" panose="02000000000000000000" pitchFamily="2" charset="-122"/>
                  <a:ea typeface="方正清刻本悦宋简体" panose="02000000000000000000" pitchFamily="2" charset="-122"/>
                </a:rPr>
                <a:t>factual hallucinations</a:t>
              </a:r>
              <a:endParaRPr lang="zh-CN" sz="2000" dirty="0">
                <a:solidFill>
                  <a:schemeClr val="tx1"/>
                </a:solidFill>
                <a:latin typeface="方正清刻本悦宋简体" panose="02000000000000000000" pitchFamily="2" charset="-122"/>
                <a:ea typeface="方正清刻本悦宋简体" panose="02000000000000000000" pitchFamily="2" charset="-122"/>
              </a:endParaRPr>
            </a:p>
          </p:txBody>
        </p:sp>
        <p:sp>
          <p:nvSpPr>
            <p:cNvPr id="12" name="Shape 287"/>
            <p:cNvSpPr/>
            <p:nvPr/>
          </p:nvSpPr>
          <p:spPr>
            <a:xfrm>
              <a:off x="1241670" y="3508548"/>
              <a:ext cx="2679065" cy="1885315"/>
            </a:xfrm>
            <a:prstGeom prst="rect">
              <a:avLst/>
            </a:prstGeom>
            <a:ln w="12700">
              <a:miter lim="400000"/>
            </a:ln>
          </p:spPr>
          <p:txBody>
            <a:bodyPr lIns="25400" tIns="25400" rIns="25400" bIns="25400" anchor="ctr">
              <a:noAutofit/>
            </a:bodyPr>
            <a:lstStyle>
              <a:lvl1pPr algn="l" defTabSz="457200">
                <a:lnSpc>
                  <a:spcPct val="120000"/>
                </a:lnSpc>
                <a:defRPr sz="2000">
                  <a:solidFill>
                    <a:srgbClr val="6A7889"/>
                  </a:solidFill>
                  <a:latin typeface="Helvetica"/>
                  <a:ea typeface="Helvetica"/>
                  <a:cs typeface="Helvetica"/>
                  <a:sym typeface="Helvetica"/>
                </a:defRPr>
              </a:lvl1pPr>
            </a:lstStyle>
            <a:p>
              <a:r>
                <a:rPr lang="zh-CN" altLang="en-US" sz="1400" dirty="0">
                  <a:solidFill>
                    <a:schemeClr val="tx1"/>
                  </a:solidFill>
                  <a:latin typeface="+mn-lt"/>
                  <a:cs typeface="+mn-lt"/>
                </a:rPr>
                <a:t>Intrinsic hallucinations occur when the output of an LLM contradicts the provided input. </a:t>
              </a:r>
              <a:endParaRPr lang="zh-CN" altLang="en-US" sz="1400" dirty="0">
                <a:solidFill>
                  <a:schemeClr val="tx1"/>
                </a:solidFill>
                <a:latin typeface="+mn-lt"/>
                <a:cs typeface="+mn-lt"/>
              </a:endParaRPr>
            </a:p>
            <a:p>
              <a:endParaRPr lang="zh-CN" altLang="en-US" sz="1400" dirty="0">
                <a:solidFill>
                  <a:schemeClr val="tx1"/>
                </a:solidFill>
                <a:latin typeface="+mn-lt"/>
                <a:cs typeface="+mn-lt"/>
              </a:endParaRPr>
            </a:p>
            <a:p>
              <a:r>
                <a:rPr lang="zh-CN" altLang="en-US" sz="1400" dirty="0">
                  <a:solidFill>
                    <a:schemeClr val="tx1"/>
                  </a:solidFill>
                  <a:latin typeface="+mn-lt"/>
                  <a:cs typeface="+mn-lt"/>
                </a:rPr>
                <a:t>Extrinsic hallucinations refer to outputs that cannot be verified through input information.</a:t>
              </a:r>
              <a:endParaRPr lang="zh-CN" altLang="en-US" sz="1400" dirty="0">
                <a:solidFill>
                  <a:schemeClr val="tx1"/>
                </a:solidFill>
                <a:latin typeface="+mn-lt"/>
                <a:cs typeface="+mn-lt"/>
              </a:endParaRPr>
            </a:p>
          </p:txBody>
        </p:sp>
      </p:grpSp>
      <p:grpSp>
        <p:nvGrpSpPr>
          <p:cNvPr id="25" name="Group 2"/>
          <p:cNvGrpSpPr/>
          <p:nvPr/>
        </p:nvGrpSpPr>
        <p:grpSpPr>
          <a:xfrm>
            <a:off x="8435279" y="1196717"/>
            <a:ext cx="3757295" cy="2278378"/>
            <a:chOff x="8503224" y="2535097"/>
            <a:chExt cx="3757295" cy="2278378"/>
          </a:xfrm>
        </p:grpSpPr>
        <p:sp>
          <p:nvSpPr>
            <p:cNvPr id="27" name="Shape 298"/>
            <p:cNvSpPr/>
            <p:nvPr/>
          </p:nvSpPr>
          <p:spPr>
            <a:xfrm>
              <a:off x="8503224" y="2535097"/>
              <a:ext cx="3757295" cy="817245"/>
            </a:xfrm>
            <a:prstGeom prst="rect">
              <a:avLst/>
            </a:prstGeom>
            <a:ln w="12700">
              <a:miter lim="400000"/>
            </a:ln>
          </p:spPr>
          <p:txBody>
            <a:bodyPr wrap="square" lIns="25400" tIns="25400" rIns="25400" bIns="25400" anchor="ctr">
              <a:noAutofit/>
            </a:bodyPr>
            <a:lstStyle>
              <a:lvl1pPr algn="l">
                <a:defRPr sz="3000" b="1" cap="all">
                  <a:solidFill>
                    <a:srgbClr val="48525C"/>
                  </a:solidFill>
                  <a:latin typeface="Helvetica"/>
                  <a:ea typeface="Helvetica"/>
                  <a:cs typeface="Helvetica"/>
                  <a:sym typeface="Helvetica"/>
                </a:defRPr>
              </a:lvl1pPr>
            </a:lstStyle>
            <a:p>
              <a:r>
                <a:rPr lang="zh-CN" sz="2000" dirty="0">
                  <a:solidFill>
                    <a:schemeClr val="tx1"/>
                  </a:solidFill>
                  <a:latin typeface="方正清刻本悦宋简体" panose="02000000000000000000" pitchFamily="2" charset="-122"/>
                  <a:ea typeface="方正清刻本悦宋简体" panose="02000000000000000000" pitchFamily="2" charset="-122"/>
                </a:rPr>
                <a:t>fidelity hallucinations</a:t>
              </a:r>
              <a:endParaRPr lang="zh-CN" sz="2000" dirty="0">
                <a:solidFill>
                  <a:schemeClr val="tx1"/>
                </a:solidFill>
                <a:latin typeface="方正清刻本悦宋简体" panose="02000000000000000000" pitchFamily="2" charset="-122"/>
                <a:ea typeface="方正清刻本悦宋简体" panose="02000000000000000000" pitchFamily="2" charset="-122"/>
              </a:endParaRPr>
            </a:p>
          </p:txBody>
        </p:sp>
        <p:sp>
          <p:nvSpPr>
            <p:cNvPr id="28" name="Shape 299"/>
            <p:cNvSpPr/>
            <p:nvPr/>
          </p:nvSpPr>
          <p:spPr>
            <a:xfrm>
              <a:off x="8503225" y="3471085"/>
              <a:ext cx="2678249" cy="1342390"/>
            </a:xfrm>
            <a:prstGeom prst="rect">
              <a:avLst/>
            </a:prstGeom>
            <a:ln w="12700">
              <a:miter lim="400000"/>
            </a:ln>
          </p:spPr>
          <p:txBody>
            <a:bodyPr lIns="25400" tIns="25400" rIns="25400" bIns="25400" anchor="ctr">
              <a:spAutoFit/>
            </a:bodyPr>
            <a:lstStyle>
              <a:lvl1pPr algn="l" defTabSz="457200">
                <a:lnSpc>
                  <a:spcPct val="120000"/>
                </a:lnSpc>
                <a:defRPr sz="2000">
                  <a:solidFill>
                    <a:srgbClr val="6A7889"/>
                  </a:solidFill>
                  <a:latin typeface="Helvetica"/>
                  <a:ea typeface="Helvetica"/>
                  <a:cs typeface="Helvetica"/>
                  <a:sym typeface="Helvetica"/>
                </a:defRPr>
              </a:lvl1pPr>
            </a:lstStyle>
            <a:p>
              <a:r>
                <a:rPr lang="zh-CN" sz="1400" dirty="0">
                  <a:solidFill>
                    <a:schemeClr val="tx1"/>
                  </a:solidFill>
                  <a:latin typeface="+mn-lt"/>
                  <a:cs typeface="+mn-lt"/>
                </a:rPr>
                <a:t>Considered based on user instructions, including directive inconsistencies, contextual discrepancies, and logical inconsistencies.</a:t>
              </a:r>
              <a:endParaRPr lang="zh-CN" sz="1400" dirty="0">
                <a:solidFill>
                  <a:schemeClr val="tx1"/>
                </a:solidFill>
                <a:latin typeface="+mn-lt"/>
                <a:cs typeface="+mn-lt"/>
              </a:endParaRPr>
            </a:p>
          </p:txBody>
        </p:sp>
      </p:grpSp>
      <p:pic>
        <p:nvPicPr>
          <p:cNvPr id="44" name="图片 43"/>
          <p:cNvPicPr>
            <a:picLocks noChangeAspect="1"/>
          </p:cNvPicPr>
          <p:nvPr/>
        </p:nvPicPr>
        <p:blipFill>
          <a:blip r:embed="rId3"/>
          <a:stretch>
            <a:fillRect/>
          </a:stretch>
        </p:blipFill>
        <p:spPr>
          <a:xfrm>
            <a:off x="3431835" y="1236854"/>
            <a:ext cx="3899617" cy="4195961"/>
          </a:xfrm>
          <a:prstGeom prst="rect">
            <a:avLst/>
          </a:prstGeom>
        </p:spPr>
      </p:pic>
      <p:sp>
        <p:nvSpPr>
          <p:cNvPr id="47" name="Shape 299"/>
          <p:cNvSpPr/>
          <p:nvPr>
            <p:custDataLst>
              <p:tags r:id="rId4"/>
            </p:custDataLst>
          </p:nvPr>
        </p:nvSpPr>
        <p:spPr>
          <a:xfrm>
            <a:off x="7724140" y="3865245"/>
            <a:ext cx="3580130" cy="2075180"/>
          </a:xfrm>
          <a:prstGeom prst="rect">
            <a:avLst/>
          </a:prstGeom>
          <a:ln w="12700">
            <a:miter lim="400000"/>
          </a:ln>
        </p:spPr>
        <p:txBody>
          <a:bodyPr wrap="square" lIns="25400" tIns="25400" rIns="25400" bIns="25400" anchor="ctr">
            <a:noAutofit/>
          </a:bodyPr>
          <a:lstStyle>
            <a:lvl1pPr algn="l" defTabSz="457200">
              <a:lnSpc>
                <a:spcPct val="120000"/>
              </a:lnSpc>
              <a:defRPr sz="2000">
                <a:solidFill>
                  <a:srgbClr val="6A7889"/>
                </a:solidFill>
                <a:latin typeface="Helvetica"/>
                <a:ea typeface="Helvetica"/>
                <a:cs typeface="Helvetica"/>
                <a:sym typeface="Helvetica"/>
              </a:defRPr>
            </a:lvl1pPr>
          </a:lstStyle>
          <a:p>
            <a:endParaRPr lang="zh-CN" altLang="en-US" sz="1400" dirty="0">
              <a:solidFill>
                <a:schemeClr val="tx1"/>
              </a:solidFill>
              <a:latin typeface="Arial" panose="020B0704020202090204" pitchFamily="34" charset="0"/>
              <a:cs typeface="Arial" panose="020B070402020209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 calcmode="lin" valueType="num">
                                      <p:cBhvr>
                                        <p:cTn id="9" dur="500" fill="hold"/>
                                        <p:tgtEl>
                                          <p:spTgt spid="7"/>
                                        </p:tgtEl>
                                        <p:attrNameLst>
                                          <p:attrName>style.rotation</p:attrName>
                                        </p:attrNameLst>
                                      </p:cBhvr>
                                      <p:tavLst>
                                        <p:tav tm="0">
                                          <p:val>
                                            <p:fltVal val="360"/>
                                          </p:val>
                                        </p:tav>
                                        <p:tav tm="100000">
                                          <p:val>
                                            <p:fltVal val="0"/>
                                          </p:val>
                                        </p:tav>
                                      </p:tavLst>
                                    </p:anim>
                                    <p:animEffect transition="in" filter="fade">
                                      <p:cBhvr>
                                        <p:cTn id="10" dur="500"/>
                                        <p:tgtEl>
                                          <p:spTgt spid="7"/>
                                        </p:tgtEl>
                                      </p:cBhvr>
                                    </p:animEffect>
                                  </p:childTnLst>
                                </p:cTn>
                              </p:par>
                            </p:childTnLst>
                          </p:cTn>
                        </p:par>
                        <p:par>
                          <p:cTn id="11" fill="hold">
                            <p:stCondLst>
                              <p:cond delay="500"/>
                            </p:stCondLst>
                            <p:childTnLst>
                              <p:par>
                                <p:cTn id="12" presetID="42" presetClass="entr" presetSubtype="0" fill="hold" nodeType="after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1000"/>
                                        <p:tgtEl>
                                          <p:spTgt spid="9"/>
                                        </p:tgtEl>
                                      </p:cBhvr>
                                    </p:animEffect>
                                    <p:anim calcmode="lin" valueType="num">
                                      <p:cBhvr>
                                        <p:cTn id="15" dur="1000" fill="hold"/>
                                        <p:tgtEl>
                                          <p:spTgt spid="9"/>
                                        </p:tgtEl>
                                        <p:attrNameLst>
                                          <p:attrName>ppt_x</p:attrName>
                                        </p:attrNameLst>
                                      </p:cBhvr>
                                      <p:tavLst>
                                        <p:tav tm="0">
                                          <p:val>
                                            <p:strVal val="#ppt_x"/>
                                          </p:val>
                                        </p:tav>
                                        <p:tav tm="100000">
                                          <p:val>
                                            <p:strVal val="#ppt_x"/>
                                          </p:val>
                                        </p:tav>
                                      </p:tavLst>
                                    </p:anim>
                                    <p:anim calcmode="lin" valueType="num">
                                      <p:cBhvr>
                                        <p:cTn id="16" dur="1000" fill="hold"/>
                                        <p:tgtEl>
                                          <p:spTgt spid="9"/>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250"/>
                                  </p:stCondLst>
                                  <p:childTnLst>
                                    <p:set>
                                      <p:cBhvr>
                                        <p:cTn id="18" dur="1" fill="hold">
                                          <p:stCondLst>
                                            <p:cond delay="0"/>
                                          </p:stCondLst>
                                        </p:cTn>
                                        <p:tgtEl>
                                          <p:spTgt spid="25"/>
                                        </p:tgtEl>
                                        <p:attrNameLst>
                                          <p:attrName>style.visibility</p:attrName>
                                        </p:attrNameLst>
                                      </p:cBhvr>
                                      <p:to>
                                        <p:strVal val="visible"/>
                                      </p:to>
                                    </p:set>
                                    <p:animEffect transition="in" filter="fade">
                                      <p:cBhvr>
                                        <p:cTn id="19" dur="1000"/>
                                        <p:tgtEl>
                                          <p:spTgt spid="25"/>
                                        </p:tgtEl>
                                      </p:cBhvr>
                                    </p:animEffect>
                                    <p:anim calcmode="lin" valueType="num">
                                      <p:cBhvr>
                                        <p:cTn id="20" dur="1000" fill="hold"/>
                                        <p:tgtEl>
                                          <p:spTgt spid="25"/>
                                        </p:tgtEl>
                                        <p:attrNameLst>
                                          <p:attrName>ppt_x</p:attrName>
                                        </p:attrNameLst>
                                      </p:cBhvr>
                                      <p:tavLst>
                                        <p:tav tm="0">
                                          <p:val>
                                            <p:strVal val="#ppt_x"/>
                                          </p:val>
                                        </p:tav>
                                        <p:tav tm="100000">
                                          <p:val>
                                            <p:strVal val="#ppt_x"/>
                                          </p:val>
                                        </p:tav>
                                      </p:tavLst>
                                    </p:anim>
                                    <p:anim calcmode="lin" valueType="num">
                                      <p:cBhvr>
                                        <p:cTn id="21"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idx="4294967295"/>
          </p:nvPr>
        </p:nvSpPr>
        <p:spPr>
          <a:xfrm>
            <a:off x="0" y="1122363"/>
            <a:ext cx="9144000" cy="2387600"/>
          </a:xfrm>
        </p:spPr>
        <p:txBody>
          <a:bodyPr/>
          <a:lstStyle/>
          <a:p>
            <a:r>
              <a:rPr lang="en-US" altLang="zh-CN" dirty="0"/>
              <a:t> </a:t>
            </a:r>
            <a:endParaRPr lang="zh-CN" altLang="en-US" dirty="0"/>
          </a:p>
        </p:txBody>
      </p:sp>
      <p:grpSp>
        <p:nvGrpSpPr>
          <p:cNvPr id="5" name="组合 4"/>
          <p:cNvGrpSpPr/>
          <p:nvPr/>
        </p:nvGrpSpPr>
        <p:grpSpPr>
          <a:xfrm>
            <a:off x="-3349617" y="0"/>
            <a:ext cx="15550259" cy="8636731"/>
            <a:chOff x="-3349617" y="0"/>
            <a:chExt cx="15550259" cy="8636731"/>
          </a:xfrm>
        </p:grpSpPr>
        <p:pic>
          <p:nvPicPr>
            <p:cNvPr id="14" name="图片 13"/>
            <p:cNvPicPr>
              <a:picLocks noChangeAspect="1"/>
            </p:cNvPicPr>
            <p:nvPr/>
          </p:nvPicPr>
          <p:blipFill rotWithShape="1">
            <a:blip r:embed="rId1"/>
            <a:srcRect l="74503" t="951" r="3232" b="59864"/>
            <a:stretch>
              <a:fillRect/>
            </a:stretch>
          </p:blipFill>
          <p:spPr>
            <a:xfrm>
              <a:off x="9008263" y="0"/>
              <a:ext cx="3192379" cy="3818022"/>
            </a:xfrm>
            <a:prstGeom prst="rect">
              <a:avLst/>
            </a:prstGeom>
          </p:spPr>
        </p:pic>
        <p:pic>
          <p:nvPicPr>
            <p:cNvPr id="3" name="图片 2"/>
            <p:cNvPicPr>
              <a:picLocks noChangeAspect="1"/>
            </p:cNvPicPr>
            <p:nvPr/>
          </p:nvPicPr>
          <p:blipFill rotWithShape="1">
            <a:blip r:embed="rId1"/>
            <a:srcRect t="34574" r="40054"/>
            <a:stretch>
              <a:fillRect/>
            </a:stretch>
          </p:blipFill>
          <p:spPr>
            <a:xfrm>
              <a:off x="-3349617" y="2261936"/>
              <a:ext cx="8595385" cy="6374795"/>
            </a:xfrm>
            <a:prstGeom prst="rect">
              <a:avLst/>
            </a:prstGeom>
          </p:spPr>
        </p:pic>
        <p:sp>
          <p:nvSpPr>
            <p:cNvPr id="8" name="矩形 7"/>
            <p:cNvSpPr/>
            <p:nvPr/>
          </p:nvSpPr>
          <p:spPr>
            <a:xfrm>
              <a:off x="444795" y="462516"/>
              <a:ext cx="11302410" cy="5932968"/>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p:cNvPicPr>
              <a:picLocks noChangeAspect="1"/>
            </p:cNvPicPr>
            <p:nvPr/>
          </p:nvPicPr>
          <p:blipFill>
            <a:blip r:embed="rId2"/>
            <a:stretch>
              <a:fillRect/>
            </a:stretch>
          </p:blipFill>
          <p:spPr>
            <a:xfrm>
              <a:off x="434162" y="452627"/>
              <a:ext cx="506250" cy="697500"/>
            </a:xfrm>
            <a:prstGeom prst="rect">
              <a:avLst/>
            </a:prstGeom>
          </p:spPr>
        </p:pic>
      </p:grpSp>
      <p:pic>
        <p:nvPicPr>
          <p:cNvPr id="11" name="图片 10"/>
          <p:cNvPicPr>
            <a:picLocks noChangeAspect="1"/>
          </p:cNvPicPr>
          <p:nvPr/>
        </p:nvPicPr>
        <p:blipFill>
          <a:blip r:embed="rId3"/>
          <a:stretch>
            <a:fillRect/>
          </a:stretch>
        </p:blipFill>
        <p:spPr>
          <a:xfrm>
            <a:off x="4702907" y="452627"/>
            <a:ext cx="7044298" cy="5724889"/>
          </a:xfrm>
          <a:prstGeom prst="rect">
            <a:avLst/>
          </a:prstGeom>
        </p:spPr>
      </p:pic>
      <p:pic>
        <p:nvPicPr>
          <p:cNvPr id="4" name="图片 3"/>
          <p:cNvPicPr>
            <a:picLocks noChangeAspect="1"/>
          </p:cNvPicPr>
          <p:nvPr/>
        </p:nvPicPr>
        <p:blipFill>
          <a:blip r:embed="rId4"/>
          <a:stretch>
            <a:fillRect/>
          </a:stretch>
        </p:blipFill>
        <p:spPr>
          <a:xfrm>
            <a:off x="7955280" y="2613660"/>
            <a:ext cx="4086225" cy="3782060"/>
          </a:xfrm>
          <a:prstGeom prst="rect">
            <a:avLst/>
          </a:prstGeom>
        </p:spPr>
      </p:pic>
      <p:pic>
        <p:nvPicPr>
          <p:cNvPr id="12" name="PA_图片 9"/>
          <p:cNvPicPr>
            <a:picLocks noChangeAspect="1"/>
          </p:cNvPicPr>
          <p:nvPr>
            <p:custDataLst>
              <p:tags r:id="rId5"/>
            </p:custDataLst>
          </p:nvPr>
        </p:nvPicPr>
        <p:blipFill>
          <a:blip r:embed="rId6"/>
          <a:stretch>
            <a:fillRect/>
          </a:stretch>
        </p:blipFill>
        <p:spPr>
          <a:xfrm>
            <a:off x="1191760" y="3740588"/>
            <a:ext cx="1871627" cy="723609"/>
          </a:xfrm>
          <a:prstGeom prst="rect">
            <a:avLst/>
          </a:prstGeom>
          <a:effectLst>
            <a:outerShdw blurRad="50800" dist="38100" dir="5400000" algn="t" rotWithShape="0">
              <a:prstClr val="black">
                <a:alpha val="40000"/>
              </a:prstClr>
            </a:outerShdw>
          </a:effectLst>
        </p:spPr>
      </p:pic>
      <p:sp>
        <p:nvSpPr>
          <p:cNvPr id="15" name="TextBox 17"/>
          <p:cNvSpPr txBox="1"/>
          <p:nvPr/>
        </p:nvSpPr>
        <p:spPr>
          <a:xfrm>
            <a:off x="1804756" y="3818549"/>
            <a:ext cx="646332" cy="646331"/>
          </a:xfrm>
          <a:prstGeom prst="rect">
            <a:avLst/>
          </a:prstGeom>
          <a:noFill/>
        </p:spPr>
        <p:txBody>
          <a:bodyPr wrap="none" rtlCol="0">
            <a:spAutoFit/>
          </a:bodyPr>
          <a:lstStyle/>
          <a:p>
            <a:pPr algn="ctr"/>
            <a:r>
              <a:rPr lang="zh-CN" altLang="en-US" sz="3600" dirty="0">
                <a:solidFill>
                  <a:schemeClr val="bg1"/>
                </a:solidFill>
                <a:latin typeface="方正清刻本悦宋简体" panose="02000000000000000000" pitchFamily="2" charset="-122"/>
                <a:ea typeface="方正清刻本悦宋简体" panose="02000000000000000000" pitchFamily="2" charset="-122"/>
              </a:rPr>
              <a:t>贰</a:t>
            </a:r>
            <a:endParaRPr lang="zh-CN" altLang="en-US" sz="3600" dirty="0">
              <a:solidFill>
                <a:schemeClr val="bg1"/>
              </a:solidFill>
              <a:latin typeface="方正清刻本悦宋简体" panose="02000000000000000000" pitchFamily="2" charset="-122"/>
              <a:ea typeface="方正清刻本悦宋简体" panose="02000000000000000000" pitchFamily="2" charset="-122"/>
            </a:endParaRPr>
          </a:p>
        </p:txBody>
      </p:sp>
      <p:grpSp>
        <p:nvGrpSpPr>
          <p:cNvPr id="16" name="Group 3"/>
          <p:cNvGrpSpPr/>
          <p:nvPr/>
        </p:nvGrpSpPr>
        <p:grpSpPr>
          <a:xfrm>
            <a:off x="444767" y="2423647"/>
            <a:ext cx="8700135" cy="899160"/>
            <a:chOff x="5287960" y="2582393"/>
            <a:chExt cx="8700135" cy="899160"/>
          </a:xfrm>
        </p:grpSpPr>
        <p:sp>
          <p:nvSpPr>
            <p:cNvPr id="17" name="TextBox 18"/>
            <p:cNvSpPr txBox="1"/>
            <p:nvPr/>
          </p:nvSpPr>
          <p:spPr>
            <a:xfrm>
              <a:off x="5287960" y="2582393"/>
              <a:ext cx="8700135" cy="899160"/>
            </a:xfrm>
            <a:prstGeom prst="rect">
              <a:avLst/>
            </a:prstGeom>
            <a:noFill/>
          </p:spPr>
          <p:txBody>
            <a:bodyPr wrap="square" rtlCol="0">
              <a:noAutofit/>
            </a:bodyPr>
            <a:lstStyle/>
            <a:p>
              <a:r>
                <a:rPr lang="zh-CN" altLang="en-US" sz="4400" b="1" dirty="0">
                  <a:gradFill>
                    <a:gsLst>
                      <a:gs pos="0">
                        <a:srgbClr val="C048E3"/>
                      </a:gs>
                      <a:gs pos="100000">
                        <a:srgbClr val="005DFF"/>
                      </a:gs>
                    </a:gsLst>
                    <a:lin ang="5400000" scaled="1"/>
                  </a:gradFill>
                  <a:effectLst>
                    <a:outerShdw blurRad="50800" dist="25400" dir="5400000" algn="t" rotWithShape="0">
                      <a:prstClr val="black">
                        <a:alpha val="20000"/>
                      </a:prstClr>
                    </a:outerShdw>
                  </a:effectLst>
                  <a:latin typeface="方正清刻本悦宋简体" panose="02000000000000000000" pitchFamily="2" charset="-122"/>
                  <a:ea typeface="方正清刻本悦宋简体" panose="02000000000000000000" pitchFamily="2" charset="-122"/>
                </a:rPr>
                <a:t>The formalization of hallucinations</a:t>
              </a:r>
              <a:endParaRPr lang="zh-CN" altLang="en-US" sz="4400" b="1" dirty="0">
                <a:gradFill>
                  <a:gsLst>
                    <a:gs pos="0">
                      <a:srgbClr val="C048E3"/>
                    </a:gs>
                    <a:gs pos="100000">
                      <a:srgbClr val="005DFF"/>
                    </a:gs>
                  </a:gsLst>
                  <a:lin ang="5400000" scaled="1"/>
                </a:gradFill>
                <a:effectLst>
                  <a:outerShdw blurRad="50800" dist="25400" dir="5400000" algn="t" rotWithShape="0">
                    <a:prstClr val="black">
                      <a:alpha val="20000"/>
                    </a:prstClr>
                  </a:outerShdw>
                </a:effectLst>
                <a:latin typeface="方正清刻本悦宋简体" panose="02000000000000000000" pitchFamily="2" charset="-122"/>
                <a:ea typeface="方正清刻本悦宋简体" panose="02000000000000000000" pitchFamily="2" charset="-122"/>
              </a:endParaRPr>
            </a:p>
          </p:txBody>
        </p:sp>
        <p:cxnSp>
          <p:nvCxnSpPr>
            <p:cNvPr id="18" name="Straight Connector 19"/>
            <p:cNvCxnSpPr/>
            <p:nvPr/>
          </p:nvCxnSpPr>
          <p:spPr>
            <a:xfrm>
              <a:off x="5399314" y="3295650"/>
              <a:ext cx="3824514" cy="0"/>
            </a:xfrm>
            <a:prstGeom prst="line">
              <a:avLst/>
            </a:prstGeom>
            <a:ln>
              <a:solidFill>
                <a:srgbClr val="C048E3"/>
              </a:solidFill>
            </a:ln>
            <a:effectLst/>
          </p:spPr>
          <p:style>
            <a:lnRef idx="1">
              <a:schemeClr val="accent1"/>
            </a:lnRef>
            <a:fillRef idx="0">
              <a:schemeClr val="accent1"/>
            </a:fillRef>
            <a:effectRef idx="0">
              <a:schemeClr val="accent1"/>
            </a:effectRef>
            <a:fontRef idx="minor">
              <a:schemeClr val="tx1"/>
            </a:fontRef>
          </p:style>
        </p:cxnSp>
      </p:gr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p="http://schemas.openxmlformats.org/presentationml/2006/main">
  <p:tag name="PA" val="v4.0.0"/>
</p:tagLst>
</file>

<file path=ppt/tags/tag10.xml><?xml version="1.0" encoding="utf-8"?>
<p:tagLst xmlns:p="http://schemas.openxmlformats.org/presentationml/2006/main">
  <p:tag name="PA" val="v4.0.0"/>
</p:tagLst>
</file>

<file path=ppt/tags/tag10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1_1"/>
  <p:tag name="KSO_WM_UNIT_ID" val="diagram20233199_1*m_h_i*1_1_1"/>
  <p:tag name="KSO_WM_TEMPLATE_CATEGORY" val="diagram"/>
  <p:tag name="KSO_WM_TEMPLATE_INDEX" val="20233199"/>
  <p:tag name="KSO_WM_UNIT_LAYERLEVEL" val="1_1_1"/>
  <p:tag name="KSO_WM_TAG_VERSION" val="3.0"/>
  <p:tag name="KSO_WM_BEAUTIFY_FLAG" val="#wm#"/>
  <p:tag name="KSO_WM_DIAGRAM_VERSION" val="3"/>
  <p:tag name="KSO_WM_DIAGRAM_COLOR_TRICK" val="1"/>
  <p:tag name="KSO_WM_DIAGRAM_COLOR_TEXT_CAN_REMOVE" val="n"/>
  <p:tag name="KSO_WM_DIAGRAM_MAX_ITEMCNT" val="5"/>
  <p:tag name="KSO_WM_DIAGRAM_MIN_ITEMCNT" val="2"/>
  <p:tag name="KSO_WM_DIAGRAM_VIRTUALLY_FRAME" val="{&quot;height&quot;:388,&quot;width&quot;:850.64990234375}"/>
  <p:tag name="KSO_WM_DIAGRAM_COLOR_MATCH_VALUE" val="{&quot;shape&quot;:{&quot;fill&quot;:{&quot;type&quot;:0},&quot;glow&quot;:{&quot;colorType&quot;:0},&quot;line&quot;:{&quot;solidLine&quot;:{&quot;brightness&quot;:0,&quot;colorType&quot;:1,&quot;foreColorIndex&quot;:13,&quot;transparency&quot;:0},&quot;type&quot;:1},&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14"/>
  <p:tag name="KSO_WM_UNIT_FILL_FORE_SCHEMECOLOR_INDEX_BRIGHTNESS" val="0"/>
  <p:tag name="KSO_WM_UNIT_LINE_FORE_SCHEMECOLOR_INDEX" val="13"/>
  <p:tag name="KSO_WM_DIAGRAM_USE_COLOR_VALUE" val="{&quot;color_scheme&quot;:1,&quot;color_type&quot;:1,&quot;theme_color_indexes&quot;:[]}"/>
</p:tagLst>
</file>

<file path=ppt/tags/tag10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SUBTYPE" val="d"/>
  <p:tag name="KSO_WM_UNIT_TYPE" val="m_h_i"/>
  <p:tag name="KSO_WM_UNIT_INDEX" val="1_1_2"/>
  <p:tag name="KSO_WM_UNIT_ID" val="diagram20233199_1*m_h_i*1_1_2"/>
  <p:tag name="KSO_WM_TEMPLATE_CATEGORY" val="diagram"/>
  <p:tag name="KSO_WM_TEMPLATE_INDEX" val="20233199"/>
  <p:tag name="KSO_WM_UNIT_LAYERLEVEL" val="1_1_1"/>
  <p:tag name="KSO_WM_TAG_VERSION" val="3.0"/>
  <p:tag name="KSO_WM_BEAUTIFY_FLAG" val="#wm#"/>
  <p:tag name="KSO_WM_DIAGRAM_VERSION" val="3"/>
  <p:tag name="KSO_WM_DIAGRAM_COLOR_TRICK" val="1"/>
  <p:tag name="KSO_WM_DIAGRAM_COLOR_TEXT_CAN_REMOVE" val="n"/>
  <p:tag name="KSO_WM_DIAGRAM_MAX_ITEMCNT" val="5"/>
  <p:tag name="KSO_WM_DIAGRAM_MIN_ITEMCNT" val="2"/>
  <p:tag name="KSO_WM_DIAGRAM_VIRTUALLY_FRAME" val="{&quot;height&quot;:388,&quot;width&quot;:850.64990234375}"/>
  <p:tag name="KSO_WM_DIAGRAM_COLOR_MATCH_VALUE" val="{&quot;shape&quot;:{&quot;fill&quot;:{&quot;type&quot;:0},&quot;glow&quot;:{&quot;colorType&quot;:0},&quot;line&quot;:{&quot;solidLine&quot;:{&quot;brightness&quot;:0,&quot;colorType&quot;:1,&quot;foreColorIndex&quot;:13,&quot;transparency&quot;:0},&quot;type&quot;:1},&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14"/>
  <p:tag name="KSO_WM_UNIT_FILL_FORE_SCHEMECOLOR_INDEX_BRIGHTNESS" val="0"/>
  <p:tag name="KSO_WM_UNIT_PRESET_TEXT" val="1"/>
  <p:tag name="KSO_WM_UNIT_LINE_FORE_SCHEMECOLOR_INDEX" val="13"/>
  <p:tag name="KSO_WM_UNIT_TEXT_FILL_FORE_SCHEMECOLOR_INDEX" val="1"/>
  <p:tag name="KSO_WM_UNIT_TEXT_FILL_TYPE" val="1"/>
  <p:tag name="KSO_WM_DIAGRAM_USE_COLOR_VALUE" val="{&quot;color_scheme&quot;:1,&quot;color_type&quot;:1,&quot;theme_color_indexes&quot;:[]}"/>
</p:tagLst>
</file>

<file path=ppt/tags/tag10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ID" val="diagram20233199_1*m_h_x*1_1_1"/>
  <p:tag name="KSO_WM_TEMPLATE_CATEGORY" val="diagram"/>
  <p:tag name="KSO_WM_TEMPLATE_INDEX" val="20233199"/>
  <p:tag name="KSO_WM_UNIT_LAYERLEVEL" val="1_1_1"/>
  <p:tag name="KSO_WM_TAG_VERSION" val="3.0"/>
  <p:tag name="KSO_WM_BEAUTIFY_FLAG" val="#wm#"/>
  <p:tag name="KSO_WM_UNIT_VALUE" val="138*146"/>
  <p:tag name="KSO_WM_UNIT_TYPE" val="m_h_x"/>
  <p:tag name="KSO_WM_UNIT_INDEX" val="1_1_1"/>
  <p:tag name="KSO_WM_DIAGRAM_VERSION" val="3"/>
  <p:tag name="KSO_WM_DIAGRAM_COLOR_TRICK" val="1"/>
  <p:tag name="KSO_WM_DIAGRAM_COLOR_TEXT_CAN_REMOVE" val="n"/>
  <p:tag name="KSO_WM_DIAGRAM_MAX_ITEMCNT" val="5"/>
  <p:tag name="KSO_WM_DIAGRAM_MIN_ITEMCNT" val="2"/>
  <p:tag name="KSO_WM_DIAGRAM_VIRTUALLY_FRAME" val="{&quot;height&quot;:388,&quot;width&quot;:850.64990234375}"/>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5"/>
  <p:tag name="KSO_WM_UNIT_FILL_FORE_SCHEMECOLOR_INDEX_BRIGHTNESS" val="0"/>
  <p:tag name="KSO_WM_DIAGRAM_USE_COLOR_VALUE" val="{&quot;color_scheme&quot;:1,&quot;color_type&quot;:1,&quot;theme_color_indexes&quot;:[]}"/>
</p:tagLst>
</file>

<file path=ppt/tags/tag103.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m_h_f"/>
  <p:tag name="KSO_WM_UNIT_INDEX" val="1_2_1"/>
  <p:tag name="KSO_WM_UNIT_ID" val="diagram20233199_1*m_h_f*1_2_1"/>
  <p:tag name="KSO_WM_TEMPLATE_CATEGORY" val="diagram"/>
  <p:tag name="KSO_WM_TEMPLATE_INDEX" val="20233199"/>
  <p:tag name="KSO_WM_UNIT_LAYERLEVEL" val="1_1_1"/>
  <p:tag name="KSO_WM_TAG_VERSION" val="3.0"/>
  <p:tag name="KSO_WM_BEAUTIFY_FLAG" val="#wm#"/>
  <p:tag name="KSO_WM_UNIT_TEXT_FILL_FORE_SCHEMECOLOR_INDEX_BRIGHTNESS" val="0.15"/>
  <p:tag name="KSO_WM_DIAGRAM_GROUP_CODE" val="m1-1"/>
  <p:tag name="KSO_WM_DIAGRAM_VERSION" val="3"/>
  <p:tag name="KSO_WM_DIAGRAM_COLOR_TRICK" val="1"/>
  <p:tag name="KSO_WM_DIAGRAM_COLOR_TEXT_CAN_REMOVE" val="n"/>
  <p:tag name="KSO_WM_DIAGRAM_MAX_ITEMCNT" val="5"/>
  <p:tag name="KSO_WM_DIAGRAM_MIN_ITEMCNT" val="2"/>
  <p:tag name="KSO_WM_DIAGRAM_VIRTUALLY_FRAME" val="{&quot;height&quot;:388,&quot;width&quot;:850.649902343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此处输入项正文，文字是思想的提炼，请尽量言简意赅的阐述观点。单击此处输入项正文，文字是思想的提炼，请尽量言简意赅的阐述观点。单击输入项正文，文字是思想的提炼"/>
  <p:tag name="KSO_WM_UNIT_TEXT_FILL_FORE_SCHEMECOLOR_INDEX" val="1"/>
  <p:tag name="KSO_WM_UNIT_TEXT_FILL_TYPE" val="1"/>
  <p:tag name="KSO_WM_DIAGRAM_USE_COLOR_VALUE" val="{&quot;color_scheme&quot;:1,&quot;color_type&quot;:1,&quot;theme_color_indexes&quot;:[]}"/>
</p:tagLst>
</file>

<file path=ppt/tags/tag104.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m_h_a"/>
  <p:tag name="KSO_WM_UNIT_INDEX" val="1_2_1"/>
  <p:tag name="KSO_WM_UNIT_ID" val="diagram20233199_1*m_h_a*1_2_1"/>
  <p:tag name="KSO_WM_TEMPLATE_CATEGORY" val="diagram"/>
  <p:tag name="KSO_WM_TEMPLATE_INDEX" val="20233199"/>
  <p:tag name="KSO_WM_UNIT_LAYERLEVEL" val="1_1_1"/>
  <p:tag name="KSO_WM_TAG_VERSION" val="3.0"/>
  <p:tag name="KSO_WM_BEAUTIFY_FLAG" val="#wm#"/>
  <p:tag name="KSO_WM_UNIT_TEXT_FILL_FORE_SCHEMECOLOR_INDEX_BRIGHTNESS" val="0.15"/>
  <p:tag name="KSO_WM_DIAGRAM_GROUP_CODE" val="m1-1"/>
  <p:tag name="KSO_WM_DIAGRAM_VERSION" val="3"/>
  <p:tag name="KSO_WM_DIAGRAM_COLOR_TRICK" val="1"/>
  <p:tag name="KSO_WM_DIAGRAM_COLOR_TEXT_CAN_REMOVE" val="n"/>
  <p:tag name="KSO_WM_DIAGRAM_MAX_ITEMCNT" val="5"/>
  <p:tag name="KSO_WM_DIAGRAM_MIN_ITEMCNT" val="2"/>
  <p:tag name="KSO_WM_DIAGRAM_VIRTUALLY_FRAME" val="{&quot;height&quot;:388,&quot;width&quot;:850.649902343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添加项标题"/>
  <p:tag name="KSO_WM_UNIT_TEXT_FILL_FORE_SCHEMECOLOR_INDEX" val="1"/>
  <p:tag name="KSO_WM_UNIT_TEXT_FILL_TYPE" val="1"/>
  <p:tag name="KSO_WM_DIAGRAM_USE_COLOR_VALUE" val="{&quot;color_scheme&quot;:1,&quot;color_type&quot;:1,&quot;theme_color_indexes&quot;:[]}"/>
</p:tagLst>
</file>

<file path=ppt/tags/tag10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2_1"/>
  <p:tag name="KSO_WM_UNIT_ID" val="diagram20233199_1*m_h_i*1_2_1"/>
  <p:tag name="KSO_WM_TEMPLATE_CATEGORY" val="diagram"/>
  <p:tag name="KSO_WM_TEMPLATE_INDEX" val="20233199"/>
  <p:tag name="KSO_WM_UNIT_LAYERLEVEL" val="1_1_1"/>
  <p:tag name="KSO_WM_TAG_VERSION" val="3.0"/>
  <p:tag name="KSO_WM_BEAUTIFY_FLAG" val="#wm#"/>
  <p:tag name="KSO_WM_DIAGRAM_VERSION" val="3"/>
  <p:tag name="KSO_WM_DIAGRAM_COLOR_TRICK" val="1"/>
  <p:tag name="KSO_WM_DIAGRAM_COLOR_TEXT_CAN_REMOVE" val="n"/>
  <p:tag name="KSO_WM_DIAGRAM_MAX_ITEMCNT" val="5"/>
  <p:tag name="KSO_WM_DIAGRAM_MIN_ITEMCNT" val="2"/>
  <p:tag name="KSO_WM_DIAGRAM_VIRTUALLY_FRAME" val="{&quot;height&quot;:388,&quot;width&quot;:850.64990234375}"/>
  <p:tag name="KSO_WM_DIAGRAM_COLOR_MATCH_VALUE" val="{&quot;shape&quot;:{&quot;fill&quot;:{&quot;type&quot;:0},&quot;glow&quot;:{&quot;colorType&quot;:0},&quot;line&quot;:{&quot;solidLine&quot;:{&quot;brightness&quot;:0,&quot;colorType&quot;:1,&quot;foreColorIndex&quot;:13,&quot;transparency&quot;:0},&quot;type&quot;:1},&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14"/>
  <p:tag name="KSO_WM_UNIT_FILL_FORE_SCHEMECOLOR_INDEX_BRIGHTNESS" val="0"/>
  <p:tag name="KSO_WM_UNIT_LINE_FORE_SCHEMECOLOR_INDEX" val="13"/>
  <p:tag name="KSO_WM_DIAGRAM_USE_COLOR_VALUE" val="{&quot;color_scheme&quot;:1,&quot;color_type&quot;:1,&quot;theme_color_indexes&quot;:[]}"/>
</p:tagLst>
</file>

<file path=ppt/tags/tag10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SUBTYPE" val="d"/>
  <p:tag name="KSO_WM_UNIT_TYPE" val="m_h_i"/>
  <p:tag name="KSO_WM_UNIT_INDEX" val="1_2_2"/>
  <p:tag name="KSO_WM_UNIT_ID" val="diagram20233199_1*m_h_i*1_2_2"/>
  <p:tag name="KSO_WM_TEMPLATE_CATEGORY" val="diagram"/>
  <p:tag name="KSO_WM_TEMPLATE_INDEX" val="20233199"/>
  <p:tag name="KSO_WM_UNIT_LAYERLEVEL" val="1_1_1"/>
  <p:tag name="KSO_WM_TAG_VERSION" val="3.0"/>
  <p:tag name="KSO_WM_BEAUTIFY_FLAG" val="#wm#"/>
  <p:tag name="KSO_WM_DIAGRAM_VERSION" val="3"/>
  <p:tag name="KSO_WM_DIAGRAM_COLOR_TRICK" val="1"/>
  <p:tag name="KSO_WM_DIAGRAM_COLOR_TEXT_CAN_REMOVE" val="n"/>
  <p:tag name="KSO_WM_DIAGRAM_MAX_ITEMCNT" val="5"/>
  <p:tag name="KSO_WM_DIAGRAM_MIN_ITEMCNT" val="2"/>
  <p:tag name="KSO_WM_DIAGRAM_VIRTUALLY_FRAME" val="{&quot;height&quot;:388,&quot;width&quot;:850.64990234375}"/>
  <p:tag name="KSO_WM_DIAGRAM_COLOR_MATCH_VALUE" val="{&quot;shape&quot;:{&quot;fill&quot;:{&quot;type&quot;:0},&quot;glow&quot;:{&quot;colorType&quot;:0},&quot;line&quot;:{&quot;solidLine&quot;:{&quot;brightness&quot;:0,&quot;colorType&quot;:1,&quot;foreColorIndex&quot;:13,&quot;transparency&quot;:0},&quot;type&quot;:1},&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14"/>
  <p:tag name="KSO_WM_UNIT_FILL_FORE_SCHEMECOLOR_INDEX_BRIGHTNESS" val="0"/>
  <p:tag name="KSO_WM_UNIT_PRESET_TEXT" val="2"/>
  <p:tag name="KSO_WM_UNIT_LINE_FORE_SCHEMECOLOR_INDEX" val="13"/>
  <p:tag name="KSO_WM_UNIT_TEXT_FILL_FORE_SCHEMECOLOR_INDEX" val="1"/>
  <p:tag name="KSO_WM_UNIT_TEXT_FILL_TYPE" val="1"/>
  <p:tag name="KSO_WM_DIAGRAM_USE_COLOR_VALUE" val="{&quot;color_scheme&quot;:1,&quot;color_type&quot;:1,&quot;theme_color_indexes&quot;:[]}"/>
</p:tagLst>
</file>

<file path=ppt/tags/tag10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ID" val="diagram20233199_1*m_h_x*1_2_1"/>
  <p:tag name="KSO_WM_TEMPLATE_CATEGORY" val="diagram"/>
  <p:tag name="KSO_WM_TEMPLATE_INDEX" val="20233199"/>
  <p:tag name="KSO_WM_UNIT_LAYERLEVEL" val="1_1_1"/>
  <p:tag name="KSO_WM_TAG_VERSION" val="3.0"/>
  <p:tag name="KSO_WM_BEAUTIFY_FLAG" val="#wm#"/>
  <p:tag name="KSO_WM_UNIT_VALUE" val="145*146"/>
  <p:tag name="KSO_WM_UNIT_TYPE" val="m_h_x"/>
  <p:tag name="KSO_WM_UNIT_INDEX" val="1_2_1"/>
  <p:tag name="KSO_WM_DIAGRAM_VERSION" val="3"/>
  <p:tag name="KSO_WM_DIAGRAM_COLOR_TRICK" val="1"/>
  <p:tag name="KSO_WM_DIAGRAM_COLOR_TEXT_CAN_REMOVE" val="n"/>
  <p:tag name="KSO_WM_DIAGRAM_MAX_ITEMCNT" val="5"/>
  <p:tag name="KSO_WM_DIAGRAM_MIN_ITEMCNT" val="2"/>
  <p:tag name="KSO_WM_DIAGRAM_VIRTUALLY_FRAME" val="{&quot;height&quot;:388,&quot;width&quot;:850.64990234375}"/>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5"/>
  <p:tag name="KSO_WM_UNIT_FILL_FORE_SCHEMECOLOR_INDEX_BRIGHTNESS" val="0"/>
  <p:tag name="KSO_WM_DIAGRAM_USE_COLOR_VALUE" val="{&quot;color_scheme&quot;:1,&quot;color_type&quot;:1,&quot;theme_color_indexes&quot;:[]}"/>
</p:tagLst>
</file>

<file path=ppt/tags/tag108.xml><?xml version="1.0" encoding="utf-8"?>
<p:tagLst xmlns:p="http://schemas.openxmlformats.org/presentationml/2006/main">
  <p:tag name="KSO_WM_BEAUTIFY_FLAG" val=""/>
</p:tagLst>
</file>

<file path=ppt/tags/tag109.xml><?xml version="1.0" encoding="utf-8"?>
<p:tagLst xmlns:p="http://schemas.openxmlformats.org/presentationml/2006/main">
  <p:tag name="KSO_WM_BEAUTIFY_FLAG" val=""/>
</p:tagLst>
</file>

<file path=ppt/tags/tag11.xml><?xml version="1.0" encoding="utf-8"?>
<p:tagLst xmlns:p="http://schemas.openxmlformats.org/presentationml/2006/main">
  <p:tag name="PA" val="v4.0.0"/>
</p:tagLst>
</file>

<file path=ppt/tags/tag11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ID" val="diagram20233167_2*n_h_h_i*1_2_3_3"/>
  <p:tag name="KSO_WM_TEMPLATE_CATEGORY" val="diagram"/>
  <p:tag name="KSO_WM_TEMPLATE_INDEX" val="20233167"/>
  <p:tag name="KSO_WM_UNIT_LAYERLEVEL" val="1_1_1_1"/>
  <p:tag name="KSO_WM_TAG_VERSION" val="3.0"/>
  <p:tag name="KSO_WM_BEAUTIFY_FLAG" val="#wm#"/>
  <p:tag name="KSO_WM_DIAGRAM_VERSION" val="3"/>
  <p:tag name="KSO_WM_DIAGRAM_COLOR_TRICK" val="1"/>
  <p:tag name="KSO_WM_DIAGRAM_COLOR_TEXT_CAN_REMOVE" val="n"/>
  <p:tag name="KSO_WM_UNIT_TYPE" val="n_h_h_i"/>
  <p:tag name="KSO_WM_UNIT_INDEX" val="1_2_3_3"/>
  <p:tag name="KSO_WM_DIAGRAM_MAX_ITEMCNT" val="4"/>
  <p:tag name="KSO_WM_DIAGRAM_MIN_ITEMCNT" val="2"/>
  <p:tag name="KSO_WM_DIAGRAM_VIRTUALLY_FRAME" val="{&quot;height&quot;:388.3165283203125,&quot;width&quot;:850.09423828125}"/>
  <p:tag name="KSO_WM_DIAGRAM_COLOR_MATCH_VALUE" val="{&quot;shape&quot;:{&quot;fill&quot;:{&quot;type&quot;:0},&quot;glow&quot;:{&quot;colorType&quot;:0},&quot;line&quot;:{&quot;solidLine&quot;:{&quot;brightness&quot;:0,&quot;colorType&quot;:1,&quot;foreColorIndex&quot;:5,&quot;transparency&quot;:0.4000000059604645},&quot;type&quot;:1},&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LINE_FORE_SCHEMECOLOR_INDEX" val="5"/>
  <p:tag name="KSO_WM_DIAGRAM_USE_COLOR_VALUE" val="{&quot;color_scheme&quot;:1,&quot;color_type&quot;:1,&quot;theme_color_indexes&quot;:[]}"/>
</p:tagLst>
</file>

<file path=ppt/tags/tag11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ID" val="diagram20233167_2*n_h_h_i*1_2_2_3"/>
  <p:tag name="KSO_WM_TEMPLATE_CATEGORY" val="diagram"/>
  <p:tag name="KSO_WM_TEMPLATE_INDEX" val="20233167"/>
  <p:tag name="KSO_WM_UNIT_LAYERLEVEL" val="1_1_1_1"/>
  <p:tag name="KSO_WM_TAG_VERSION" val="3.0"/>
  <p:tag name="KSO_WM_BEAUTIFY_FLAG" val="#wm#"/>
  <p:tag name="KSO_WM_DIAGRAM_VERSION" val="3"/>
  <p:tag name="KSO_WM_DIAGRAM_COLOR_TRICK" val="1"/>
  <p:tag name="KSO_WM_DIAGRAM_COLOR_TEXT_CAN_REMOVE" val="n"/>
  <p:tag name="KSO_WM_UNIT_TYPE" val="n_h_h_i"/>
  <p:tag name="KSO_WM_UNIT_INDEX" val="1_2_2_3"/>
  <p:tag name="KSO_WM_DIAGRAM_MAX_ITEMCNT" val="4"/>
  <p:tag name="KSO_WM_DIAGRAM_MIN_ITEMCNT" val="2"/>
  <p:tag name="KSO_WM_DIAGRAM_VIRTUALLY_FRAME" val="{&quot;height&quot;:388.3165283203125,&quot;width&quot;:850.09423828125}"/>
  <p:tag name="KSO_WM_DIAGRAM_COLOR_MATCH_VALUE" val="{&quot;shape&quot;:{&quot;fill&quot;:{&quot;type&quot;:0},&quot;glow&quot;:{&quot;colorType&quot;:0},&quot;line&quot;:{&quot;solidLine&quot;:{&quot;brightness&quot;:0,&quot;colorType&quot;:1,&quot;foreColorIndex&quot;:5,&quot;transparency&quot;:0.4000000059604645},&quot;type&quot;:1},&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LINE_FORE_SCHEMECOLOR_INDEX" val="5"/>
  <p:tag name="KSO_WM_DIAGRAM_USE_COLOR_VALUE" val="{&quot;color_scheme&quot;:1,&quot;color_type&quot;:1,&quot;theme_color_indexes&quot;:[]}"/>
</p:tagLst>
</file>

<file path=ppt/tags/tag1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3167_2*n_h_i*1_1_1"/>
  <p:tag name="KSO_WM_TEMPLATE_CATEGORY" val="diagram"/>
  <p:tag name="KSO_WM_TEMPLATE_INDEX" val="20233167"/>
  <p:tag name="KSO_WM_UNIT_LAYERLEVEL" val="1_1_1"/>
  <p:tag name="KSO_WM_TAG_VERSION" val="3.0"/>
  <p:tag name="KSO_WM_BEAUTIFY_FLAG" val="#wm#"/>
  <p:tag name="KSO_WM_UNIT_ISCONTENTSTITLE" val="0"/>
  <p:tag name="KSO_WM_UNIT_ISNUMDGMTITLE" val="0"/>
  <p:tag name="KSO_WM_UNIT_NOCLEAR" val="0"/>
  <p:tag name="KSO_WM_DIAGRAM_GROUP_CODE" val="n1-1"/>
  <p:tag name="KSO_WM_UNIT_TYPE" val="n_h_i"/>
  <p:tag name="KSO_WM_UNIT_INDEX" val="1_1_1"/>
  <p:tag name="KSO_WM_DIAGRAM_VERSION" val="3"/>
  <p:tag name="KSO_WM_DIAGRAM_COLOR_TRICK" val="1"/>
  <p:tag name="KSO_WM_DIAGRAM_COLOR_TEXT_CAN_REMOVE" val="n"/>
  <p:tag name="KSO_WM_DIAGRAM_MAX_ITEMCNT" val="4"/>
  <p:tag name="KSO_WM_DIAGRAM_MIN_ITEMCNT" val="2"/>
  <p:tag name="KSO_WM_DIAGRAM_VIRTUALLY_FRAME" val="{&quot;height&quot;:388.3165283203125,&quot;width&quot;:850.09423828125}"/>
  <p:tag name="KSO_WM_DIAGRAM_COLOR_MATCH_VALUE" val="{&quot;shape&quot;:{&quot;fill&quot;:{&quot;solid&quot;:{&quot;brightness&quot;:0.6000000238418579,&quot;colorType&quot;:1,&quot;foreColorIndex&quot;:13,&quot;transparency&quot;:0.8500000238418579},&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13"/>
  <p:tag name="KSO_WM_UNIT_FILL_FORE_SCHEMECOLOR_INDEX_BRIGHTNESS" val="0.6"/>
  <p:tag name="KSO_WM_DIAGRAM_USE_COLOR_VALUE" val="{&quot;color_scheme&quot;:1,&quot;color_type&quot;:1,&quot;theme_color_indexes&quot;:[]}"/>
</p:tagLst>
</file>

<file path=ppt/tags/tag1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3167_2*n_h_h_i*1_2_3_2"/>
  <p:tag name="KSO_WM_TEMPLATE_CATEGORY" val="diagram"/>
  <p:tag name="KSO_WM_TEMPLATE_INDEX" val="20233167"/>
  <p:tag name="KSO_WM_UNIT_LAYERLEVEL" val="1_1_1_1"/>
  <p:tag name="KSO_WM_TAG_VERSION" val="3.0"/>
  <p:tag name="KSO_WM_BEAUTIFY_FLAG" val="#wm#"/>
  <p:tag name="KSO_WM_DIAGRAM_GROUP_CODE" val="n1-1"/>
  <p:tag name="KSO_WM_UNIT_TYPE" val="n_h_h_i"/>
  <p:tag name="KSO_WM_UNIT_INDEX" val="1_2_3_2"/>
  <p:tag name="KSO_WM_DIAGRAM_VERSION" val="3"/>
  <p:tag name="KSO_WM_DIAGRAM_COLOR_TRICK" val="1"/>
  <p:tag name="KSO_WM_DIAGRAM_COLOR_TEXT_CAN_REMOVE" val="n"/>
  <p:tag name="KSO_WM_DIAGRAM_MAX_ITEMCNT" val="4"/>
  <p:tag name="KSO_WM_DIAGRAM_MIN_ITEMCNT" val="2"/>
  <p:tag name="KSO_WM_DIAGRAM_VIRTUALLY_FRAME" val="{&quot;height&quot;:388.3165283203125,&quot;width&quot;:850.09423828125}"/>
  <p:tag name="KSO_WM_DIAGRAM_COLOR_MATCH_VALUE" val="{&quot;shape&quot;:{&quot;fill&quot;:{&quot;solid&quot;:{&quot;brightness&quot;:0.800000011920929,&quot;colorType&quot;:1,&quot;foreColorIndex&quot;:5,&quot;transparency&quot;:0},&quot;type&quot;:1},&quot;glow&quot;:{&quot;colorType&quot;:0},&quot;line&quot;:{&quot;solidLine&quot;:{&quot;brightness&quot;:0,&quot;colorType&quot;:2,&quot;rgb&quot;:&quot;#ffffff&quot;,&quot;transparency&quot;:0},&quot;type&quot;:1},&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5"/>
  <p:tag name="KSO_WM_UNIT_FILL_FORE_SCHEMECOLOR_INDEX_BRIGHTNESS" val="0.8"/>
  <p:tag name="KSO_WM_DIAGRAM_USE_COLOR_VALUE" val="{&quot;color_scheme&quot;:1,&quot;color_type&quot;:1,&quot;theme_color_indexes&quot;:[]}"/>
</p:tagLst>
</file>

<file path=ppt/tags/tag1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3167_2*n_h_h_i*1_2_2_2"/>
  <p:tag name="KSO_WM_TEMPLATE_CATEGORY" val="diagram"/>
  <p:tag name="KSO_WM_TEMPLATE_INDEX" val="20233167"/>
  <p:tag name="KSO_WM_UNIT_LAYERLEVEL" val="1_1_1_1"/>
  <p:tag name="KSO_WM_TAG_VERSION" val="3.0"/>
  <p:tag name="KSO_WM_BEAUTIFY_FLAG" val="#wm#"/>
  <p:tag name="KSO_WM_DIAGRAM_GROUP_CODE" val="n1-1"/>
  <p:tag name="KSO_WM_UNIT_TYPE" val="n_h_h_i"/>
  <p:tag name="KSO_WM_UNIT_INDEX" val="1_2_2_2"/>
  <p:tag name="KSO_WM_DIAGRAM_VERSION" val="3"/>
  <p:tag name="KSO_WM_DIAGRAM_COLOR_TRICK" val="1"/>
  <p:tag name="KSO_WM_DIAGRAM_COLOR_TEXT_CAN_REMOVE" val="n"/>
  <p:tag name="KSO_WM_DIAGRAM_MAX_ITEMCNT" val="4"/>
  <p:tag name="KSO_WM_DIAGRAM_MIN_ITEMCNT" val="2"/>
  <p:tag name="KSO_WM_DIAGRAM_VIRTUALLY_FRAME" val="{&quot;height&quot;:388.3165283203125,&quot;width&quot;:850.09423828125}"/>
  <p:tag name="KSO_WM_DIAGRAM_COLOR_MATCH_VALUE" val="{&quot;shape&quot;:{&quot;fill&quot;:{&quot;solid&quot;:{&quot;brightness&quot;:0.4000000059604645,&quot;colorType&quot;:1,&quot;foreColorIndex&quot;:5,&quot;transparency&quot;:0},&quot;type&quot;:1},&quot;glow&quot;:{&quot;colorType&quot;:0},&quot;line&quot;:{&quot;solidLine&quot;:{&quot;brightness&quot;:0,&quot;colorType&quot;:2,&quot;rgb&quot;:&quot;#ffffff&quot;,&quot;transparency&quot;:0},&quot;type&quot;:1},&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5"/>
  <p:tag name="KSO_WM_UNIT_FILL_FORE_SCHEMECOLOR_INDEX_BRIGHTNESS" val="0.4"/>
  <p:tag name="KSO_WM_DIAGRAM_USE_COLOR_VALUE" val="{&quot;color_scheme&quot;:1,&quot;color_type&quot;:1,&quot;theme_color_indexes&quot;:[]}"/>
</p:tagLst>
</file>

<file path=ppt/tags/tag1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3167_2*n_h_h_i*1_2_1_2"/>
  <p:tag name="KSO_WM_TEMPLATE_CATEGORY" val="diagram"/>
  <p:tag name="KSO_WM_TEMPLATE_INDEX" val="20233167"/>
  <p:tag name="KSO_WM_UNIT_LAYERLEVEL" val="1_1_1_1"/>
  <p:tag name="KSO_WM_TAG_VERSION" val="3.0"/>
  <p:tag name="KSO_WM_BEAUTIFY_FLAG" val="#wm#"/>
  <p:tag name="KSO_WM_DIAGRAM_GROUP_CODE" val="n1-1"/>
  <p:tag name="KSO_WM_UNIT_TYPE" val="n_h_h_i"/>
  <p:tag name="KSO_WM_UNIT_INDEX" val="1_2_1_2"/>
  <p:tag name="KSO_WM_DIAGRAM_VERSION" val="3"/>
  <p:tag name="KSO_WM_DIAGRAM_COLOR_TRICK" val="1"/>
  <p:tag name="KSO_WM_DIAGRAM_COLOR_TEXT_CAN_REMOVE" val="n"/>
  <p:tag name="KSO_WM_DIAGRAM_MAX_ITEMCNT" val="4"/>
  <p:tag name="KSO_WM_DIAGRAM_MIN_ITEMCNT" val="2"/>
  <p:tag name="KSO_WM_DIAGRAM_VIRTUALLY_FRAME" val="{&quot;height&quot;:388.3165283203125,&quot;width&quot;:850.09423828125}"/>
  <p:tag name="KSO_WM_DIAGRAM_COLOR_MATCH_VALUE" val="{&quot;shape&quot;:{&quot;fill&quot;:{&quot;solid&quot;:{&quot;brightness&quot;:0,&quot;colorType&quot;:1,&quot;foreColorIndex&quot;:5,&quot;transparency&quot;:0},&quot;type&quot;:1},&quot;glow&quot;:{&quot;colorType&quot;:0},&quot;line&quot;:{&quot;solidLine&quot;:{&quot;brightness&quot;:0,&quot;colorType&quot;:2,&quot;rgb&quot;:&quot;#ffffff&quot;,&quot;transparency&quot;:0},&quot;type&quot;:1},&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5"/>
  <p:tag name="KSO_WM_UNIT_FILL_FORE_SCHEMECOLOR_INDEX_BRIGHTNESS" val="0"/>
  <p:tag name="KSO_WM_DIAGRAM_USE_COLOR_VALUE" val="{&quot;color_scheme&quot;:1,&quot;color_type&quot;:1,&quot;theme_color_indexes&quot;:[]}"/>
</p:tagLst>
</file>

<file path=ppt/tags/tag116.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3167_2*n_h_i*1_1_2"/>
  <p:tag name="KSO_WM_TEMPLATE_CATEGORY" val="diagram"/>
  <p:tag name="KSO_WM_TEMPLATE_INDEX" val="20233167"/>
  <p:tag name="KSO_WM_UNIT_LAYERLEVEL" val="1_1_1"/>
  <p:tag name="KSO_WM_TAG_VERSION" val="3.0"/>
  <p:tag name="KSO_WM_DIAGRAM_GROUP_CODE" val="n1-1"/>
  <p:tag name="KSO_WM_UNIT_TYPE" val="n_h_i"/>
  <p:tag name="KSO_WM_UNIT_INDEX" val="1_1_2"/>
  <p:tag name="KSO_WM_DIAGRAM_VERSION" val="3"/>
  <p:tag name="KSO_WM_DIAGRAM_COLOR_TRICK" val="1"/>
  <p:tag name="KSO_WM_DIAGRAM_COLOR_TEXT_CAN_REMOVE" val="n"/>
  <p:tag name="KSO_WM_DIAGRAM_MAX_ITEMCNT" val="4"/>
  <p:tag name="KSO_WM_DIAGRAM_MIN_ITEMCNT" val="2"/>
  <p:tag name="KSO_WM_DIAGRAM_VIRTUALLY_FRAME" val="{&quot;height&quot;:388.3165283203125,&quot;width&quot;:850.09423828125}"/>
  <p:tag name="KSO_WM_DIAGRAM_COLOR_MATCH_VALUE" val="{&quot;shape&quot;:{&quot;fill&quot;:{&quot;solid&quot;:{&quot;brightness&quot;:0.800000011920929,&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5"/>
  <p:tag name="KSO_WM_UNIT_FILL_FORE_SCHEMECOLOR_INDEX_BRIGHTNESS" val="0.8"/>
  <p:tag name="KSO_WM_DIAGRAM_USE_COLOR_VALUE" val="{&quot;color_scheme&quot;:1,&quot;color_type&quot;:1,&quot;theme_color_indexes&quot;:[]}"/>
</p:tagLst>
</file>

<file path=ppt/tags/tag11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ID" val="diagram20233167_2*n_h_h_i*1_2_1_3"/>
  <p:tag name="KSO_WM_TEMPLATE_CATEGORY" val="diagram"/>
  <p:tag name="KSO_WM_TEMPLATE_INDEX" val="20233167"/>
  <p:tag name="KSO_WM_UNIT_LAYERLEVEL" val="1_1_1_1"/>
  <p:tag name="KSO_WM_TAG_VERSION" val="3.0"/>
  <p:tag name="KSO_WM_BEAUTIFY_FLAG" val="#wm#"/>
  <p:tag name="KSO_WM_DIAGRAM_VERSION" val="3"/>
  <p:tag name="KSO_WM_DIAGRAM_COLOR_TRICK" val="1"/>
  <p:tag name="KSO_WM_DIAGRAM_COLOR_TEXT_CAN_REMOVE" val="n"/>
  <p:tag name="KSO_WM_UNIT_TYPE" val="n_h_h_i"/>
  <p:tag name="KSO_WM_UNIT_INDEX" val="1_2_1_3"/>
  <p:tag name="KSO_WM_DIAGRAM_MAX_ITEMCNT" val="4"/>
  <p:tag name="KSO_WM_DIAGRAM_MIN_ITEMCNT" val="2"/>
  <p:tag name="KSO_WM_DIAGRAM_VIRTUALLY_FRAME" val="{&quot;height&quot;:388.3165283203125,&quot;width&quot;:850.09423828125}"/>
  <p:tag name="KSO_WM_DIAGRAM_COLOR_MATCH_VALUE" val="{&quot;shape&quot;:{&quot;fill&quot;:{&quot;type&quot;:0},&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LINE_FORE_SCHEMECOLOR_INDEX" val="5"/>
  <p:tag name="KSO_WM_DIAGRAM_USE_COLOR_VALUE" val="{&quot;color_scheme&quot;:1,&quot;color_type&quot;:1,&quot;theme_color_indexes&quot;:[]}"/>
</p:tagLst>
</file>

<file path=ppt/tags/tag118.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n_h_h_f"/>
  <p:tag name="KSO_WM_UNIT_INDEX" val="1_2_1_1"/>
  <p:tag name="KSO_WM_UNIT_ID" val="diagram20233167_2*n_h_h_f*1_2_1_1"/>
  <p:tag name="KSO_WM_TEMPLATE_CATEGORY" val="diagram"/>
  <p:tag name="KSO_WM_TEMPLATE_INDEX" val="20233167"/>
  <p:tag name="KSO_WM_UNIT_LAYERLEVEL" val="1_1_1_1"/>
  <p:tag name="KSO_WM_TAG_VERSION" val="3.0"/>
  <p:tag name="KSO_WM_BEAUTIFY_FLAG" val="#wm#"/>
  <p:tag name="KSO_WM_DIAGRAM_GROUP_CODE" val="n1-1"/>
  <p:tag name="KSO_WM_DIAGRAM_VERSION" val="3"/>
  <p:tag name="KSO_WM_DIAGRAM_COLOR_TRICK" val="1"/>
  <p:tag name="KSO_WM_DIAGRAM_COLOR_TEXT_CAN_REMOVE" val="n"/>
  <p:tag name="KSO_WM_DIAGRAM_MAX_ITEMCNT" val="4"/>
  <p:tag name="KSO_WM_DIAGRAM_MIN_ITEMCNT" val="2"/>
  <p:tag name="KSO_WM_DIAGRAM_VIRTUALLY_FRAME" val="{&quot;height&quot;:388.3165283203125,&quot;width&quot;:850.094238281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此处添加文本具体内容，简明扼要地阐述您的观点。根据需要可酌情增减文字，以便观者准确地理解您传达的思想。单击此处添加文本具体内容，简明扼要地阐述您的观点。根据需要可酌情增减文字"/>
  <p:tag name="KSO_WM_UNIT_TEXT_FILL_FORE_SCHEMECOLOR_INDEX" val="1"/>
  <p:tag name="KSO_WM_UNIT_TEXT_FILL_TYPE" val="1"/>
  <p:tag name="KSO_WM_DIAGRAM_USE_COLOR_VALUE" val="{&quot;color_scheme&quot;:1,&quot;color_type&quot;:1,&quot;theme_color_indexes&quot;:[]}"/>
</p:tagLst>
</file>

<file path=ppt/tags/tag119.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n_h_h_f"/>
  <p:tag name="KSO_WM_UNIT_INDEX" val="1_2_2_1"/>
  <p:tag name="KSO_WM_UNIT_ID" val="diagram20233167_2*n_h_h_f*1_2_2_1"/>
  <p:tag name="KSO_WM_TEMPLATE_CATEGORY" val="diagram"/>
  <p:tag name="KSO_WM_TEMPLATE_INDEX" val="20233167"/>
  <p:tag name="KSO_WM_UNIT_LAYERLEVEL" val="1_1_1_1"/>
  <p:tag name="KSO_WM_TAG_VERSION" val="3.0"/>
  <p:tag name="KSO_WM_BEAUTIFY_FLAG" val="#wm#"/>
  <p:tag name="KSO_WM_DIAGRAM_GROUP_CODE" val="n1-1"/>
  <p:tag name="KSO_WM_DIAGRAM_VERSION" val="3"/>
  <p:tag name="KSO_WM_DIAGRAM_COLOR_TRICK" val="1"/>
  <p:tag name="KSO_WM_DIAGRAM_COLOR_TEXT_CAN_REMOVE" val="n"/>
  <p:tag name="KSO_WM_DIAGRAM_MAX_ITEMCNT" val="4"/>
  <p:tag name="KSO_WM_DIAGRAM_MIN_ITEMCNT" val="2"/>
  <p:tag name="KSO_WM_DIAGRAM_VIRTUALLY_FRAME" val="{&quot;height&quot;:388.3165283203125,&quot;width&quot;:850.094238281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此处添加文本具体内容，简明扼要地阐述您的观点。根据需要可酌情增减文字，以便观者准确地理解您传达的思想。单击此处添加文本具体内容，简明扼要地阐述您的观点。根据需要可酌情增减文字"/>
  <p:tag name="KSO_WM_UNIT_TEXT_FILL_FORE_SCHEMECOLOR_INDEX" val="1"/>
  <p:tag name="KSO_WM_UNIT_TEXT_FILL_TYPE" val="1"/>
  <p:tag name="KSO_WM_DIAGRAM_USE_COLOR_VALUE" val="{&quot;color_scheme&quot;:1,&quot;color_type&quot;:1,&quot;theme_color_indexes&quot;:[]}"/>
</p:tagLst>
</file>

<file path=ppt/tags/tag12.xml><?xml version="1.0" encoding="utf-8"?>
<p:tagLst xmlns:p="http://schemas.openxmlformats.org/presentationml/2006/main">
  <p:tag name="PA" val="v4.0.0"/>
</p:tagLst>
</file>

<file path=ppt/tags/tag1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n_h_h_i"/>
  <p:tag name="KSO_WM_UNIT_INDEX" val="1_2_2_1"/>
  <p:tag name="KSO_WM_UNIT_ID" val="diagram20233167_2*n_h_h_i*1_2_2_1"/>
  <p:tag name="KSO_WM_TEMPLATE_CATEGORY" val="diagram"/>
  <p:tag name="KSO_WM_TEMPLATE_INDEX" val="20233167"/>
  <p:tag name="KSO_WM_UNIT_LAYERLEVEL" val="1_1_1_1"/>
  <p:tag name="KSO_WM_TAG_VERSION" val="3.0"/>
  <p:tag name="KSO_WM_BEAUTIFY_FLAG" val="#wm#"/>
  <p:tag name="KSO_WM_DIAGRAM_GROUP_CODE" val="n1-1"/>
  <p:tag name="KSO_WM_DIAGRAM_VERSION" val="3"/>
  <p:tag name="KSO_WM_DIAGRAM_COLOR_TRICK" val="1"/>
  <p:tag name="KSO_WM_DIAGRAM_COLOR_TEXT_CAN_REMOVE" val="n"/>
  <p:tag name="KSO_WM_DIAGRAM_MAX_ITEMCNT" val="4"/>
  <p:tag name="KSO_WM_DIAGRAM_MIN_ITEMCNT" val="2"/>
  <p:tag name="KSO_WM_DIAGRAM_VIRTUALLY_FRAME" val="{&quot;height&quot;:388.3165283203125,&quot;width&quot;:850.094238281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02"/>
  <p:tag name="KSO_WM_UNIT_TEXT_FILL_FORE_SCHEMECOLOR_INDEX" val="1"/>
  <p:tag name="KSO_WM_UNIT_TEXT_FILL_TYPE" val="1"/>
  <p:tag name="KSO_WM_DIAGRAM_USE_COLOR_VALUE" val="{&quot;color_scheme&quot;:1,&quot;color_type&quot;:1,&quot;theme_color_indexes&quot;:[]}"/>
</p:tagLst>
</file>

<file path=ppt/tags/tag121.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n_h_h_f"/>
  <p:tag name="KSO_WM_UNIT_INDEX" val="1_2_3_1"/>
  <p:tag name="KSO_WM_UNIT_ID" val="diagram20233167_2*n_h_h_f*1_2_3_1"/>
  <p:tag name="KSO_WM_TEMPLATE_CATEGORY" val="diagram"/>
  <p:tag name="KSO_WM_TEMPLATE_INDEX" val="20233167"/>
  <p:tag name="KSO_WM_UNIT_LAYERLEVEL" val="1_1_1_1"/>
  <p:tag name="KSO_WM_TAG_VERSION" val="3.0"/>
  <p:tag name="KSO_WM_BEAUTIFY_FLAG" val="#wm#"/>
  <p:tag name="KSO_WM_DIAGRAM_GROUP_CODE" val="n1-1"/>
  <p:tag name="KSO_WM_DIAGRAM_VERSION" val="3"/>
  <p:tag name="KSO_WM_DIAGRAM_COLOR_TRICK" val="1"/>
  <p:tag name="KSO_WM_DIAGRAM_COLOR_TEXT_CAN_REMOVE" val="n"/>
  <p:tag name="KSO_WM_DIAGRAM_MAX_ITEMCNT" val="4"/>
  <p:tag name="KSO_WM_DIAGRAM_MIN_ITEMCNT" val="2"/>
  <p:tag name="KSO_WM_DIAGRAM_VIRTUALLY_FRAME" val="{&quot;height&quot;:388.3165283203125,&quot;width&quot;:850.094238281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此处添加文本具体内容，简明扼要地阐述您的观点。根据需要可酌情增减文字，以便观者准确地理解您传达的思想。单击此处添加文本具体内容，简明扼要地阐述您的观点。根据需要可酌情增减文字"/>
  <p:tag name="KSO_WM_UNIT_TEXT_FILL_FORE_SCHEMECOLOR_INDEX" val="1"/>
  <p:tag name="KSO_WM_UNIT_TEXT_FILL_TYPE" val="1"/>
  <p:tag name="KSO_WM_DIAGRAM_USE_COLOR_VALUE" val="{&quot;color_scheme&quot;:1,&quot;color_type&quot;:1,&quot;theme_color_indexes&quot;:[]}"/>
</p:tagLst>
</file>

<file path=ppt/tags/tag1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n_h_h_i"/>
  <p:tag name="KSO_WM_UNIT_INDEX" val="1_2_3_1"/>
  <p:tag name="KSO_WM_UNIT_ID" val="diagram20233167_2*n_h_h_i*1_2_3_1"/>
  <p:tag name="KSO_WM_TEMPLATE_CATEGORY" val="diagram"/>
  <p:tag name="KSO_WM_TEMPLATE_INDEX" val="20233167"/>
  <p:tag name="KSO_WM_UNIT_LAYERLEVEL" val="1_1_1_1"/>
  <p:tag name="KSO_WM_TAG_VERSION" val="3.0"/>
  <p:tag name="KSO_WM_BEAUTIFY_FLAG" val="#wm#"/>
  <p:tag name="KSO_WM_DIAGRAM_GROUP_CODE" val="n1-1"/>
  <p:tag name="KSO_WM_DIAGRAM_VERSION" val="3"/>
  <p:tag name="KSO_WM_DIAGRAM_COLOR_TRICK" val="1"/>
  <p:tag name="KSO_WM_DIAGRAM_COLOR_TEXT_CAN_REMOVE" val="n"/>
  <p:tag name="KSO_WM_DIAGRAM_MAX_ITEMCNT" val="4"/>
  <p:tag name="KSO_WM_DIAGRAM_MIN_ITEMCNT" val="2"/>
  <p:tag name="KSO_WM_DIAGRAM_VIRTUALLY_FRAME" val="{&quot;height&quot;:388.3165283203125,&quot;width&quot;:850.094238281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03"/>
  <p:tag name="KSO_WM_UNIT_TEXT_FILL_FORE_SCHEMECOLOR_INDEX" val="1"/>
  <p:tag name="KSO_WM_UNIT_TEXT_FILL_TYPE" val="1"/>
  <p:tag name="KSO_WM_DIAGRAM_USE_COLOR_VALUE" val="{&quot;color_scheme&quot;:1,&quot;color_type&quot;:1,&quot;theme_color_indexes&quot;:[]}"/>
</p:tagLst>
</file>

<file path=ppt/tags/tag123.xml><?xml version="1.0" encoding="utf-8"?>
<p:tagLst xmlns:p="http://schemas.openxmlformats.org/presentationml/2006/main">
  <p:tag name="KSO_WM_DIAGRAM_VERSION" val="3"/>
  <p:tag name="KSO_WM_DIAGRAM_COLOR_TRICK" val="1"/>
  <p:tag name="KSO_WM_DIAGRAM_COLOR_TEXT_CAN_REMOVE" val="n"/>
  <p:tag name="KSO_WM_UNIT_VALUE" val="88*88"/>
  <p:tag name="KSO_WM_UNIT_HIGHLIGHT" val="0"/>
  <p:tag name="KSO_WM_UNIT_COMPATIBLE" val="0"/>
  <p:tag name="KSO_WM_UNIT_DIAGRAM_ISNUMVISUAL" val="0"/>
  <p:tag name="KSO_WM_UNIT_DIAGRAM_ISREFERUNIT" val="0"/>
  <p:tag name="KSO_WM_DIAGRAM_GROUP_CODE" val="n1-1"/>
  <p:tag name="KSO_WM_UNIT_TYPE" val="n_h_h_x"/>
  <p:tag name="KSO_WM_UNIT_INDEX" val="1_2_1_1"/>
  <p:tag name="KSO_WM_UNIT_ID" val="diagram20233167_2*n_h_h_x*1_2_1_1"/>
  <p:tag name="KSO_WM_TEMPLATE_CATEGORY" val="diagram"/>
  <p:tag name="KSO_WM_TEMPLATE_INDEX" val="20233167"/>
  <p:tag name="KSO_WM_UNIT_LAYERLEVEL" val="1_1_1_1"/>
  <p:tag name="KSO_WM_TAG_VERSION" val="3.0"/>
  <p:tag name="KSO_WM_BEAUTIFY_FLAG" val="#wm#"/>
  <p:tag name="KSO_WM_DIAGRAM_MAX_ITEMCNT" val="4"/>
  <p:tag name="KSO_WM_DIAGRAM_MIN_ITEMCNT" val="2"/>
  <p:tag name="KSO_WM_DIAGRAM_VIRTUALLY_FRAME" val="{&quot;height&quot;:388.3165283203125,&quot;width&quot;:850.09423828125}"/>
  <p:tag name="KSO_WM_DIAGRAM_COLOR_MATCH_VALUE" val="{&quot;shape&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124.xml><?xml version="1.0" encoding="utf-8"?>
<p:tagLst xmlns:p="http://schemas.openxmlformats.org/presentationml/2006/main">
  <p:tag name="KSO_WM_DIAGRAM_VERSION" val="3"/>
  <p:tag name="KSO_WM_DIAGRAM_COLOR_TRICK" val="1"/>
  <p:tag name="KSO_WM_DIAGRAM_COLOR_TEXT_CAN_REMOVE" val="n"/>
  <p:tag name="KSO_WM_UNIT_VALUE" val="88*82"/>
  <p:tag name="KSO_WM_UNIT_HIGHLIGHT" val="0"/>
  <p:tag name="KSO_WM_UNIT_COMPATIBLE" val="0"/>
  <p:tag name="KSO_WM_UNIT_DIAGRAM_ISNUMVISUAL" val="0"/>
  <p:tag name="KSO_WM_UNIT_DIAGRAM_ISREFERUNIT" val="0"/>
  <p:tag name="KSO_WM_DIAGRAM_GROUP_CODE" val="n1-1"/>
  <p:tag name="KSO_WM_UNIT_TYPE" val="n_h_h_x"/>
  <p:tag name="KSO_WM_UNIT_INDEX" val="1_2_2_1"/>
  <p:tag name="KSO_WM_UNIT_ID" val="diagram20233167_2*n_h_h_x*1_2_2_1"/>
  <p:tag name="KSO_WM_TEMPLATE_CATEGORY" val="diagram"/>
  <p:tag name="KSO_WM_TEMPLATE_INDEX" val="20233167"/>
  <p:tag name="KSO_WM_UNIT_LAYERLEVEL" val="1_1_1_1"/>
  <p:tag name="KSO_WM_TAG_VERSION" val="3.0"/>
  <p:tag name="KSO_WM_BEAUTIFY_FLAG" val="#wm#"/>
  <p:tag name="KSO_WM_DIAGRAM_MAX_ITEMCNT" val="4"/>
  <p:tag name="KSO_WM_DIAGRAM_MIN_ITEMCNT" val="2"/>
  <p:tag name="KSO_WM_DIAGRAM_VIRTUALLY_FRAME" val="{&quot;height&quot;:388.3165283203125,&quot;width&quot;:850.09423828125}"/>
  <p:tag name="KSO_WM_DIAGRAM_COLOR_MATCH_VALUE" val="{&quot;shape&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125.xml><?xml version="1.0" encoding="utf-8"?>
<p:tagLst xmlns:p="http://schemas.openxmlformats.org/presentationml/2006/main">
  <p:tag name="KSO_WM_DIAGRAM_VERSION" val="3"/>
  <p:tag name="KSO_WM_DIAGRAM_COLOR_TRICK" val="1"/>
  <p:tag name="KSO_WM_DIAGRAM_COLOR_TEXT_CAN_REMOVE" val="n"/>
  <p:tag name="KSO_WM_UNIT_VALUE" val="88*75"/>
  <p:tag name="KSO_WM_UNIT_HIGHLIGHT" val="0"/>
  <p:tag name="KSO_WM_UNIT_COMPATIBLE" val="0"/>
  <p:tag name="KSO_WM_UNIT_DIAGRAM_ISNUMVISUAL" val="0"/>
  <p:tag name="KSO_WM_UNIT_DIAGRAM_ISREFERUNIT" val="0"/>
  <p:tag name="KSO_WM_DIAGRAM_GROUP_CODE" val="n1-1"/>
  <p:tag name="KSO_WM_UNIT_TYPE" val="n_h_h_x"/>
  <p:tag name="KSO_WM_UNIT_INDEX" val="1_2_3_1"/>
  <p:tag name="KSO_WM_UNIT_ID" val="diagram20233167_2*n_h_h_x*1_2_3_1"/>
  <p:tag name="KSO_WM_TEMPLATE_CATEGORY" val="diagram"/>
  <p:tag name="KSO_WM_TEMPLATE_INDEX" val="20233167"/>
  <p:tag name="KSO_WM_UNIT_LAYERLEVEL" val="1_1_1_1"/>
  <p:tag name="KSO_WM_TAG_VERSION" val="3.0"/>
  <p:tag name="KSO_WM_BEAUTIFY_FLAG" val="#wm#"/>
  <p:tag name="KSO_WM_DIAGRAM_MAX_ITEMCNT" val="4"/>
  <p:tag name="KSO_WM_DIAGRAM_MIN_ITEMCNT" val="2"/>
  <p:tag name="KSO_WM_DIAGRAM_VIRTUALLY_FRAME" val="{&quot;height&quot;:388.3165283203125,&quot;width&quot;:850.09423828125}"/>
  <p:tag name="KSO_WM_DIAGRAM_COLOR_MATCH_VALUE" val="{&quot;shape&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126.xml><?xml version="1.0" encoding="utf-8"?>
<p:tagLst xmlns:p="http://schemas.openxmlformats.org/presentationml/2006/main">
  <p:tag name="KSO_WM_DIAGRAM_VIRTUALLY_FRAME" val="{&quot;height&quot;:388.0014953613281,&quot;width&quot;:786.5572509765625}"/>
  <p:tag name="KSO_WM_UNIT_HIGHLIGHT" val="0"/>
  <p:tag name="KSO_WM_UNIT_COMPATIBLE" val="0"/>
  <p:tag name="KSO_WM_UNIT_DIAGRAM_ISNUMVISUAL" val="0"/>
  <p:tag name="KSO_WM_UNIT_DIAGRAM_ISREFERUNIT" val="0"/>
  <p:tag name="KSO_WM_TEMPLATE_CATEGORY" val="diagram"/>
  <p:tag name="KSO_WM_TEMPLATE_INDEX" val="20233265"/>
  <p:tag name="KSO_WM_UNIT_LAYERLEVEL" val="1_1_1"/>
  <p:tag name="KSO_WM_TAG_VERSION" val="3.0"/>
  <p:tag name="KSO_WM_BEAUTIFY_FLAG" val="#wm#"/>
  <p:tag name="KSO_WM_UNIT_TYPE" val="m_h_i"/>
  <p:tag name="KSO_WM_DIAGRAM_VERSION" val="3"/>
  <p:tag name="KSO_WM_DIAGRAM_MAX_ITEMCNT" val="5"/>
  <p:tag name="KSO_WM_DIAGRAM_MIN_ITEMCNT" val="2"/>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COLOR_TRICK" val="1"/>
  <p:tag name="KSO_WM_DIAGRAM_COLOR_TEXT_CAN_REMOVE" val="n"/>
  <p:tag name="KSO_WM_UNIT_ID" val="diagram20233265_2*m_h_i*1_1_1"/>
  <p:tag name="KSO_WM_UNIT_INDEX" val="1_1_1"/>
  <p:tag name="KSO_WM_DIAGRAM_GROUP_CODE" val="m1-1"/>
  <p:tag name="KSO_WM_UNIT_FILL_TYPE" val="1"/>
  <p:tag name="KSO_WM_UNIT_FILL_FORE_SCHEMECOLOR_INDEX" val="5"/>
  <p:tag name="KSO_WM_UNIT_FILL_FORE_SCHEMECOLOR_INDEX_BRIGHTNESS" val="0"/>
  <p:tag name="KSO_WM_DIAGRAM_USE_COLOR_VALUE" val="{&quot;color_scheme&quot;:1,&quot;color_type&quot;:1,&quot;theme_color_indexes&quot;:[]}"/>
</p:tagLst>
</file>

<file path=ppt/tags/tag127.xml><?xml version="1.0" encoding="utf-8"?>
<p:tagLst xmlns:p="http://schemas.openxmlformats.org/presentationml/2006/main">
  <p:tag name="KSO_WM_DIAGRAM_VIRTUALLY_FRAME" val="{&quot;height&quot;:388.0014953613281,&quot;width&quot;:786.5572509765625}"/>
  <p:tag name="KSO_WM_UNIT_HIGHLIGHT" val="0"/>
  <p:tag name="KSO_WM_UNIT_COMPATIBLE" val="0"/>
  <p:tag name="KSO_WM_UNIT_DIAGRAM_ISNUMVISUAL" val="0"/>
  <p:tag name="KSO_WM_UNIT_DIAGRAM_ISREFERUNIT" val="0"/>
  <p:tag name="KSO_WM_TEMPLATE_CATEGORY" val="diagram"/>
  <p:tag name="KSO_WM_TEMPLATE_INDEX" val="20233265"/>
  <p:tag name="KSO_WM_UNIT_LAYERLEVEL" val="1_1_1"/>
  <p:tag name="KSO_WM_TAG_VERSION" val="3.0"/>
  <p:tag name="KSO_WM_BEAUTIFY_FLAG" val="#wm#"/>
  <p:tag name="KSO_WM_UNIT_TYPE" val="m_h_i"/>
  <p:tag name="KSO_WM_DIAGRAM_VERSION" val="3"/>
  <p:tag name="KSO_WM_DIAGRAM_MAX_ITEMCNT" val="5"/>
  <p:tag name="KSO_WM_DIAGRAM_MIN_ITEMCNT" val="2"/>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COLOR_TRICK" val="1"/>
  <p:tag name="KSO_WM_DIAGRAM_COLOR_TEXT_CAN_REMOVE" val="n"/>
  <p:tag name="KSO_WM_UNIT_ID" val="diagram20233265_2*m_h_i*1_2_1"/>
  <p:tag name="KSO_WM_UNIT_INDEX" val="1_2_1"/>
  <p:tag name="KSO_WM_DIAGRAM_GROUP_CODE" val="m1-1"/>
  <p:tag name="KSO_WM_UNIT_FILL_TYPE" val="1"/>
  <p:tag name="KSO_WM_UNIT_FILL_FORE_SCHEMECOLOR_INDEX" val="5"/>
  <p:tag name="KSO_WM_UNIT_FILL_FORE_SCHEMECOLOR_INDEX_BRIGHTNESS" val="0"/>
  <p:tag name="KSO_WM_DIAGRAM_USE_COLOR_VALUE" val="{&quot;color_scheme&quot;:1,&quot;color_type&quot;:1,&quot;theme_color_indexes&quot;:[]}"/>
</p:tagLst>
</file>

<file path=ppt/tags/tag128.xml><?xml version="1.0" encoding="utf-8"?>
<p:tagLst xmlns:p="http://schemas.openxmlformats.org/presentationml/2006/main">
  <p:tag name="KSO_WM_DIAGRAM_VIRTUALLY_FRAME" val="{&quot;height&quot;:388.0014953613281,&quot;width&quot;:786.5572509765625}"/>
  <p:tag name="KSO_WM_UNIT_HIGHLIGHT" val="0"/>
  <p:tag name="KSO_WM_UNIT_COMPATIBLE" val="0"/>
  <p:tag name="KSO_WM_UNIT_DIAGRAM_ISNUMVISUAL" val="0"/>
  <p:tag name="KSO_WM_UNIT_DIAGRAM_ISREFERUNIT" val="0"/>
  <p:tag name="KSO_WM_TEMPLATE_CATEGORY" val="diagram"/>
  <p:tag name="KSO_WM_TEMPLATE_INDEX" val="20233265"/>
  <p:tag name="KSO_WM_UNIT_LAYERLEVEL" val="1_1_1"/>
  <p:tag name="KSO_WM_TAG_VERSION" val="3.0"/>
  <p:tag name="KSO_WM_BEAUTIFY_FLAG" val="#wm#"/>
  <p:tag name="KSO_WM_UNIT_TYPE" val="m_h_i"/>
  <p:tag name="KSO_WM_DIAGRAM_VERSION" val="3"/>
  <p:tag name="KSO_WM_DIAGRAM_MAX_ITEMCNT" val="5"/>
  <p:tag name="KSO_WM_DIAGRAM_MIN_ITEMCNT" val="2"/>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COLOR_TRICK" val="1"/>
  <p:tag name="KSO_WM_DIAGRAM_COLOR_TEXT_CAN_REMOVE" val="n"/>
  <p:tag name="KSO_WM_UNIT_ID" val="diagram20233265_2*m_h_i*1_3_1"/>
  <p:tag name="KSO_WM_UNIT_INDEX" val="1_3_1"/>
  <p:tag name="KSO_WM_DIAGRAM_GROUP_CODE" val="m1-1"/>
  <p:tag name="KSO_WM_UNIT_FILL_TYPE" val="1"/>
  <p:tag name="KSO_WM_UNIT_FILL_FORE_SCHEMECOLOR_INDEX" val="5"/>
  <p:tag name="KSO_WM_UNIT_FILL_FORE_SCHEMECOLOR_INDEX_BRIGHTNESS" val="0"/>
  <p:tag name="KSO_WM_DIAGRAM_USE_COLOR_VALUE" val="{&quot;color_scheme&quot;:1,&quot;color_type&quot;:1,&quot;theme_color_indexes&quot;:[]}"/>
</p:tagLst>
</file>

<file path=ppt/tags/tag129.xml><?xml version="1.0" encoding="utf-8"?>
<p:tagLst xmlns:p="http://schemas.openxmlformats.org/presentationml/2006/main">
  <p:tag name="KSO_WM_DIAGRAM_VIRTUALLY_FRAME" val="{&quot;height&quot;:388.0014953613281,&quot;width&quot;:786.5572509765625}"/>
  <p:tag name="KSO_WM_UNIT_HIGHLIGHT" val="0"/>
  <p:tag name="KSO_WM_UNIT_COMPATIBLE" val="0"/>
  <p:tag name="KSO_WM_UNIT_DIAGRAM_ISNUMVISUAL" val="0"/>
  <p:tag name="KSO_WM_UNIT_DIAGRAM_ISREFERUNIT" val="0"/>
  <p:tag name="KSO_WM_TEMPLATE_CATEGORY" val="diagram"/>
  <p:tag name="KSO_WM_TEMPLATE_INDEX" val="20233265"/>
  <p:tag name="KSO_WM_UNIT_LAYERLEVEL" val="1_1_1"/>
  <p:tag name="KSO_WM_TAG_VERSION" val="3.0"/>
  <p:tag name="KSO_WM_BEAUTIFY_FLAG" val="#wm#"/>
  <p:tag name="KSO_WM_UNIT_TYPE" val="m_h_i"/>
  <p:tag name="KSO_WM_DIAGRAM_VERSION" val="3"/>
  <p:tag name="KSO_WM_DIAGRAM_MAX_ITEMCNT" val="5"/>
  <p:tag name="KSO_WM_DIAGRAM_MIN_ITEMCNT" val="2"/>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COLOR_TRICK" val="1"/>
  <p:tag name="KSO_WM_DIAGRAM_COLOR_TEXT_CAN_REMOVE" val="n"/>
  <p:tag name="KSO_WM_UNIT_ID" val="diagram20233265_2*m_h_i*1_1_2"/>
  <p:tag name="KSO_WM_UNIT_INDEX" val="1_1_2"/>
  <p:tag name="KSO_WM_DIAGRAM_GROUP_CODE" val="m1-1"/>
  <p:tag name="KSO_WM_UNIT_FILL_TYPE" val="1"/>
  <p:tag name="KSO_WM_UNIT_FILL_FORE_SCHEMECOLOR_INDEX" val="5"/>
  <p:tag name="KSO_WM_UNIT_FILL_FORE_SCHEMECOLOR_INDEX_BRIGHTNESS" val="0"/>
  <p:tag name="KSO_WM_DIAGRAM_USE_COLOR_VALUE" val="{&quot;color_scheme&quot;:1,&quot;color_type&quot;:1,&quot;theme_color_indexes&quot;:[]}"/>
</p:tagLst>
</file>

<file path=ppt/tags/tag13.xml><?xml version="1.0" encoding="utf-8"?>
<p:tagLst xmlns:p="http://schemas.openxmlformats.org/presentationml/2006/main">
  <p:tag name="KSO_WM_BEAUTIFY_FLAG" val=""/>
</p:tagLst>
</file>

<file path=ppt/tags/tag130.xml><?xml version="1.0" encoding="utf-8"?>
<p:tagLst xmlns:p="http://schemas.openxmlformats.org/presentationml/2006/main">
  <p:tag name="KSO_WM_DIAGRAM_VIRTUALLY_FRAME" val="{&quot;height&quot;:388.0014953613281,&quot;width&quot;:786.5572509765625}"/>
  <p:tag name="KSO_WM_UNIT_HIGHLIGHT" val="0"/>
  <p:tag name="KSO_WM_UNIT_COMPATIBLE" val="0"/>
  <p:tag name="KSO_WM_UNIT_DIAGRAM_ISNUMVISUAL" val="0"/>
  <p:tag name="KSO_WM_UNIT_DIAGRAM_ISREFERUNIT" val="0"/>
  <p:tag name="KSO_WM_TEMPLATE_CATEGORY" val="diagram"/>
  <p:tag name="KSO_WM_TEMPLATE_INDEX" val="20233265"/>
  <p:tag name="KSO_WM_UNIT_LAYERLEVEL" val="1_1_1"/>
  <p:tag name="KSO_WM_TAG_VERSION" val="3.0"/>
  <p:tag name="KSO_WM_BEAUTIFY_FLAG" val="#wm#"/>
  <p:tag name="KSO_WM_UNIT_TYPE" val="m_h_i"/>
  <p:tag name="KSO_WM_DIAGRAM_VERSION" val="3"/>
  <p:tag name="KSO_WM_DIAGRAM_MAX_ITEMCNT" val="5"/>
  <p:tag name="KSO_WM_DIAGRAM_MIN_ITEMCNT" val="2"/>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COLOR_TRICK" val="1"/>
  <p:tag name="KSO_WM_DIAGRAM_COLOR_TEXT_CAN_REMOVE" val="n"/>
  <p:tag name="KSO_WM_UNIT_ID" val="diagram20233265_2*m_h_i*1_2_2"/>
  <p:tag name="KSO_WM_UNIT_INDEX" val="1_2_2"/>
  <p:tag name="KSO_WM_DIAGRAM_GROUP_CODE" val="m1-1"/>
  <p:tag name="KSO_WM_UNIT_FILL_TYPE" val="1"/>
  <p:tag name="KSO_WM_UNIT_FILL_FORE_SCHEMECOLOR_INDEX" val="5"/>
  <p:tag name="KSO_WM_UNIT_FILL_FORE_SCHEMECOLOR_INDEX_BRIGHTNESS" val="0"/>
  <p:tag name="KSO_WM_DIAGRAM_USE_COLOR_VALUE" val="{&quot;color_scheme&quot;:1,&quot;color_type&quot;:1,&quot;theme_color_indexes&quot;:[]}"/>
</p:tagLst>
</file>

<file path=ppt/tags/tag131.xml><?xml version="1.0" encoding="utf-8"?>
<p:tagLst xmlns:p="http://schemas.openxmlformats.org/presentationml/2006/main">
  <p:tag name="KSO_WM_DIAGRAM_VIRTUALLY_FRAME" val="{&quot;height&quot;:388.0014953613281,&quot;width&quot;:786.5572509765625}"/>
  <p:tag name="KSO_WM_UNIT_HIGHLIGHT" val="0"/>
  <p:tag name="KSO_WM_UNIT_COMPATIBLE" val="0"/>
  <p:tag name="KSO_WM_UNIT_DIAGRAM_ISNUMVISUAL" val="0"/>
  <p:tag name="KSO_WM_UNIT_DIAGRAM_ISREFERUNIT" val="0"/>
  <p:tag name="KSO_WM_TEMPLATE_CATEGORY" val="diagram"/>
  <p:tag name="KSO_WM_TEMPLATE_INDEX" val="20233265"/>
  <p:tag name="KSO_WM_UNIT_LAYERLEVEL" val="1_1_1"/>
  <p:tag name="KSO_WM_TAG_VERSION" val="3.0"/>
  <p:tag name="KSO_WM_BEAUTIFY_FLAG" val="#wm#"/>
  <p:tag name="KSO_WM_UNIT_TYPE" val="m_h_i"/>
  <p:tag name="KSO_WM_DIAGRAM_VERSION" val="3"/>
  <p:tag name="KSO_WM_DIAGRAM_MAX_ITEMCNT" val="5"/>
  <p:tag name="KSO_WM_DIAGRAM_MIN_ITEMCNT" val="2"/>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COLOR_TRICK" val="1"/>
  <p:tag name="KSO_WM_DIAGRAM_COLOR_TEXT_CAN_REMOVE" val="n"/>
  <p:tag name="KSO_WM_UNIT_ID" val="diagram20233265_2*m_h_i*1_3_2"/>
  <p:tag name="KSO_WM_UNIT_INDEX" val="1_3_2"/>
  <p:tag name="KSO_WM_DIAGRAM_GROUP_CODE" val="m1-1"/>
  <p:tag name="KSO_WM_UNIT_FILL_TYPE" val="1"/>
  <p:tag name="KSO_WM_UNIT_FILL_FORE_SCHEMECOLOR_INDEX" val="5"/>
  <p:tag name="KSO_WM_UNIT_FILL_FORE_SCHEMECOLOR_INDEX_BRIGHTNESS" val="0"/>
  <p:tag name="KSO_WM_DIAGRAM_USE_COLOR_VALUE" val="{&quot;color_scheme&quot;:1,&quot;color_type&quot;:1,&quot;theme_color_indexes&quot;:[]}"/>
</p:tagLst>
</file>

<file path=ppt/tags/tag132.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m_h_a"/>
  <p:tag name="KSO_WM_TEMPLATE_CATEGORY" val="diagram"/>
  <p:tag name="KSO_WM_TEMPLATE_INDEX" val="20233265"/>
  <p:tag name="KSO_WM_UNIT_LAYERLEVEL" val="1_1_1"/>
  <p:tag name="KSO_WM_TAG_VERSION" val="3.0"/>
  <p:tag name="KSO_WM_BEAUTIFY_FLAG" val="#wm#"/>
  <p:tag name="KSO_WM_UNIT_TEXT_FILL_FORE_SCHEMECOLOR_INDEX_BRIGHTNESS" val="0.15"/>
  <p:tag name="KSO_WM_DIAGRAM_VERSION" val="3"/>
  <p:tag name="KSO_WM_DIAGRAM_MAX_ITEMCNT" val="5"/>
  <p:tag name="KSO_WM_DIAGRAM_MIN_ITEMCNT" val="2"/>
  <p:tag name="KSO_WM_DIAGRAM_VIRTUALLY_FRAME" val="{&quot;height&quot;:388.0014953613281,&quot;width&quot;:786.55725097656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DIAGRAM_COLOR_TRICK" val="1"/>
  <p:tag name="KSO_WM_DIAGRAM_COLOR_TEXT_CAN_REMOVE" val="n"/>
  <p:tag name="KSO_WM_UNIT_ID" val="diagram20233265_2*m_h_a*1_3_1"/>
  <p:tag name="KSO_WM_UNIT_INDEX" val="1_3_1"/>
  <p:tag name="KSO_WM_DIAGRAM_GROUP_CODE" val="m1-1"/>
  <p:tag name="KSO_WM_UNIT_PRESET_TEXT" val="添加项标题"/>
  <p:tag name="KSO_WM_UNIT_TEXT_FILL_FORE_SCHEMECOLOR_INDEX" val="1"/>
  <p:tag name="KSO_WM_UNIT_TEXT_FILL_TYPE" val="1"/>
  <p:tag name="KSO_WM_DIAGRAM_USE_COLOR_VALUE" val="{&quot;color_scheme&quot;:1,&quot;color_type&quot;:1,&quot;theme_color_indexes&quot;:[]}"/>
</p:tagLst>
</file>

<file path=ppt/tags/tag133.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m_h_a"/>
  <p:tag name="KSO_WM_TEMPLATE_CATEGORY" val="diagram"/>
  <p:tag name="KSO_WM_TEMPLATE_INDEX" val="20233265"/>
  <p:tag name="KSO_WM_UNIT_LAYERLEVEL" val="1_1_1"/>
  <p:tag name="KSO_WM_TAG_VERSION" val="3.0"/>
  <p:tag name="KSO_WM_BEAUTIFY_FLAG" val="#wm#"/>
  <p:tag name="KSO_WM_UNIT_TEXT_FILL_FORE_SCHEMECOLOR_INDEX_BRIGHTNESS" val="0.15"/>
  <p:tag name="KSO_WM_DIAGRAM_VERSION" val="3"/>
  <p:tag name="KSO_WM_DIAGRAM_MAX_ITEMCNT" val="5"/>
  <p:tag name="KSO_WM_DIAGRAM_MIN_ITEMCNT" val="2"/>
  <p:tag name="KSO_WM_DIAGRAM_VIRTUALLY_FRAME" val="{&quot;height&quot;:388.0014953613281,&quot;width&quot;:786.55725097656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DIAGRAM_COLOR_TRICK" val="1"/>
  <p:tag name="KSO_WM_DIAGRAM_COLOR_TEXT_CAN_REMOVE" val="n"/>
  <p:tag name="KSO_WM_UNIT_ID" val="diagram20233265_2*m_h_a*1_2_1"/>
  <p:tag name="KSO_WM_UNIT_INDEX" val="1_2_1"/>
  <p:tag name="KSO_WM_DIAGRAM_GROUP_CODE" val="m1-1"/>
  <p:tag name="KSO_WM_UNIT_PRESET_TEXT" val="添加项标题"/>
  <p:tag name="KSO_WM_UNIT_TEXT_FILL_FORE_SCHEMECOLOR_INDEX" val="1"/>
  <p:tag name="KSO_WM_UNIT_TEXT_FILL_TYPE" val="1"/>
  <p:tag name="KSO_WM_DIAGRAM_USE_COLOR_VALUE" val="{&quot;color_scheme&quot;:1,&quot;color_type&quot;:1,&quot;theme_color_indexes&quot;:[]}"/>
</p:tagLst>
</file>

<file path=ppt/tags/tag134.xml><?xml version="1.0" encoding="utf-8"?>
<p:tagLst xmlns:p="http://schemas.openxmlformats.org/presentationml/2006/main">
  <p:tag name="KSO_WM_DIAGRAM_VERSION" val="3"/>
  <p:tag name="KSO_WM_DIAGRAM_COLOR_TRICK" val="1"/>
  <p:tag name="KSO_WM_DIAGRAM_COLOR_TEXT_CAN_REMOVE" val="n"/>
  <p:tag name="KSO_WM_UNIT_VALUE" val="84*90"/>
  <p:tag name="KSO_WM_UNIT_HIGHLIGHT" val="0"/>
  <p:tag name="KSO_WM_UNIT_COMPATIBLE" val="0"/>
  <p:tag name="KSO_WM_UNIT_DIAGRAM_ISNUMVISUAL" val="0"/>
  <p:tag name="KSO_WM_UNIT_DIAGRAM_ISREFERUNIT" val="0"/>
  <p:tag name="KSO_WM_DIAGRAM_GROUP_CODE" val="m1-1"/>
  <p:tag name="KSO_WM_UNIT_TYPE" val="m_h_x"/>
  <p:tag name="KSO_WM_UNIT_INDEX" val="1_3_1"/>
  <p:tag name="KSO_WM_UNIT_ID" val="diagram20233265_2*m_h_x*1_3_1"/>
  <p:tag name="KSO_WM_TEMPLATE_CATEGORY" val="diagram"/>
  <p:tag name="KSO_WM_TEMPLATE_INDEX" val="20233265"/>
  <p:tag name="KSO_WM_UNIT_LAYERLEVEL" val="1_1_1"/>
  <p:tag name="KSO_WM_TAG_VERSION" val="3.0"/>
  <p:tag name="KSO_WM_BEAUTIFY_FLAG" val="#wm#"/>
  <p:tag name="KSO_WM_DIAGRAM_MAX_ITEMCNT" val="5"/>
  <p:tag name="KSO_WM_DIAGRAM_MIN_ITEMCNT" val="2"/>
  <p:tag name="KSO_WM_DIAGRAM_VIRTUALLY_FRAME" val="{&quot;height&quot;:388.0014953613281,&quot;width&quot;:786.5572509765625}"/>
  <p:tag name="KSO_WM_DIAGRAM_COLOR_MATCH_VALUE" val="{&quot;shape&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135.xml><?xml version="1.0" encoding="utf-8"?>
<p:tagLst xmlns:p="http://schemas.openxmlformats.org/presentationml/2006/main">
  <p:tag name="KSO_WM_DIAGRAM_VERSION" val="3"/>
  <p:tag name="KSO_WM_DIAGRAM_COLOR_TRICK" val="1"/>
  <p:tag name="KSO_WM_DIAGRAM_COLOR_TEXT_CAN_REMOVE" val="n"/>
  <p:tag name="KSO_WM_UNIT_VALUE" val="83*90"/>
  <p:tag name="KSO_WM_UNIT_HIGHLIGHT" val="0"/>
  <p:tag name="KSO_WM_UNIT_COMPATIBLE" val="0"/>
  <p:tag name="KSO_WM_UNIT_DIAGRAM_ISNUMVISUAL" val="0"/>
  <p:tag name="KSO_WM_UNIT_DIAGRAM_ISREFERUNIT" val="0"/>
  <p:tag name="KSO_WM_DIAGRAM_GROUP_CODE" val="m1-1"/>
  <p:tag name="KSO_WM_UNIT_TYPE" val="m_h_x"/>
  <p:tag name="KSO_WM_UNIT_INDEX" val="1_2_1"/>
  <p:tag name="KSO_WM_UNIT_ID" val="diagram20233265_2*m_h_x*1_2_1"/>
  <p:tag name="KSO_WM_TEMPLATE_CATEGORY" val="diagram"/>
  <p:tag name="KSO_WM_TEMPLATE_INDEX" val="20233265"/>
  <p:tag name="KSO_WM_UNIT_LAYERLEVEL" val="1_1_1"/>
  <p:tag name="KSO_WM_TAG_VERSION" val="3.0"/>
  <p:tag name="KSO_WM_BEAUTIFY_FLAG" val="#wm#"/>
  <p:tag name="KSO_WM_DIAGRAM_MAX_ITEMCNT" val="5"/>
  <p:tag name="KSO_WM_DIAGRAM_MIN_ITEMCNT" val="2"/>
  <p:tag name="KSO_WM_DIAGRAM_VIRTUALLY_FRAME" val="{&quot;height&quot;:388.0014953613281,&quot;width&quot;:786.5572509765625}"/>
  <p:tag name="KSO_WM_DIAGRAM_COLOR_MATCH_VALUE" val="{&quot;shape&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136.xml><?xml version="1.0" encoding="utf-8"?>
<p:tagLst xmlns:p="http://schemas.openxmlformats.org/presentationml/2006/main">
  <p:tag name="KSO_WM_DIAGRAM_VERSION" val="3"/>
  <p:tag name="KSO_WM_DIAGRAM_COLOR_TRICK" val="1"/>
  <p:tag name="KSO_WM_DIAGRAM_COLOR_TEXT_CAN_REMOVE" val="n"/>
  <p:tag name="KSO_WM_UNIT_VALUE" val="90*82"/>
  <p:tag name="KSO_WM_UNIT_HIGHLIGHT" val="0"/>
  <p:tag name="KSO_WM_UNIT_COMPATIBLE" val="0"/>
  <p:tag name="KSO_WM_UNIT_DIAGRAM_ISNUMVISUAL" val="0"/>
  <p:tag name="KSO_WM_UNIT_DIAGRAM_ISREFERUNIT" val="0"/>
  <p:tag name="KSO_WM_DIAGRAM_GROUP_CODE" val="m1-1"/>
  <p:tag name="KSO_WM_UNIT_TYPE" val="m_h_x"/>
  <p:tag name="KSO_WM_UNIT_INDEX" val="1_1_1"/>
  <p:tag name="KSO_WM_UNIT_ID" val="diagram20233265_2*m_h_x*1_1_1"/>
  <p:tag name="KSO_WM_TEMPLATE_CATEGORY" val="diagram"/>
  <p:tag name="KSO_WM_TEMPLATE_INDEX" val="20233265"/>
  <p:tag name="KSO_WM_UNIT_LAYERLEVEL" val="1_1_1"/>
  <p:tag name="KSO_WM_TAG_VERSION" val="3.0"/>
  <p:tag name="KSO_WM_BEAUTIFY_FLAG" val="#wm#"/>
  <p:tag name="KSO_WM_DIAGRAM_MAX_ITEMCNT" val="5"/>
  <p:tag name="KSO_WM_DIAGRAM_MIN_ITEMCNT" val="2"/>
  <p:tag name="KSO_WM_DIAGRAM_VIRTUALLY_FRAME" val="{&quot;height&quot;:388.0014953613281,&quot;width&quot;:786.5572509765625}"/>
  <p:tag name="KSO_WM_DIAGRAM_COLOR_MATCH_VALUE" val="{&quot;shape&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137.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m_h_a"/>
  <p:tag name="KSO_WM_TEMPLATE_CATEGORY" val="diagram"/>
  <p:tag name="KSO_WM_TEMPLATE_INDEX" val="20233265"/>
  <p:tag name="KSO_WM_UNIT_LAYERLEVEL" val="1_1_1"/>
  <p:tag name="KSO_WM_TAG_VERSION" val="3.0"/>
  <p:tag name="KSO_WM_BEAUTIFY_FLAG" val=""/>
  <p:tag name="KSO_WM_UNIT_TEXT_FILL_FORE_SCHEMECOLOR_INDEX_BRIGHTNESS" val="0.15"/>
  <p:tag name="KSO_WM_DIAGRAM_VERSION" val="3"/>
  <p:tag name="KSO_WM_DIAGRAM_MAX_ITEMCNT" val="5"/>
  <p:tag name="KSO_WM_DIAGRAM_MIN_ITEMCNT" val="2"/>
  <p:tag name="KSO_WM_DIAGRAM_VIRTUALLY_FRAME" val="{&quot;height&quot;:388.0014953613281,&quot;width&quot;:786.55725097656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DIAGRAM_COLOR_TRICK" val="1"/>
  <p:tag name="KSO_WM_DIAGRAM_COLOR_TEXT_CAN_REMOVE" val="n"/>
  <p:tag name="KSO_WM_UNIT_ID" val="diagram20233265_2*m_h_a*1_2_1"/>
  <p:tag name="KSO_WM_UNIT_INDEX" val="1_2_1"/>
  <p:tag name="KSO_WM_DIAGRAM_GROUP_CODE" val="m1-1"/>
  <p:tag name="KSO_WM_UNIT_PRESET_TEXT" val="添加项标题"/>
  <p:tag name="KSO_WM_UNIT_TEXT_FILL_FORE_SCHEMECOLOR_INDEX" val="1"/>
  <p:tag name="KSO_WM_UNIT_TEXT_FILL_TYPE" val="1"/>
  <p:tag name="KSO_WM_DIAGRAM_USE_COLOR_VALUE" val="{&quot;color_scheme&quot;:1,&quot;color_type&quot;:1,&quot;theme_color_indexes&quot;:[]}"/>
</p:tagLst>
</file>

<file path=ppt/tags/tag138.xml><?xml version="1.0" encoding="utf-8"?>
<p:tagLst xmlns:p="http://schemas.openxmlformats.org/presentationml/2006/main">
  <p:tag name="KSO_WM_BEAUTIFY_FLAG" val=""/>
</p:tagLst>
</file>

<file path=ppt/tags/tag139.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40.xml><?xml version="1.0" encoding="utf-8"?>
<p:tagLst xmlns:p="http://schemas.openxmlformats.org/presentationml/2006/main">
  <p:tag name="KSO_WM_BEAUTIFY_FLAG" val=""/>
</p:tagLst>
</file>

<file path=ppt/tags/tag141.xml><?xml version="1.0" encoding="utf-8"?>
<p:tagLst xmlns:p="http://schemas.openxmlformats.org/presentationml/2006/main">
  <p:tag name="KSO_WM_BEAUTIFY_FLAG" val=""/>
</p:tagLst>
</file>

<file path=ppt/tags/tag142.xml><?xml version="1.0" encoding="utf-8"?>
<p:tagLst xmlns:p="http://schemas.openxmlformats.org/presentationml/2006/main">
  <p:tag name="KSO_WM_DIAGRAM_VERSION" val="3"/>
  <p:tag name="KSO_WM_DIAGRAM_COLOR_TRICK" val="1"/>
  <p:tag name="KSO_WM_DIAGRAM_COLOR_TEXT_CAN_REMOVE" val="n"/>
  <p:tag name="KSO_WM_UNIT_SUBTYPE" val="a"/>
  <p:tag name="KSO_WM_UNIT_NOCLEAR" val="0"/>
  <p:tag name="KSO_WM_UNIT_VALUE" val="220"/>
  <p:tag name="KSO_WM_UNIT_HIGHLIGHT" val="0"/>
  <p:tag name="KSO_WM_UNIT_COMPATIBLE" val="0"/>
  <p:tag name="KSO_WM_UNIT_DIAGRAM_ISNUMVISUAL" val="0"/>
  <p:tag name="KSO_WM_UNIT_DIAGRAM_ISREFERUNIT" val="0"/>
  <p:tag name="KSO_WM_DIAGRAM_GROUP_CODE" val="n1-1"/>
  <p:tag name="KSO_WM_UNIT_TYPE" val="n_h_h_f"/>
  <p:tag name="KSO_WM_UNIT_INDEX" val="1_2_2_1"/>
  <p:tag name="KSO_WM_UNIT_ID" val="diagram20233161_1*n_h_h_f*1_2_2_1"/>
  <p:tag name="KSO_WM_TEMPLATE_CATEGORY" val="diagram"/>
  <p:tag name="KSO_WM_TEMPLATE_INDEX" val="20233161"/>
  <p:tag name="KSO_WM_UNIT_LAYERLEVEL" val="1_1_1_1"/>
  <p:tag name="KSO_WM_TAG_VERSION" val="3.0"/>
  <p:tag name="KSO_WM_BEAUTIFY_FLAG" val="#wm#"/>
  <p:tag name="KSO_WM_DIAGRAM_MAX_ITEMCNT" val="2"/>
  <p:tag name="KSO_WM_DIAGRAM_MIN_ITEMCNT" val="2"/>
  <p:tag name="KSO_WM_DIAGRAM_VIRTUALLY_FRAME" val="{&quot;height&quot;:277.1160583496094,&quot;width&quot;:834.9197387695312}"/>
  <p:tag name="KSO_WM_DIAGRAM_COLOR_MATCH_VALUE" val="{&quot;shape&quot;:{&quot;fill&quot;:{&quot;gradient&quot;:[{&quot;brightness&quot;:0.4000000059604645,&quot;colorType&quot;:1,&quot;foreColorIndex&quot;:5,&quot;pos&quot;:0.699999988079071,&quot;transparency&quot;:1},{&quot;brightness&quot;:0.4000000059604645,&quot;colorType&quot;:1,&quot;foreColorIndex&quot;:5,&quot;pos&quot;:0,&quot;transparency&quot;:0.699999988079071}],&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此处添加文本具体内容，简明扼要地阐述您的观点。根据需要可酌情增减文字，以便观者准确地理解您传达的思想，单击此处添加文本具体内容，简明扼要地阐述您的观点，根据需要可酌情增减文字。"/>
  <p:tag name="KSO_WM_UNIT_FILL_TYPE" val="3"/>
  <p:tag name="KSO_WM_UNIT_TEXT_FILL_FORE_SCHEMECOLOR_INDEX" val="1"/>
  <p:tag name="KSO_WM_UNIT_TEXT_FILL_TYPE" val="1"/>
  <p:tag name="KSO_WM_DIAGRAM_USE_COLOR_VALUE" val="{&quot;color_scheme&quot;:1,&quot;color_type&quot;:1,&quot;theme_color_indexes&quot;:[]}"/>
</p:tagLst>
</file>

<file path=ppt/tags/tag143.xml><?xml version="1.0" encoding="utf-8"?>
<p:tagLst xmlns:p="http://schemas.openxmlformats.org/presentationml/2006/main">
  <p:tag name="KSO_WM_DIAGRAM_VERSION" val="3"/>
  <p:tag name="KSO_WM_DIAGRAM_COLOR_TRICK" val="1"/>
  <p:tag name="KSO_WM_DIAGRAM_COLOR_TEXT_CAN_REMOVE" val="n"/>
  <p:tag name="KSO_WM_UNIT_SUBTYPE" val="a"/>
  <p:tag name="KSO_WM_UNIT_NOCLEAR" val="0"/>
  <p:tag name="KSO_WM_UNIT_VALUE" val="220"/>
  <p:tag name="KSO_WM_UNIT_HIGHLIGHT" val="0"/>
  <p:tag name="KSO_WM_UNIT_COMPATIBLE" val="0"/>
  <p:tag name="KSO_WM_UNIT_DIAGRAM_ISNUMVISUAL" val="0"/>
  <p:tag name="KSO_WM_UNIT_DIAGRAM_ISREFERUNIT" val="0"/>
  <p:tag name="KSO_WM_DIAGRAM_GROUP_CODE" val="n1-1"/>
  <p:tag name="KSO_WM_UNIT_TYPE" val="n_h_h_f"/>
  <p:tag name="KSO_WM_UNIT_INDEX" val="1_2_1_1"/>
  <p:tag name="KSO_WM_UNIT_ID" val="diagram20233161_1*n_h_h_f*1_2_1_1"/>
  <p:tag name="KSO_WM_TEMPLATE_CATEGORY" val="diagram"/>
  <p:tag name="KSO_WM_TEMPLATE_INDEX" val="20233161"/>
  <p:tag name="KSO_WM_UNIT_LAYERLEVEL" val="1_1_1_1"/>
  <p:tag name="KSO_WM_TAG_VERSION" val="3.0"/>
  <p:tag name="KSO_WM_BEAUTIFY_FLAG" val="#wm#"/>
  <p:tag name="KSO_WM_DIAGRAM_MAX_ITEMCNT" val="2"/>
  <p:tag name="KSO_WM_DIAGRAM_MIN_ITEMCNT" val="2"/>
  <p:tag name="KSO_WM_DIAGRAM_VIRTUALLY_FRAME" val="{&quot;height&quot;:277.1160583496094,&quot;width&quot;:834.9197387695312}"/>
  <p:tag name="KSO_WM_DIAGRAM_COLOR_MATCH_VALUE" val="{&quot;shape&quot;:{&quot;fill&quot;:{&quot;gradient&quot;:[{&quot;brightness&quot;:0.4000000059604645,&quot;colorType&quot;:1,&quot;foreColorIndex&quot;:5,&quot;pos&quot;:0.30000001192092896,&quot;transparency&quot;:1},{&quot;brightness&quot;:0.4000000059604645,&quot;colorType&quot;:1,&quot;foreColorIndex&quot;:5,&quot;pos&quot;:1,&quot;transparency&quot;:0.699999988079071}],&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此处添加文本具体内容，简明扼要地阐述您的观点。根据需要可酌情增减文字，以便观者准确地理解您传达的思想，单击此处添加文本具体内容，简明扼要地阐述您的观点，根据需要可酌情增减文字。"/>
  <p:tag name="KSO_WM_UNIT_FILL_TYPE" val="3"/>
  <p:tag name="KSO_WM_UNIT_TEXT_FILL_FORE_SCHEMECOLOR_INDEX" val="1"/>
  <p:tag name="KSO_WM_UNIT_TEXT_FILL_TYPE" val="1"/>
  <p:tag name="KSO_WM_DIAGRAM_USE_COLOR_VALUE" val="{&quot;color_scheme&quot;:1,&quot;color_type&quot;:1,&quot;theme_color_indexes&quot;:[]}"/>
</p:tagLst>
</file>

<file path=ppt/tags/tag144.xml><?xml version="1.0" encoding="utf-8"?>
<p:tagLst xmlns:p="http://schemas.openxmlformats.org/presentationml/2006/main">
  <p:tag name="KSO_WM_DIAGRAM_VERSION" val="3"/>
  <p:tag name="KSO_WM_DIAGRAM_COLOR_TRICK" val="1"/>
  <p:tag name="KSO_WM_DIAGRAM_COLOR_TEXT_CAN_REMOVE" val="n"/>
  <p:tag name="KSO_WM_UNIT_ISCONTENTSTITLE" val="0"/>
  <p:tag name="KSO_WM_UNIT_ISNUMDGMTITLE" val="0"/>
  <p:tag name="KSO_WM_UNIT_NOCLEAR" val="0"/>
  <p:tag name="KSO_WM_UNIT_VALUE" val="50"/>
  <p:tag name="KSO_WM_UNIT_HIGHLIGHT" val="0"/>
  <p:tag name="KSO_WM_UNIT_COMPATIBLE" val="0"/>
  <p:tag name="KSO_WM_UNIT_DIAGRAM_ISNUMVISUAL" val="0"/>
  <p:tag name="KSO_WM_UNIT_DIAGRAM_ISREFERUNIT" val="0"/>
  <p:tag name="KSO_WM_DIAGRAM_GROUP_CODE" val="n1-1"/>
  <p:tag name="KSO_WM_UNIT_TYPE" val="n_h_a"/>
  <p:tag name="KSO_WM_UNIT_INDEX" val="1_1_1"/>
  <p:tag name="KSO_WM_UNIT_ID" val="diagram20233161_1*n_h_a*1_1_1"/>
  <p:tag name="KSO_WM_TEMPLATE_CATEGORY" val="diagram"/>
  <p:tag name="KSO_WM_TEMPLATE_INDEX" val="20233161"/>
  <p:tag name="KSO_WM_UNIT_LAYERLEVEL" val="1_1_1"/>
  <p:tag name="KSO_WM_TAG_VERSION" val="3.0"/>
  <p:tag name="KSO_WM_BEAUTIFY_FLAG" val="#wm#"/>
  <p:tag name="KSO_WM_DIAGRAM_MAX_ITEMCNT" val="2"/>
  <p:tag name="KSO_WM_DIAGRAM_MIN_ITEMCNT" val="2"/>
  <p:tag name="KSO_WM_DIAGRAM_VIRTUALLY_FRAME" val="{&quot;height&quot;:277.1160583496094,&quot;width&quot;:834.9197387695312}"/>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此处添加标题"/>
  <p:tag name="KSO_WM_UNIT_FILL_TYPE" val="1"/>
  <p:tag name="KSO_WM_UNIT_FILL_FORE_SCHEMECOLOR_INDEX" val="5"/>
  <p:tag name="KSO_WM_UNIT_FILL_FORE_SCHEMECOLOR_INDEX_BRIGHTNESS" val="0"/>
  <p:tag name="KSO_WM_UNIT_TEXT_FILL_FORE_SCHEMECOLOR_INDEX" val="1"/>
  <p:tag name="KSO_WM_UNIT_TEXT_FILL_TYPE" val="1"/>
  <p:tag name="KSO_WM_DIAGRAM_USE_COLOR_VALUE" val="{&quot;color_scheme&quot;:1,&quot;color_type&quot;:1,&quot;theme_color_indexes&quot;:[]}"/>
</p:tagLst>
</file>

<file path=ppt/tags/tag145.xml><?xml version="1.0" encoding="utf-8"?>
<p:tagLst xmlns:p="http://schemas.openxmlformats.org/presentationml/2006/main">
  <p:tag name="KSO_WM_BEAUTIFY_FLAG" val=""/>
</p:tagLst>
</file>

<file path=ppt/tags/tag146.xml><?xml version="1.0" encoding="utf-8"?>
<p:tagLst xmlns:p="http://schemas.openxmlformats.org/presentationml/2006/main">
  <p:tag name="KSO_WM_BEAUTIFY_FLAG" val=""/>
</p:tagLst>
</file>

<file path=ppt/tags/tag147.xml><?xml version="1.0" encoding="utf-8"?>
<p:tagLst xmlns:p="http://schemas.openxmlformats.org/presentationml/2006/main">
  <p:tag name="KSO_WM_BEAUTIFY_FLAG" val=""/>
</p:tagLst>
</file>

<file path=ppt/tags/tag148.xml><?xml version="1.0" encoding="utf-8"?>
<p:tagLst xmlns:p="http://schemas.openxmlformats.org/presentationml/2006/main">
  <p:tag name="KSO_WM_BEAUTIFY_FLAG" val=""/>
</p:tagLst>
</file>

<file path=ppt/tags/tag149.xml><?xml version="1.0" encoding="utf-8"?>
<p:tagLst xmlns:p="http://schemas.openxmlformats.org/presentationml/2006/main">
  <p:tag name="KSO_WM_BEAUTIFY_FLAG" val="#wm#"/>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1_1"/>
  <p:tag name="KSO_WM_UNIT_ID" val="diagram20231021_1*l_h_i*1_1_1"/>
  <p:tag name="KSO_WM_TEMPLATE_CATEGORY" val="diagram"/>
  <p:tag name="KSO_WM_TEMPLATE_INDEX" val="20231021"/>
  <p:tag name="KSO_WM_UNIT_LAYERLEVEL" val="1_1_1"/>
  <p:tag name="KSO_WM_TAG_VERSION" val="3.0"/>
  <p:tag name="KSO_WM_DIAGRAM_MAX_ITEMCNT" val="4"/>
  <p:tag name="KSO_WM_DIAGRAM_MIN_ITEMCNT" val="4"/>
  <p:tag name="KSO_WM_DIAGRAM_VIRTUALLY_FRAME" val="{&quot;height&quot;:336.79998779296875,&quot;width&quot;:717.5999755859375}"/>
  <p:tag name="KSO_WM_DIAGRAM_COLOR_MATCH_VALUE" val="{&quot;shape&quot;:{&quot;fill&quot;:{&quot;gradient&quot;:[{&quot;brightness&quot;:0,&quot;colorType&quot;:1,&quot;foreColorIndex&quot;:5,&quot;pos&quot;:0.5,&quot;transparency&quot;:0},{&quot;brightness&quot;:0.4000000059604645,&quot;colorType&quot;:1,&quot;foreColorIndex&quot;:5,&quot;pos&quot;:1,&quot;transparency&quot;:0}],&quot;type&quot;:3},&quot;glow&quot;:{&quot;colorType&quot;:0},&quot;line&quot;:{&quot;type&quot;:0},&quot;shadow&quot;:{&quot;brightness&quot;:-0.25,&quot;colorType&quot;:1,&quot;foreColorIndex&quot;:5,&quot;transparency&quot;:0.800000011920929},&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Lst>
</file>

<file path=ppt/tags/tag15.xml><?xml version="1.0" encoding="utf-8"?>
<p:tagLst xmlns:p="http://schemas.openxmlformats.org/presentationml/2006/main">
  <p:tag name="KSO_WM_BEAUTIFY_FLAG" val=""/>
</p:tagLst>
</file>

<file path=ppt/tags/tag150.xml><?xml version="1.0" encoding="utf-8"?>
<p:tagLst xmlns:p="http://schemas.openxmlformats.org/presentationml/2006/main">
  <p:tag name="KSO_WM_BEAUTIFY_FLAG" val="#wm#"/>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1_3"/>
  <p:tag name="KSO_WM_UNIT_ID" val="diagram20231021_1*l_h_i*1_1_3"/>
  <p:tag name="KSO_WM_TEMPLATE_CATEGORY" val="diagram"/>
  <p:tag name="KSO_WM_TEMPLATE_INDEX" val="20231021"/>
  <p:tag name="KSO_WM_UNIT_LAYERLEVEL" val="1_1_1"/>
  <p:tag name="KSO_WM_TAG_VERSION" val="3.0"/>
  <p:tag name="KSO_WM_DIAGRAM_MAX_ITEMCNT" val="4"/>
  <p:tag name="KSO_WM_DIAGRAM_MIN_ITEMCNT" val="4"/>
  <p:tag name="KSO_WM_DIAGRAM_VIRTUALLY_FRAME" val="{&quot;height&quot;:336.79998779296875,&quot;width&quot;:717.5999755859375}"/>
  <p:tag name="KSO_WM_DIAGRAM_COLOR_MATCH_VALUE" val="{&quot;shape&quot;:{&quot;fill&quot;:{&quot;type&quot;:0},&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LINE_FORE_SCHEMECOLOR_INDEX" val="5"/>
</p:tagLst>
</file>

<file path=ppt/tags/tag151.xml><?xml version="1.0" encoding="utf-8"?>
<p:tagLst xmlns:p="http://schemas.openxmlformats.org/presentationml/2006/main">
  <p:tag name="KSO_WM_BEAUTIFY_FLAG" val="#wm#"/>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1_4"/>
  <p:tag name="KSO_WM_UNIT_ID" val="diagram20231021_1*l_h_i*1_1_4"/>
  <p:tag name="KSO_WM_TEMPLATE_CATEGORY" val="diagram"/>
  <p:tag name="KSO_WM_TEMPLATE_INDEX" val="20231021"/>
  <p:tag name="KSO_WM_UNIT_LAYERLEVEL" val="1_1_1"/>
  <p:tag name="KSO_WM_TAG_VERSION" val="3.0"/>
  <p:tag name="KSO_WM_DIAGRAM_MAX_ITEMCNT" val="4"/>
  <p:tag name="KSO_WM_DIAGRAM_MIN_ITEMCNT" val="4"/>
  <p:tag name="KSO_WM_DIAGRAM_VIRTUALLY_FRAME" val="{&quot;height&quot;:336.79998779296875,&quot;width&quot;:717.5999755859375}"/>
  <p:tag name="KSO_WM_DIAGRAM_COLOR_MATCH_VALUE" val="{&quot;shape&quot;:{&quot;fill&quot;:{&quot;type&quot;:0},&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LINE_FORE_SCHEMECOLOR_INDEX" val="5"/>
</p:tagLst>
</file>

<file path=ppt/tags/tag152.xml><?xml version="1.0" encoding="utf-8"?>
<p:tagLst xmlns:p="http://schemas.openxmlformats.org/presentationml/2006/main">
  <p:tag name="KSO_WM_BEAUTIFY_FLAG" val="#wm#"/>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1_5"/>
  <p:tag name="KSO_WM_UNIT_ID" val="diagram20231021_1*l_h_i*1_1_5"/>
  <p:tag name="KSO_WM_TEMPLATE_CATEGORY" val="diagram"/>
  <p:tag name="KSO_WM_TEMPLATE_INDEX" val="20231021"/>
  <p:tag name="KSO_WM_UNIT_LAYERLEVEL" val="1_1_1"/>
  <p:tag name="KSO_WM_TAG_VERSION" val="3.0"/>
  <p:tag name="KSO_WM_DIAGRAM_MAX_ITEMCNT" val="4"/>
  <p:tag name="KSO_WM_DIAGRAM_MIN_ITEMCNT" val="4"/>
  <p:tag name="KSO_WM_DIAGRAM_VIRTUALLY_FRAME" val="{&quot;height&quot;:336.79998779296875,&quot;width&quot;:717.5999755859375}"/>
  <p:tag name="KSO_WM_DIAGRAM_COLOR_MATCH_VALUE" val="{&quot;shape&quot;:{&quot;fill&quot;:{&quot;type&quot;:0},&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5"/>
</p:tagLst>
</file>

<file path=ppt/tags/tag153.xml><?xml version="1.0" encoding="utf-8"?>
<p:tagLst xmlns:p="http://schemas.openxmlformats.org/presentationml/2006/main">
  <p:tag name="KSO_WM_BEAUTIFY_FLAG" val="#wm#"/>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2_6"/>
  <p:tag name="KSO_WM_UNIT_ID" val="diagram20231021_1*l_h_i*1_2_6"/>
  <p:tag name="KSO_WM_TEMPLATE_CATEGORY" val="diagram"/>
  <p:tag name="KSO_WM_TEMPLATE_INDEX" val="20231021"/>
  <p:tag name="KSO_WM_UNIT_LAYERLEVEL" val="1_1_1"/>
  <p:tag name="KSO_WM_TAG_VERSION" val="3.0"/>
  <p:tag name="KSO_WM_DIAGRAM_MAX_ITEMCNT" val="4"/>
  <p:tag name="KSO_WM_DIAGRAM_MIN_ITEMCNT" val="4"/>
  <p:tag name="KSO_WM_DIAGRAM_VIRTUALLY_FRAME" val="{&quot;height&quot;:336.79998779296875,&quot;width&quot;:717.5999755859375}"/>
  <p:tag name="KSO_WM_DIAGRAM_COLOR_MATCH_VALUE" val="{&quot;shape&quot;:{&quot;fill&quot;:{&quot;type&quot;:0},&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5"/>
</p:tagLst>
</file>

<file path=ppt/tags/tag154.xml><?xml version="1.0" encoding="utf-8"?>
<p:tagLst xmlns:p="http://schemas.openxmlformats.org/presentationml/2006/main">
  <p:tag name="KSO_WM_BEAUTIFY_FLAG" val="#wm#"/>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2_1"/>
  <p:tag name="KSO_WM_UNIT_ID" val="diagram20231021_1*l_h_i*1_2_1"/>
  <p:tag name="KSO_WM_TEMPLATE_CATEGORY" val="diagram"/>
  <p:tag name="KSO_WM_TEMPLATE_INDEX" val="20231021"/>
  <p:tag name="KSO_WM_UNIT_LAYERLEVEL" val="1_1_1"/>
  <p:tag name="KSO_WM_TAG_VERSION" val="3.0"/>
  <p:tag name="KSO_WM_DIAGRAM_MAX_ITEMCNT" val="4"/>
  <p:tag name="KSO_WM_DIAGRAM_MIN_ITEMCNT" val="4"/>
  <p:tag name="KSO_WM_DIAGRAM_VIRTUALLY_FRAME" val="{&quot;height&quot;:336.79998779296875,&quot;width&quot;:717.5999755859375}"/>
  <p:tag name="KSO_WM_DIAGRAM_COLOR_MATCH_VALUE" val="{&quot;shape&quot;:{&quot;fill&quot;:{&quot;gradient&quot;:[{&quot;brightness&quot;:0,&quot;colorType&quot;:1,&quot;foreColorIndex&quot;:5,&quot;pos&quot;:0.5,&quot;transparency&quot;:0},{&quot;brightness&quot;:0.4000000059604645,&quot;colorType&quot;:1,&quot;foreColorIndex&quot;:5,&quot;pos&quot;:1,&quot;transparency&quot;:0}],&quot;type&quot;:3},&quot;glow&quot;:{&quot;colorType&quot;:0},&quot;line&quot;:{&quot;type&quot;:0},&quot;shadow&quot;:{&quot;brightness&quot;:-0.25,&quot;colorType&quot;:1,&quot;foreColorIndex&quot;:5,&quot;transparency&quot;:0.800000011920929},&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Lst>
</file>

<file path=ppt/tags/tag155.xml><?xml version="1.0" encoding="utf-8"?>
<p:tagLst xmlns:p="http://schemas.openxmlformats.org/presentationml/2006/main">
  <p:tag name="KSO_WM_BEAUTIFY_FLAG" val="#wm#"/>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2_3"/>
  <p:tag name="KSO_WM_UNIT_ID" val="diagram20231021_1*l_h_i*1_2_3"/>
  <p:tag name="KSO_WM_TEMPLATE_CATEGORY" val="diagram"/>
  <p:tag name="KSO_WM_TEMPLATE_INDEX" val="20231021"/>
  <p:tag name="KSO_WM_UNIT_LAYERLEVEL" val="1_1_1"/>
  <p:tag name="KSO_WM_TAG_VERSION" val="3.0"/>
  <p:tag name="KSO_WM_DIAGRAM_MAX_ITEMCNT" val="4"/>
  <p:tag name="KSO_WM_DIAGRAM_MIN_ITEMCNT" val="4"/>
  <p:tag name="KSO_WM_DIAGRAM_VIRTUALLY_FRAME" val="{&quot;height&quot;:336.79998779296875,&quot;width&quot;:717.5999755859375}"/>
  <p:tag name="KSO_WM_DIAGRAM_COLOR_MATCH_VALUE" val="{&quot;shape&quot;:{&quot;fill&quot;:{&quot;type&quot;:0},&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LINE_FORE_SCHEMECOLOR_INDEX" val="5"/>
</p:tagLst>
</file>

<file path=ppt/tags/tag156.xml><?xml version="1.0" encoding="utf-8"?>
<p:tagLst xmlns:p="http://schemas.openxmlformats.org/presentationml/2006/main">
  <p:tag name="KSO_WM_BEAUTIFY_FLAG" val="#wm#"/>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2_4"/>
  <p:tag name="KSO_WM_UNIT_ID" val="diagram20231021_1*l_h_i*1_2_4"/>
  <p:tag name="KSO_WM_TEMPLATE_CATEGORY" val="diagram"/>
  <p:tag name="KSO_WM_TEMPLATE_INDEX" val="20231021"/>
  <p:tag name="KSO_WM_UNIT_LAYERLEVEL" val="1_1_1"/>
  <p:tag name="KSO_WM_TAG_VERSION" val="3.0"/>
  <p:tag name="KSO_WM_DIAGRAM_MAX_ITEMCNT" val="4"/>
  <p:tag name="KSO_WM_DIAGRAM_MIN_ITEMCNT" val="4"/>
  <p:tag name="KSO_WM_DIAGRAM_VIRTUALLY_FRAME" val="{&quot;height&quot;:336.79998779296875,&quot;width&quot;:717.5999755859375}"/>
  <p:tag name="KSO_WM_DIAGRAM_COLOR_MATCH_VALUE" val="{&quot;shape&quot;:{&quot;fill&quot;:{&quot;type&quot;:0},&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LINE_FORE_SCHEMECOLOR_INDEX" val="5"/>
</p:tagLst>
</file>

<file path=ppt/tags/tag157.xml><?xml version="1.0" encoding="utf-8"?>
<p:tagLst xmlns:p="http://schemas.openxmlformats.org/presentationml/2006/main">
  <p:tag name="KSO_WM_BEAUTIFY_FLAG" val="#wm#"/>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2_5"/>
  <p:tag name="KSO_WM_UNIT_ID" val="diagram20231021_1*l_h_i*1_2_5"/>
  <p:tag name="KSO_WM_TEMPLATE_CATEGORY" val="diagram"/>
  <p:tag name="KSO_WM_TEMPLATE_INDEX" val="20231021"/>
  <p:tag name="KSO_WM_UNIT_LAYERLEVEL" val="1_1_1"/>
  <p:tag name="KSO_WM_TAG_VERSION" val="3.0"/>
  <p:tag name="KSO_WM_DIAGRAM_MAX_ITEMCNT" val="4"/>
  <p:tag name="KSO_WM_DIAGRAM_MIN_ITEMCNT" val="4"/>
  <p:tag name="KSO_WM_DIAGRAM_VIRTUALLY_FRAME" val="{&quot;height&quot;:336.79998779296875,&quot;width&quot;:717.5999755859375}"/>
  <p:tag name="KSO_WM_DIAGRAM_COLOR_MATCH_VALUE" val="{&quot;shape&quot;:{&quot;fill&quot;:{&quot;type&quot;:0},&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5"/>
</p:tagLst>
</file>

<file path=ppt/tags/tag158.xml><?xml version="1.0" encoding="utf-8"?>
<p:tagLst xmlns:p="http://schemas.openxmlformats.org/presentationml/2006/main">
  <p:tag name="KSO_WM_BEAUTIFY_FLAG" val="#wm#"/>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3_6"/>
  <p:tag name="KSO_WM_UNIT_ID" val="diagram20231021_1*l_h_i*1_3_6"/>
  <p:tag name="KSO_WM_TEMPLATE_CATEGORY" val="diagram"/>
  <p:tag name="KSO_WM_TEMPLATE_INDEX" val="20231021"/>
  <p:tag name="KSO_WM_UNIT_LAYERLEVEL" val="1_1_1"/>
  <p:tag name="KSO_WM_TAG_VERSION" val="3.0"/>
  <p:tag name="KSO_WM_DIAGRAM_MAX_ITEMCNT" val="4"/>
  <p:tag name="KSO_WM_DIAGRAM_MIN_ITEMCNT" val="4"/>
  <p:tag name="KSO_WM_DIAGRAM_VIRTUALLY_FRAME" val="{&quot;height&quot;:336.79998779296875,&quot;width&quot;:717.5999755859375}"/>
  <p:tag name="KSO_WM_DIAGRAM_COLOR_MATCH_VALUE" val="{&quot;shape&quot;:{&quot;fill&quot;:{&quot;type&quot;:0},&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5"/>
</p:tagLst>
</file>

<file path=ppt/tags/tag159.xml><?xml version="1.0" encoding="utf-8"?>
<p:tagLst xmlns:p="http://schemas.openxmlformats.org/presentationml/2006/main">
  <p:tag name="KSO_WM_BEAUTIFY_FLAG" val="#wm#"/>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3_1"/>
  <p:tag name="KSO_WM_UNIT_ID" val="diagram20231021_1*l_h_i*1_3_1"/>
  <p:tag name="KSO_WM_TEMPLATE_CATEGORY" val="diagram"/>
  <p:tag name="KSO_WM_TEMPLATE_INDEX" val="20231021"/>
  <p:tag name="KSO_WM_UNIT_LAYERLEVEL" val="1_1_1"/>
  <p:tag name="KSO_WM_TAG_VERSION" val="3.0"/>
  <p:tag name="KSO_WM_DIAGRAM_MAX_ITEMCNT" val="4"/>
  <p:tag name="KSO_WM_DIAGRAM_MIN_ITEMCNT" val="4"/>
  <p:tag name="KSO_WM_DIAGRAM_VIRTUALLY_FRAME" val="{&quot;height&quot;:336.79998779296875,&quot;width&quot;:717.5999755859375}"/>
  <p:tag name="KSO_WM_DIAGRAM_COLOR_MATCH_VALUE" val="{&quot;shape&quot;:{&quot;fill&quot;:{&quot;gradient&quot;:[{&quot;brightness&quot;:0,&quot;colorType&quot;:1,&quot;foreColorIndex&quot;:5,&quot;pos&quot;:0.5,&quot;transparency&quot;:0},{&quot;brightness&quot;:0.4000000059604645,&quot;colorType&quot;:1,&quot;foreColorIndex&quot;:5,&quot;pos&quot;:1,&quot;transparency&quot;:0}],&quot;type&quot;:3},&quot;glow&quot;:{&quot;colorType&quot;:0},&quot;line&quot;:{&quot;type&quot;:0},&quot;shadow&quot;:{&quot;brightness&quot;:-0.25,&quot;colorType&quot;:1,&quot;foreColorIndex&quot;:5,&quot;transparency&quot;:0.800000011920929},&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Lst>
</file>

<file path=ppt/tags/tag16.xml><?xml version="1.0" encoding="utf-8"?>
<p:tagLst xmlns:p="http://schemas.openxmlformats.org/presentationml/2006/main">
  <p:tag name="KSO_WM_BEAUTIFY_FLAG" val=""/>
</p:tagLst>
</file>

<file path=ppt/tags/tag160.xml><?xml version="1.0" encoding="utf-8"?>
<p:tagLst xmlns:p="http://schemas.openxmlformats.org/presentationml/2006/main">
  <p:tag name="KSO_WM_BEAUTIFY_FLAG" val="#wm#"/>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3_3"/>
  <p:tag name="KSO_WM_UNIT_ID" val="diagram20231021_1*l_h_i*1_3_3"/>
  <p:tag name="KSO_WM_TEMPLATE_CATEGORY" val="diagram"/>
  <p:tag name="KSO_WM_TEMPLATE_INDEX" val="20231021"/>
  <p:tag name="KSO_WM_UNIT_LAYERLEVEL" val="1_1_1"/>
  <p:tag name="KSO_WM_TAG_VERSION" val="3.0"/>
  <p:tag name="KSO_WM_DIAGRAM_MAX_ITEMCNT" val="4"/>
  <p:tag name="KSO_WM_DIAGRAM_MIN_ITEMCNT" val="4"/>
  <p:tag name="KSO_WM_DIAGRAM_VIRTUALLY_FRAME" val="{&quot;height&quot;:336.79998779296875,&quot;width&quot;:717.5999755859375}"/>
  <p:tag name="KSO_WM_DIAGRAM_COLOR_MATCH_VALUE" val="{&quot;shape&quot;:{&quot;fill&quot;:{&quot;type&quot;:0},&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LINE_FORE_SCHEMECOLOR_INDEX" val="5"/>
</p:tagLst>
</file>

<file path=ppt/tags/tag161.xml><?xml version="1.0" encoding="utf-8"?>
<p:tagLst xmlns:p="http://schemas.openxmlformats.org/presentationml/2006/main">
  <p:tag name="KSO_WM_BEAUTIFY_FLAG" val="#wm#"/>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3_4"/>
  <p:tag name="KSO_WM_UNIT_ID" val="diagram20231021_1*l_h_i*1_3_4"/>
  <p:tag name="KSO_WM_TEMPLATE_CATEGORY" val="diagram"/>
  <p:tag name="KSO_WM_TEMPLATE_INDEX" val="20231021"/>
  <p:tag name="KSO_WM_UNIT_LAYERLEVEL" val="1_1_1"/>
  <p:tag name="KSO_WM_TAG_VERSION" val="3.0"/>
  <p:tag name="KSO_WM_DIAGRAM_MAX_ITEMCNT" val="4"/>
  <p:tag name="KSO_WM_DIAGRAM_MIN_ITEMCNT" val="4"/>
  <p:tag name="KSO_WM_DIAGRAM_VIRTUALLY_FRAME" val="{&quot;height&quot;:336.79998779296875,&quot;width&quot;:717.5999755859375}"/>
  <p:tag name="KSO_WM_DIAGRAM_COLOR_MATCH_VALUE" val="{&quot;shape&quot;:{&quot;fill&quot;:{&quot;type&quot;:0},&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5"/>
</p:tagLst>
</file>

<file path=ppt/tags/tag162.xml><?xml version="1.0" encoding="utf-8"?>
<p:tagLst xmlns:p="http://schemas.openxmlformats.org/presentationml/2006/main">
  <p:tag name="KSO_WM_BEAUTIFY_FLAG" val="#wm#"/>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3_5"/>
  <p:tag name="KSO_WM_UNIT_ID" val="diagram20231021_1*l_h_i*1_3_5"/>
  <p:tag name="KSO_WM_TEMPLATE_CATEGORY" val="diagram"/>
  <p:tag name="KSO_WM_TEMPLATE_INDEX" val="20231021"/>
  <p:tag name="KSO_WM_UNIT_LAYERLEVEL" val="1_1_1"/>
  <p:tag name="KSO_WM_TAG_VERSION" val="3.0"/>
  <p:tag name="KSO_WM_DIAGRAM_MAX_ITEMCNT" val="4"/>
  <p:tag name="KSO_WM_DIAGRAM_MIN_ITEMCNT" val="4"/>
  <p:tag name="KSO_WM_DIAGRAM_VIRTUALLY_FRAME" val="{&quot;height&quot;:336.79998779296875,&quot;width&quot;:717.5999755859375}"/>
  <p:tag name="KSO_WM_DIAGRAM_COLOR_MATCH_VALUE" val="{&quot;shape&quot;:{&quot;fill&quot;:{&quot;type&quot;:0},&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LINE_FORE_SCHEMECOLOR_INDEX" val="5"/>
</p:tagLst>
</file>

<file path=ppt/tags/tag163.xml><?xml version="1.0" encoding="utf-8"?>
<p:tagLst xmlns:p="http://schemas.openxmlformats.org/presentationml/2006/main">
  <p:tag name="KSO_WM_BEAUTIFY_FLAG" val="#wm#"/>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4_6"/>
  <p:tag name="KSO_WM_UNIT_ID" val="diagram20231021_1*l_h_i*1_4_6"/>
  <p:tag name="KSO_WM_TEMPLATE_CATEGORY" val="diagram"/>
  <p:tag name="KSO_WM_TEMPLATE_INDEX" val="20231021"/>
  <p:tag name="KSO_WM_UNIT_LAYERLEVEL" val="1_1_1"/>
  <p:tag name="KSO_WM_TAG_VERSION" val="3.0"/>
  <p:tag name="KSO_WM_DIAGRAM_MAX_ITEMCNT" val="4"/>
  <p:tag name="KSO_WM_DIAGRAM_MIN_ITEMCNT" val="4"/>
  <p:tag name="KSO_WM_DIAGRAM_VIRTUALLY_FRAME" val="{&quot;height&quot;:336.79998779296875,&quot;width&quot;:717.5999755859375}"/>
  <p:tag name="KSO_WM_DIAGRAM_COLOR_MATCH_VALUE" val="{&quot;shape&quot;:{&quot;fill&quot;:{&quot;type&quot;:0},&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5"/>
</p:tagLst>
</file>

<file path=ppt/tags/tag164.xml><?xml version="1.0" encoding="utf-8"?>
<p:tagLst xmlns:p="http://schemas.openxmlformats.org/presentationml/2006/main">
  <p:tag name="KSO_WM_BEAUTIFY_FLAG" val="#wm#"/>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4_1"/>
  <p:tag name="KSO_WM_UNIT_ID" val="diagram20231021_1*l_h_i*1_4_1"/>
  <p:tag name="KSO_WM_TEMPLATE_CATEGORY" val="diagram"/>
  <p:tag name="KSO_WM_TEMPLATE_INDEX" val="20231021"/>
  <p:tag name="KSO_WM_UNIT_LAYERLEVEL" val="1_1_1"/>
  <p:tag name="KSO_WM_TAG_VERSION" val="3.0"/>
  <p:tag name="KSO_WM_DIAGRAM_MAX_ITEMCNT" val="4"/>
  <p:tag name="KSO_WM_DIAGRAM_MIN_ITEMCNT" val="4"/>
  <p:tag name="KSO_WM_DIAGRAM_VIRTUALLY_FRAME" val="{&quot;height&quot;:336.79998779296875,&quot;width&quot;:717.5999755859375}"/>
  <p:tag name="KSO_WM_DIAGRAM_COLOR_MATCH_VALUE" val="{&quot;shape&quot;:{&quot;fill&quot;:{&quot;gradient&quot;:[{&quot;brightness&quot;:0,&quot;colorType&quot;:1,&quot;foreColorIndex&quot;:5,&quot;pos&quot;:0.5,&quot;transparency&quot;:0},{&quot;brightness&quot;:0.4000000059604645,&quot;colorType&quot;:1,&quot;foreColorIndex&quot;:5,&quot;pos&quot;:1,&quot;transparency&quot;:0}],&quot;type&quot;:3},&quot;glow&quot;:{&quot;colorType&quot;:0},&quot;line&quot;:{&quot;type&quot;:0},&quot;shadow&quot;:{&quot;brightness&quot;:-0.25,&quot;colorType&quot;:1,&quot;foreColorIndex&quot;:5,&quot;transparency&quot;:0.800000011920929},&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Lst>
</file>

<file path=ppt/tags/tag165.xml><?xml version="1.0" encoding="utf-8"?>
<p:tagLst xmlns:p="http://schemas.openxmlformats.org/presentationml/2006/main">
  <p:tag name="KSO_WM_BEAUTIFY_FLAG" val="#wm#"/>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4_3"/>
  <p:tag name="KSO_WM_UNIT_ID" val="diagram20231021_1*l_h_i*1_4_3"/>
  <p:tag name="KSO_WM_TEMPLATE_CATEGORY" val="diagram"/>
  <p:tag name="KSO_WM_TEMPLATE_INDEX" val="20231021"/>
  <p:tag name="KSO_WM_UNIT_LAYERLEVEL" val="1_1_1"/>
  <p:tag name="KSO_WM_TAG_VERSION" val="3.0"/>
  <p:tag name="KSO_WM_DIAGRAM_MAX_ITEMCNT" val="4"/>
  <p:tag name="KSO_WM_DIAGRAM_MIN_ITEMCNT" val="4"/>
  <p:tag name="KSO_WM_DIAGRAM_VIRTUALLY_FRAME" val="{&quot;height&quot;:336.79998779296875,&quot;width&quot;:717.5999755859375}"/>
  <p:tag name="KSO_WM_DIAGRAM_COLOR_MATCH_VALUE" val="{&quot;shape&quot;:{&quot;fill&quot;:{&quot;type&quot;:0},&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LINE_FORE_SCHEMECOLOR_INDEX" val="5"/>
</p:tagLst>
</file>

<file path=ppt/tags/tag166.xml><?xml version="1.0" encoding="utf-8"?>
<p:tagLst xmlns:p="http://schemas.openxmlformats.org/presentationml/2006/main">
  <p:tag name="KSO_WM_BEAUTIFY_FLAG" val="#wm#"/>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4_4"/>
  <p:tag name="KSO_WM_UNIT_ID" val="diagram20231021_1*l_h_i*1_4_4"/>
  <p:tag name="KSO_WM_TEMPLATE_CATEGORY" val="diagram"/>
  <p:tag name="KSO_WM_TEMPLATE_INDEX" val="20231021"/>
  <p:tag name="KSO_WM_UNIT_LAYERLEVEL" val="1_1_1"/>
  <p:tag name="KSO_WM_TAG_VERSION" val="3.0"/>
  <p:tag name="KSO_WM_DIAGRAM_MAX_ITEMCNT" val="4"/>
  <p:tag name="KSO_WM_DIAGRAM_MIN_ITEMCNT" val="4"/>
  <p:tag name="KSO_WM_DIAGRAM_VIRTUALLY_FRAME" val="{&quot;height&quot;:336.79998779296875,&quot;width&quot;:717.5999755859375}"/>
  <p:tag name="KSO_WM_DIAGRAM_COLOR_MATCH_VALUE" val="{&quot;shape&quot;:{&quot;fill&quot;:{&quot;type&quot;:0},&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5"/>
</p:tagLst>
</file>

<file path=ppt/tags/tag167.xml><?xml version="1.0" encoding="utf-8"?>
<p:tagLst xmlns:p="http://schemas.openxmlformats.org/presentationml/2006/main">
  <p:tag name="KSO_WM_BEAUTIFY_FLAG" val="#wm#"/>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4_5"/>
  <p:tag name="KSO_WM_UNIT_ID" val="diagram20231021_1*l_h_i*1_4_5"/>
  <p:tag name="KSO_WM_TEMPLATE_CATEGORY" val="diagram"/>
  <p:tag name="KSO_WM_TEMPLATE_INDEX" val="20231021"/>
  <p:tag name="KSO_WM_UNIT_LAYERLEVEL" val="1_1_1"/>
  <p:tag name="KSO_WM_TAG_VERSION" val="3.0"/>
  <p:tag name="KSO_WM_DIAGRAM_MAX_ITEMCNT" val="4"/>
  <p:tag name="KSO_WM_DIAGRAM_MIN_ITEMCNT" val="4"/>
  <p:tag name="KSO_WM_DIAGRAM_VIRTUALLY_FRAME" val="{&quot;height&quot;:336.79998779296875,&quot;width&quot;:717.5999755859375}"/>
  <p:tag name="KSO_WM_DIAGRAM_COLOR_MATCH_VALUE" val="{&quot;shape&quot;:{&quot;fill&quot;:{&quot;type&quot;:0},&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LINE_FORE_SCHEMECOLOR_INDEX" val="5"/>
</p:tagLst>
</file>

<file path=ppt/tags/tag168.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1_1"/>
  <p:tag name="KSO_WM_UNIT_ID" val="diagram20231021_1*l_h_f*1_1_1"/>
  <p:tag name="KSO_WM_TEMPLATE_CATEGORY" val="diagram"/>
  <p:tag name="KSO_WM_TEMPLATE_INDEX" val="20231021"/>
  <p:tag name="KSO_WM_UNIT_LAYERLEVEL" val="1_1_1"/>
  <p:tag name="KSO_WM_TAG_VERSION" val="3.0"/>
  <p:tag name="KSO_WM_BEAUTIFY_FLAG" val="#wm#"/>
  <p:tag name="KSO_WM_DIAGRAM_GROUP_CODE" val="l1-1"/>
  <p:tag name="KSO_WM_DIAGRAM_VERSION" val="3"/>
  <p:tag name="KSO_WM_DIAGRAM_COLOR_TRICK" val="1"/>
  <p:tag name="KSO_WM_DIAGRAM_COLOR_TEXT_CAN_REMOVE" val="n"/>
  <p:tag name="KSO_WM_DIAGRAM_MAX_ITEMCNT" val="4"/>
  <p:tag name="KSO_WM_DIAGRAM_MIN_ITEMCNT" val="4"/>
  <p:tag name="KSO_WM_DIAGRAM_VIRTUALLY_FRAME" val="{&quot;height&quot;:336.79998779296875,&quot;width&quot;:717.59997558593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
  <p:tag name="KSO_WM_UNIT_TEXT_FILL_TYPE" val="1"/>
  <p:tag name="KSO_WM_UNIT_PRESET_TEXT" val="单击此处输入你的智能图形项正文&#10;文字是您思想的提炼"/>
</p:tagLst>
</file>

<file path=ppt/tags/tag169.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1_1"/>
  <p:tag name="KSO_WM_UNIT_ID" val="diagram20231021_1*l_h_a*1_1_1"/>
  <p:tag name="KSO_WM_TEMPLATE_CATEGORY" val="diagram"/>
  <p:tag name="KSO_WM_TEMPLATE_INDEX" val="20231021"/>
  <p:tag name="KSO_WM_UNIT_LAYERLEVEL" val="1_1_1"/>
  <p:tag name="KSO_WM_TAG_VERSION" val="3.0"/>
  <p:tag name="KSO_WM_BEAUTIFY_FLAG" val="#wm#"/>
  <p:tag name="KSO_WM_DIAGRAM_GROUP_CODE" val="l1-1"/>
  <p:tag name="KSO_WM_DIAGRAM_VERSION" val="3"/>
  <p:tag name="KSO_WM_DIAGRAM_COLOR_TRICK" val="1"/>
  <p:tag name="KSO_WM_DIAGRAM_COLOR_TEXT_CAN_REMOVE" val="n"/>
  <p:tag name="KSO_WM_DIAGRAM_MAX_ITEMCNT" val="4"/>
  <p:tag name="KSO_WM_DIAGRAM_MIN_ITEMCNT" val="4"/>
  <p:tag name="KSO_WM_DIAGRAM_VIRTUALLY_FRAME" val="{&quot;height&quot;:336.79998779296875,&quot;width&quot;:717.59997558593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
  <p:tag name="KSO_WM_UNIT_TEXT_FILL_TYPE" val="1"/>
  <p:tag name="KSO_WM_UNIT_PRESET_TEXT" val="触发Trigger"/>
</p:tagLst>
</file>

<file path=ppt/tags/tag17.xml><?xml version="1.0" encoding="utf-8"?>
<p:tagLst xmlns:p="http://schemas.openxmlformats.org/presentationml/2006/main">
  <p:tag name="KSO_WM_BEAUTIFY_FLAG" val=""/>
</p:tagLst>
</file>

<file path=ppt/tags/tag170.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2_1"/>
  <p:tag name="KSO_WM_UNIT_ID" val="diagram20231021_1*l_h_f*1_2_1"/>
  <p:tag name="KSO_WM_TEMPLATE_CATEGORY" val="diagram"/>
  <p:tag name="KSO_WM_TEMPLATE_INDEX" val="20231021"/>
  <p:tag name="KSO_WM_UNIT_LAYERLEVEL" val="1_1_1"/>
  <p:tag name="KSO_WM_TAG_VERSION" val="3.0"/>
  <p:tag name="KSO_WM_BEAUTIFY_FLAG" val="#wm#"/>
  <p:tag name="KSO_WM_DIAGRAM_GROUP_CODE" val="l1-1"/>
  <p:tag name="KSO_WM_DIAGRAM_VERSION" val="3"/>
  <p:tag name="KSO_WM_DIAGRAM_COLOR_TRICK" val="1"/>
  <p:tag name="KSO_WM_DIAGRAM_COLOR_TEXT_CAN_REMOVE" val="n"/>
  <p:tag name="KSO_WM_DIAGRAM_MAX_ITEMCNT" val="4"/>
  <p:tag name="KSO_WM_DIAGRAM_MIN_ITEMCNT" val="4"/>
  <p:tag name="KSO_WM_DIAGRAM_VIRTUALLY_FRAME" val="{&quot;height&quot;:336.79998779296875,&quot;width&quot;:717.59997558593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
  <p:tag name="KSO_WM_UNIT_TEXT_FILL_TYPE" val="1"/>
  <p:tag name="KSO_WM_UNIT_PRESET_TEXT" val="单击此处输入你的智能图形项正文&#10;文字是您思想的提炼"/>
</p:tagLst>
</file>

<file path=ppt/tags/tag171.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2_1"/>
  <p:tag name="KSO_WM_UNIT_ID" val="diagram20231021_1*l_h_a*1_2_1"/>
  <p:tag name="KSO_WM_TEMPLATE_CATEGORY" val="diagram"/>
  <p:tag name="KSO_WM_TEMPLATE_INDEX" val="20231021"/>
  <p:tag name="KSO_WM_UNIT_LAYERLEVEL" val="1_1_1"/>
  <p:tag name="KSO_WM_TAG_VERSION" val="3.0"/>
  <p:tag name="KSO_WM_BEAUTIFY_FLAG" val="#wm#"/>
  <p:tag name="KSO_WM_DIAGRAM_GROUP_CODE" val="l1-1"/>
  <p:tag name="KSO_WM_DIAGRAM_VERSION" val="3"/>
  <p:tag name="KSO_WM_DIAGRAM_COLOR_TRICK" val="1"/>
  <p:tag name="KSO_WM_DIAGRAM_COLOR_TEXT_CAN_REMOVE" val="n"/>
  <p:tag name="KSO_WM_DIAGRAM_MAX_ITEMCNT" val="4"/>
  <p:tag name="KSO_WM_DIAGRAM_MIN_ITEMCNT" val="4"/>
  <p:tag name="KSO_WM_DIAGRAM_VIRTUALLY_FRAME" val="{&quot;height&quot;:336.79998779296875,&quot;width&quot;:717.59997558593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
  <p:tag name="KSO_WM_UNIT_TEXT_FILL_TYPE" val="1"/>
  <p:tag name="KSO_WM_UNIT_PRESET_TEXT" val="行动Action"/>
</p:tagLst>
</file>

<file path=ppt/tags/tag172.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3_1"/>
  <p:tag name="KSO_WM_UNIT_ID" val="diagram20231021_1*l_h_f*1_3_1"/>
  <p:tag name="KSO_WM_TEMPLATE_CATEGORY" val="diagram"/>
  <p:tag name="KSO_WM_TEMPLATE_INDEX" val="20231021"/>
  <p:tag name="KSO_WM_UNIT_LAYERLEVEL" val="1_1_1"/>
  <p:tag name="KSO_WM_TAG_VERSION" val="3.0"/>
  <p:tag name="KSO_WM_BEAUTIFY_FLAG" val="#wm#"/>
  <p:tag name="KSO_WM_DIAGRAM_GROUP_CODE" val="l1-1"/>
  <p:tag name="KSO_WM_DIAGRAM_VERSION" val="3"/>
  <p:tag name="KSO_WM_DIAGRAM_COLOR_TRICK" val="1"/>
  <p:tag name="KSO_WM_DIAGRAM_COLOR_TEXT_CAN_REMOVE" val="n"/>
  <p:tag name="KSO_WM_DIAGRAM_MAX_ITEMCNT" val="4"/>
  <p:tag name="KSO_WM_DIAGRAM_MIN_ITEMCNT" val="4"/>
  <p:tag name="KSO_WM_DIAGRAM_VIRTUALLY_FRAME" val="{&quot;height&quot;:336.79998779296875,&quot;width&quot;:717.59997558593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
  <p:tag name="KSO_WM_UNIT_TEXT_FILL_TYPE" val="1"/>
  <p:tag name="KSO_WM_UNIT_PRESET_TEXT" val="单击此处输入你的智能图形项正文&#10;文字是您思想的提炼"/>
</p:tagLst>
</file>

<file path=ppt/tags/tag173.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3_1"/>
  <p:tag name="KSO_WM_UNIT_ID" val="diagram20231021_1*l_h_a*1_3_1"/>
  <p:tag name="KSO_WM_TEMPLATE_CATEGORY" val="diagram"/>
  <p:tag name="KSO_WM_TEMPLATE_INDEX" val="20231021"/>
  <p:tag name="KSO_WM_UNIT_LAYERLEVEL" val="1_1_1"/>
  <p:tag name="KSO_WM_TAG_VERSION" val="3.0"/>
  <p:tag name="KSO_WM_BEAUTIFY_FLAG" val="#wm#"/>
  <p:tag name="KSO_WM_DIAGRAM_GROUP_CODE" val="l1-1"/>
  <p:tag name="KSO_WM_DIAGRAM_VERSION" val="3"/>
  <p:tag name="KSO_WM_DIAGRAM_COLOR_TRICK" val="1"/>
  <p:tag name="KSO_WM_DIAGRAM_COLOR_TEXT_CAN_REMOVE" val="n"/>
  <p:tag name="KSO_WM_DIAGRAM_MAX_ITEMCNT" val="4"/>
  <p:tag name="KSO_WM_DIAGRAM_MIN_ITEMCNT" val="4"/>
  <p:tag name="KSO_WM_DIAGRAM_VIRTUALLY_FRAME" val="{&quot;height&quot;:336.79998779296875,&quot;width&quot;:717.59997558593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
  <p:tag name="KSO_WM_UNIT_TEXT_FILL_TYPE" val="1"/>
  <p:tag name="KSO_WM_UNIT_PRESET_TEXT" val="奖励Reward"/>
</p:tagLst>
</file>

<file path=ppt/tags/tag174.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4_1"/>
  <p:tag name="KSO_WM_UNIT_ID" val="diagram20231021_1*l_h_f*1_4_1"/>
  <p:tag name="KSO_WM_TEMPLATE_CATEGORY" val="diagram"/>
  <p:tag name="KSO_WM_TEMPLATE_INDEX" val="20231021"/>
  <p:tag name="KSO_WM_UNIT_LAYERLEVEL" val="1_1_1"/>
  <p:tag name="KSO_WM_TAG_VERSION" val="3.0"/>
  <p:tag name="KSO_WM_BEAUTIFY_FLAG" val="#wm#"/>
  <p:tag name="KSO_WM_DIAGRAM_GROUP_CODE" val="l1-1"/>
  <p:tag name="KSO_WM_DIAGRAM_VERSION" val="3"/>
  <p:tag name="KSO_WM_DIAGRAM_COLOR_TRICK" val="1"/>
  <p:tag name="KSO_WM_DIAGRAM_COLOR_TEXT_CAN_REMOVE" val="n"/>
  <p:tag name="KSO_WM_DIAGRAM_MAX_ITEMCNT" val="4"/>
  <p:tag name="KSO_WM_DIAGRAM_MIN_ITEMCNT" val="4"/>
  <p:tag name="KSO_WM_DIAGRAM_VIRTUALLY_FRAME" val="{&quot;height&quot;:336.79998779296875,&quot;width&quot;:717.59997558593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
  <p:tag name="KSO_WM_UNIT_TEXT_FILL_TYPE" val="1"/>
  <p:tag name="KSO_WM_UNIT_PRESET_TEXT" val="单击此处输入你的智能图形项正文&#10;文字是您思想的提炼"/>
</p:tagLst>
</file>

<file path=ppt/tags/tag175.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4_1"/>
  <p:tag name="KSO_WM_UNIT_ID" val="diagram20231021_1*l_h_a*1_4_1"/>
  <p:tag name="KSO_WM_TEMPLATE_CATEGORY" val="diagram"/>
  <p:tag name="KSO_WM_TEMPLATE_INDEX" val="20231021"/>
  <p:tag name="KSO_WM_UNIT_LAYERLEVEL" val="1_1_1"/>
  <p:tag name="KSO_WM_TAG_VERSION" val="3.0"/>
  <p:tag name="KSO_WM_BEAUTIFY_FLAG" val="#wm#"/>
  <p:tag name="KSO_WM_DIAGRAM_GROUP_CODE" val="l1-1"/>
  <p:tag name="KSO_WM_DIAGRAM_VERSION" val="3"/>
  <p:tag name="KSO_WM_DIAGRAM_COLOR_TRICK" val="1"/>
  <p:tag name="KSO_WM_DIAGRAM_COLOR_TEXT_CAN_REMOVE" val="n"/>
  <p:tag name="KSO_WM_DIAGRAM_MAX_ITEMCNT" val="4"/>
  <p:tag name="KSO_WM_DIAGRAM_MIN_ITEMCNT" val="4"/>
  <p:tag name="KSO_WM_DIAGRAM_VIRTUALLY_FRAME" val="{&quot;height&quot;:336.79998779296875,&quot;width&quot;:717.59997558593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
  <p:tag name="KSO_WM_UNIT_TEXT_FILL_TYPE" val="1"/>
  <p:tag name="KSO_WM_UNIT_PRESET_TEXT" val="投入Investment"/>
</p:tagLst>
</file>

<file path=ppt/tags/tag176.xml><?xml version="1.0" encoding="utf-8"?>
<p:tagLst xmlns:p="http://schemas.openxmlformats.org/presentationml/2006/main">
  <p:tag name="KSO_WM_BEAUTIFY_FLAG" val="#wm#"/>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1_2"/>
  <p:tag name="KSO_WM_UNIT_ID" val="diagram20231021_1*l_h_i*1_1_2"/>
  <p:tag name="KSO_WM_TEMPLATE_CATEGORY" val="diagram"/>
  <p:tag name="KSO_WM_TEMPLATE_INDEX" val="20231021"/>
  <p:tag name="KSO_WM_UNIT_LAYERLEVEL" val="1_1_1"/>
  <p:tag name="KSO_WM_TAG_VERSION" val="3.0"/>
  <p:tag name="KSO_WM_DIAGRAM_MAX_ITEMCNT" val="4"/>
  <p:tag name="KSO_WM_DIAGRAM_MIN_ITEMCNT" val="4"/>
  <p:tag name="KSO_WM_DIAGRAM_VIRTUALLY_FRAME" val="{&quot;height&quot;:336.79998779296875,&quot;width&quot;:717.5999755859375}"/>
  <p:tag name="KSO_WM_DIAGRAM_COLOR_MATCH_VALUE" val="{&quot;shape&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 val="14"/>
  <p:tag name="KSO_WM_UNIT_FILL_FORE_SCHEMECOLOR_INDEX_BRIGHTNESS" val="0"/>
  <p:tag name="KSO_WM_UNIT_TEXT_FILL_FORE_SCHEMECOLOR_INDEX" val="1"/>
  <p:tag name="KSO_WM_UNIT_TEXT_FILL_TYPE" val="1"/>
  <p:tag name="KSO_WM_UNIT_PRESET_TEXT" val="01"/>
</p:tagLst>
</file>

<file path=ppt/tags/tag177.xml><?xml version="1.0" encoding="utf-8"?>
<p:tagLst xmlns:p="http://schemas.openxmlformats.org/presentationml/2006/main">
  <p:tag name="KSO_WM_BEAUTIFY_FLAG" val="#wm#"/>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2_2"/>
  <p:tag name="KSO_WM_UNIT_ID" val="diagram20231021_1*l_h_i*1_2_2"/>
  <p:tag name="KSO_WM_TEMPLATE_CATEGORY" val="diagram"/>
  <p:tag name="KSO_WM_TEMPLATE_INDEX" val="20231021"/>
  <p:tag name="KSO_WM_UNIT_LAYERLEVEL" val="1_1_1"/>
  <p:tag name="KSO_WM_TAG_VERSION" val="3.0"/>
  <p:tag name="KSO_WM_DIAGRAM_MAX_ITEMCNT" val="4"/>
  <p:tag name="KSO_WM_DIAGRAM_MIN_ITEMCNT" val="4"/>
  <p:tag name="KSO_WM_DIAGRAM_VIRTUALLY_FRAME" val="{&quot;height&quot;:336.79998779296875,&quot;width&quot;:717.5999755859375}"/>
  <p:tag name="KSO_WM_DIAGRAM_COLOR_MATCH_VALUE" val="{&quot;shape&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 val="14"/>
  <p:tag name="KSO_WM_UNIT_FILL_FORE_SCHEMECOLOR_INDEX_BRIGHTNESS" val="0"/>
  <p:tag name="KSO_WM_UNIT_TEXT_FILL_FORE_SCHEMECOLOR_INDEX" val="1"/>
  <p:tag name="KSO_WM_UNIT_TEXT_FILL_TYPE" val="1"/>
  <p:tag name="KSO_WM_UNIT_PRESET_TEXT" val="02"/>
</p:tagLst>
</file>

<file path=ppt/tags/tag178.xml><?xml version="1.0" encoding="utf-8"?>
<p:tagLst xmlns:p="http://schemas.openxmlformats.org/presentationml/2006/main">
  <p:tag name="KSO_WM_BEAUTIFY_FLAG" val="#wm#"/>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3_2"/>
  <p:tag name="KSO_WM_UNIT_ID" val="diagram20231021_1*l_h_i*1_3_2"/>
  <p:tag name="KSO_WM_TEMPLATE_CATEGORY" val="diagram"/>
  <p:tag name="KSO_WM_TEMPLATE_INDEX" val="20231021"/>
  <p:tag name="KSO_WM_UNIT_LAYERLEVEL" val="1_1_1"/>
  <p:tag name="KSO_WM_TAG_VERSION" val="3.0"/>
  <p:tag name="KSO_WM_DIAGRAM_MAX_ITEMCNT" val="4"/>
  <p:tag name="KSO_WM_DIAGRAM_MIN_ITEMCNT" val="4"/>
  <p:tag name="KSO_WM_DIAGRAM_VIRTUALLY_FRAME" val="{&quot;height&quot;:336.79998779296875,&quot;width&quot;:717.5999755859375}"/>
  <p:tag name="KSO_WM_DIAGRAM_COLOR_MATCH_VALUE" val="{&quot;shape&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 val="14"/>
  <p:tag name="KSO_WM_UNIT_FILL_FORE_SCHEMECOLOR_INDEX_BRIGHTNESS" val="0"/>
  <p:tag name="KSO_WM_UNIT_TEXT_FILL_FORE_SCHEMECOLOR_INDEX" val="1"/>
  <p:tag name="KSO_WM_UNIT_TEXT_FILL_TYPE" val="1"/>
  <p:tag name="KSO_WM_UNIT_PRESET_TEXT" val="03"/>
</p:tagLst>
</file>

<file path=ppt/tags/tag179.xml><?xml version="1.0" encoding="utf-8"?>
<p:tagLst xmlns:p="http://schemas.openxmlformats.org/presentationml/2006/main">
  <p:tag name="KSO_WM_BEAUTIFY_FLAG" val="#wm#"/>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4_2"/>
  <p:tag name="KSO_WM_UNIT_ID" val="diagram20231021_1*l_h_i*1_4_2"/>
  <p:tag name="KSO_WM_TEMPLATE_CATEGORY" val="diagram"/>
  <p:tag name="KSO_WM_TEMPLATE_INDEX" val="20231021"/>
  <p:tag name="KSO_WM_UNIT_LAYERLEVEL" val="1_1_1"/>
  <p:tag name="KSO_WM_TAG_VERSION" val="3.0"/>
  <p:tag name="KSO_WM_DIAGRAM_MAX_ITEMCNT" val="4"/>
  <p:tag name="KSO_WM_DIAGRAM_MIN_ITEMCNT" val="4"/>
  <p:tag name="KSO_WM_DIAGRAM_VIRTUALLY_FRAME" val="{&quot;height&quot;:336.79998779296875,&quot;width&quot;:717.5999755859375}"/>
  <p:tag name="KSO_WM_DIAGRAM_COLOR_MATCH_VALUE" val="{&quot;shape&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 val="14"/>
  <p:tag name="KSO_WM_UNIT_FILL_FORE_SCHEMECOLOR_INDEX_BRIGHTNESS" val="0"/>
  <p:tag name="KSO_WM_UNIT_TEXT_FILL_FORE_SCHEMECOLOR_INDEX" val="1"/>
  <p:tag name="KSO_WM_UNIT_TEXT_FILL_TYPE" val="1"/>
  <p:tag name="KSO_WM_UNIT_PRESET_TEXT" val="04"/>
</p:tagLst>
</file>

<file path=ppt/tags/tag18.xml><?xml version="1.0" encoding="utf-8"?>
<p:tagLst xmlns:p="http://schemas.openxmlformats.org/presentationml/2006/main">
  <p:tag name="KSO_WM_BEAUTIFY_FLAG" val=""/>
</p:tagLst>
</file>

<file path=ppt/tags/tag180.xml><?xml version="1.0" encoding="utf-8"?>
<p:tagLst xmlns:p="http://schemas.openxmlformats.org/presentationml/2006/main">
  <p:tag name="KSO_WM_BEAUTIFY_FLAG" val=""/>
</p:tagLst>
</file>

<file path=ppt/tags/tag181.xml><?xml version="1.0" encoding="utf-8"?>
<p:tagLst xmlns:p="http://schemas.openxmlformats.org/presentationml/2006/main">
  <p:tag name="KSO_WM_BEAUTIFY_FLAG" val=""/>
</p:tagLst>
</file>

<file path=ppt/tags/tag182.xml><?xml version="1.0" encoding="utf-8"?>
<p:tagLst xmlns:p="http://schemas.openxmlformats.org/presentationml/2006/main">
  <p:tag name="KSO_WM_BEAUTIFY_FLAG" val="#wm#"/>
  <p:tag name="KSO_WM_DIAGRAM_VERSION" val="3"/>
  <p:tag name="KSO_WM_DIAGRAM_COLOR_TRICK" val="1"/>
  <p:tag name="KSO_WM_DIAGRAM_COLOR_TEXT_CAN_REMOVE" val="n"/>
  <p:tag name="KSO_WM_UNIT_SUBTYPE" val="a"/>
  <p:tag name="KSO_WM_UNIT_NOCLEAR" val="0"/>
  <p:tag name="KSO_WM_UNIT_VALUE" val="217"/>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33271_1*l_h_f*1_1_1"/>
  <p:tag name="KSO_WM_TEMPLATE_CATEGORY" val="diagram"/>
  <p:tag name="KSO_WM_TEMPLATE_INDEX" val="20233271"/>
  <p:tag name="KSO_WM_UNIT_LAYERLEVEL" val="1_1_1"/>
  <p:tag name="KSO_WM_TAG_VERSION" val="3.0"/>
  <p:tag name="KSO_WM_DIAGRAM_MAX_ITEMCNT" val="2"/>
  <p:tag name="KSO_WM_DIAGRAM_MIN_ITEMCNT" val="2"/>
  <p:tag name="KSO_WM_DIAGRAM_VIRTUALLY_FRAME" val="{&quot;height&quot;:377.40032958984375,&quot;width&quot;:413.85827636718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此处添加正文，文字是您思想的提炼，请言简意赅的阐述您的观点。单击此处添加正文，文字是您思想的提炼。单击此处添加正文，文字是您思想的提炼，请言简意赅的阐述您的观点。单击此处添加正文，文字是您思想的提炼。单击此处添加正文，文字是您思想的提炼，请言简意赅的阐述您的观点。单击此处添加正文，文字是您思想的提炼，请言简意赅的阐述您的观点。单击此处添加正文"/>
  <p:tag name="KSO_WM_UNIT_TEXT_FILL_FORE_SCHEMECOLOR_INDEX" val="1"/>
  <p:tag name="KSO_WM_UNIT_TEXT_FILL_TYPE" val="1"/>
  <p:tag name="KSO_WM_DIAGRAM_USE_COLOR_VALUE" val="{&quot;color_scheme&quot;:1,&quot;color_type&quot;:1,&quot;theme_color_indexes&quot;:[]}"/>
</p:tagLst>
</file>

<file path=ppt/tags/tag183.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1_1"/>
  <p:tag name="KSO_WM_UNIT_ID" val="diagram20233271_1*l_h_a*1_1_1"/>
  <p:tag name="KSO_WM_TEMPLATE_CATEGORY" val="diagram"/>
  <p:tag name="KSO_WM_TEMPLATE_INDEX" val="20233271"/>
  <p:tag name="KSO_WM_UNIT_LAYERLEVEL" val="1_1_1"/>
  <p:tag name="KSO_WM_TAG_VERSION" val="3.0"/>
  <p:tag name="KSO_WM_BEAUTIFY_FLAG" val="#wm#"/>
  <p:tag name="KSO_WM_UNIT_TEXT_FILL_FORE_SCHEMECOLOR_INDEX_BRIGHTNESS" val="0.15"/>
  <p:tag name="KSO_WM_DIAGRAM_VERSION" val="3"/>
  <p:tag name="KSO_WM_DIAGRAM_COLOR_TRICK" val="1"/>
  <p:tag name="KSO_WM_DIAGRAM_COLOR_TEXT_CAN_REMOVE" val="n"/>
  <p:tag name="KSO_WM_DIAGRAM_GROUP_CODE" val="l1-1"/>
  <p:tag name="KSO_WM_DIAGRAM_MAX_ITEMCNT" val="2"/>
  <p:tag name="KSO_WM_DIAGRAM_MIN_ITEMCNT" val="2"/>
  <p:tag name="KSO_WM_DIAGRAM_VIRTUALLY_FRAME" val="{&quot;height&quot;:377.40032958984375,&quot;width&quot;:413.85827636718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添加项标题"/>
  <p:tag name="KSO_WM_UNIT_TEXT_FILL_FORE_SCHEMECOLOR_INDEX" val="1"/>
  <p:tag name="KSO_WM_UNIT_TEXT_FILL_TYPE" val="1"/>
  <p:tag name="KSO_WM_DIAGRAM_USE_COLOR_VALUE" val="{&quot;color_scheme&quot;:1,&quot;color_type&quot;:1,&quot;theme_color_indexes&quot;:[]}"/>
</p:tagLst>
</file>

<file path=ppt/tags/tag184.xml><?xml version="1.0" encoding="utf-8"?>
<p:tagLst xmlns:p="http://schemas.openxmlformats.org/presentationml/2006/main">
  <p:tag name="PA" val="v4.0.0"/>
</p:tagLst>
</file>

<file path=ppt/tags/tag185.xml><?xml version="1.0" encoding="utf-8"?>
<p:tagLst xmlns:p="http://schemas.openxmlformats.org/presentationml/2006/main">
  <p:tag name="KSO_WM_BEAUTIFY_FLAG" val=""/>
</p:tagLst>
</file>

<file path=ppt/tags/tag186.xml><?xml version="1.0" encoding="utf-8"?>
<p:tagLst xmlns:p="http://schemas.openxmlformats.org/presentationml/2006/main">
  <p:tag name="KSO_WM_BEAUTIFY_FLAG" val=""/>
</p:tagLst>
</file>

<file path=ppt/tags/tag187.xml><?xml version="1.0" encoding="utf-8"?>
<p:tagLst xmlns:p="http://schemas.openxmlformats.org/presentationml/2006/main">
  <p:tag name="PA" val="v4.0.0"/>
</p:tagLst>
</file>

<file path=ppt/tags/tag188.xml><?xml version="1.0" encoding="utf-8"?>
<p:tagLst xmlns:p="http://schemas.openxmlformats.org/presentationml/2006/main">
  <p:tag name="PA" val="v4.0.0"/>
</p:tagLst>
</file>

<file path=ppt/tags/tag189.xml><?xml version="1.0" encoding="utf-8"?>
<p:tagLst xmlns:p="http://schemas.openxmlformats.org/presentationml/2006/main">
  <p:tag name="PA" val="v4.0.0"/>
</p:tagLst>
</file>

<file path=ppt/tags/tag19.xml><?xml version="1.0" encoding="utf-8"?>
<p:tagLst xmlns:p="http://schemas.openxmlformats.org/presentationml/2006/main">
  <p:tag name="KSO_WM_BEAUTIFY_FLAG" val=""/>
</p:tagLst>
</file>

<file path=ppt/tags/tag190.xml><?xml version="1.0" encoding="utf-8"?>
<p:tagLst xmlns:p="http://schemas.openxmlformats.org/presentationml/2006/main">
  <p:tag name="PA" val="v4.0.0"/>
</p:tagLst>
</file>

<file path=ppt/tags/tag191.xml><?xml version="1.0" encoding="utf-8"?>
<p:tagLst xmlns:p="http://schemas.openxmlformats.org/presentationml/2006/main">
  <p:tag name="PA" val="v4.0.0"/>
</p:tagLst>
</file>

<file path=ppt/tags/tag192.xml><?xml version="1.0" encoding="utf-8"?>
<p:tagLst xmlns:p="http://schemas.openxmlformats.org/presentationml/2006/main">
  <p:tag name="PA" val="v4.0.0"/>
</p:tagLst>
</file>

<file path=ppt/tags/tag193.xml><?xml version="1.0" encoding="utf-8"?>
<p:tagLst xmlns:p="http://schemas.openxmlformats.org/presentationml/2006/main">
  <p:tag name="PA" val="v4.0.0"/>
</p:tagLst>
</file>

<file path=ppt/tags/tag195.xml><?xml version="1.0" encoding="utf-8"?>
<p:tagLst xmlns:p="http://schemas.openxmlformats.org/presentationml/2006/main">
  <p:tag name="ISPRING_PRESENTATION_TITLE" val="33视频"/>
  <p:tag name="resource_record_key" val="{&quot;70&quot;:[3322207,3322139,3322494,3322129,3322529]}"/>
  <p:tag name="commondata" val="eyJoZGlkIjoiMWQwZWYyZTk2OWNkZjQ2ZGRiZTNlYTgzMjEwYTYwOWMifQ=="/>
</p:tagLst>
</file>

<file path=ppt/tags/tag2.xml><?xml version="1.0" encoding="utf-8"?>
<p:tagLst xmlns:p="http://schemas.openxmlformats.org/presentationml/2006/main">
  <p:tag name="PA" val="v4.0.0"/>
</p:tagLst>
</file>

<file path=ppt/tags/tag20.xml><?xml version="1.0" encoding="utf-8"?>
<p:tagLst xmlns:p="http://schemas.openxmlformats.org/presentationml/2006/main">
  <p:tag name="KSO_WM_BEAUTIFY_FLAG" val=""/>
</p:tagLst>
</file>

<file path=ppt/tags/tag21.xml><?xml version="1.0" encoding="utf-8"?>
<p:tagLst xmlns:p="http://schemas.openxmlformats.org/presentationml/2006/main">
  <p:tag name="PA" val="v4.0.0"/>
</p:tagLst>
</file>

<file path=ppt/tags/tag22.xml><?xml version="1.0" encoding="utf-8"?>
<p:tagLst xmlns:p="http://schemas.openxmlformats.org/presentationml/2006/main">
  <p:tag name="PA" val="v4.0.0"/>
</p:tagLst>
</file>

<file path=ppt/tags/tag23.xml><?xml version="1.0" encoding="utf-8"?>
<p:tagLst xmlns:p="http://schemas.openxmlformats.org/presentationml/2006/main">
  <p:tag name="PA" val="v4.0.0"/>
</p:tagLst>
</file>

<file path=ppt/tags/tag24.xml><?xml version="1.0" encoding="utf-8"?>
<p:tagLst xmlns:p="http://schemas.openxmlformats.org/presentationml/2006/main">
  <p:tag name="PA" val="v4.0.0"/>
</p:tagLst>
</file>

<file path=ppt/tags/tag25.xml><?xml version="1.0" encoding="utf-8"?>
<p:tagLst xmlns:p="http://schemas.openxmlformats.org/presentationml/2006/main">
  <p:tag name="PA" val="v4.0.0"/>
  <p:tag name="KSO_WM_BEAUTIFY_FLAG" val=""/>
</p:tagLst>
</file>

<file path=ppt/tags/tag26.xml><?xml version="1.0" encoding="utf-8"?>
<p:tagLst xmlns:p="http://schemas.openxmlformats.org/presentationml/2006/main">
  <p:tag name="PA" val="v4.0.0"/>
</p:tagLst>
</file>

<file path=ppt/tags/tag27.xml><?xml version="1.0" encoding="utf-8"?>
<p:tagLst xmlns:p="http://schemas.openxmlformats.org/presentationml/2006/main">
  <p:tag name="PA" val="v4.0.0"/>
</p:tagLst>
</file>

<file path=ppt/tags/tag28.xml><?xml version="1.0" encoding="utf-8"?>
<p:tagLst xmlns:p="http://schemas.openxmlformats.org/presentationml/2006/main">
  <p:tag name="PA" val="v4.0.0"/>
</p:tagLst>
</file>

<file path=ppt/tags/tag29.xml><?xml version="1.0" encoding="utf-8"?>
<p:tagLst xmlns:p="http://schemas.openxmlformats.org/presentationml/2006/main">
  <p:tag name="PA" val="v4.0.0"/>
</p:tagLst>
</file>

<file path=ppt/tags/tag3.xml><?xml version="1.0" encoding="utf-8"?>
<p:tagLst xmlns:p="http://schemas.openxmlformats.org/presentationml/2006/main">
  <p:tag name="PA" val="v4.0.0"/>
</p:tagLst>
</file>

<file path=ppt/tags/tag30.xml><?xml version="1.0" encoding="utf-8"?>
<p:tagLst xmlns:p="http://schemas.openxmlformats.org/presentationml/2006/main">
  <p:tag name="PA" val="v4.0.0"/>
</p:tagLst>
</file>

<file path=ppt/tags/tag31.xml><?xml version="1.0" encoding="utf-8"?>
<p:tagLst xmlns:p="http://schemas.openxmlformats.org/presentationml/2006/main">
  <p:tag name="PA" val="v4.0.0"/>
</p:tagLst>
</file>

<file path=ppt/tags/tag32.xml><?xml version="1.0" encoding="utf-8"?>
<p:tagLst xmlns:p="http://schemas.openxmlformats.org/presentationml/2006/main">
  <p:tag name="PA" val="v4.0.0"/>
</p:tagLst>
</file>

<file path=ppt/tags/tag33.xml><?xml version="1.0" encoding="utf-8"?>
<p:tagLst xmlns:p="http://schemas.openxmlformats.org/presentationml/2006/main">
  <p:tag name="PA" val="v4.0.0"/>
</p:tagLst>
</file>

<file path=ppt/tags/tag34.xml><?xml version="1.0" encoding="utf-8"?>
<p:tagLst xmlns:p="http://schemas.openxmlformats.org/presentationml/2006/main">
  <p:tag name="PA" val="v4.0.0"/>
</p:tagLst>
</file>

<file path=ppt/tags/tag35.xml><?xml version="1.0" encoding="utf-8"?>
<p:tagLst xmlns:p="http://schemas.openxmlformats.org/presentationml/2006/main">
  <p:tag name="PA" val="v4.0.0"/>
</p:tagLst>
</file>

<file path=ppt/tags/tag36.xml><?xml version="1.0" encoding="utf-8"?>
<p:tagLst xmlns:p="http://schemas.openxmlformats.org/presentationml/2006/main">
  <p:tag name="PA" val="v4.0.0"/>
</p:tagLst>
</file>

<file path=ppt/tags/tag37.xml><?xml version="1.0" encoding="utf-8"?>
<p:tagLst xmlns:p="http://schemas.openxmlformats.org/presentationml/2006/main">
  <p:tag name="PA" val="v4.0.0"/>
</p:tagLst>
</file>

<file path=ppt/tags/tag38.xml><?xml version="1.0" encoding="utf-8"?>
<p:tagLst xmlns:p="http://schemas.openxmlformats.org/presentationml/2006/main">
  <p:tag name="PA" val="v4.0.0"/>
</p:tagLst>
</file>

<file path=ppt/tags/tag39.xml><?xml version="1.0" encoding="utf-8"?>
<p:tagLst xmlns:p="http://schemas.openxmlformats.org/presentationml/2006/main">
  <p:tag name="PA" val="v4.0.0"/>
</p:tagLst>
</file>

<file path=ppt/tags/tag4.xml><?xml version="1.0" encoding="utf-8"?>
<p:tagLst xmlns:p="http://schemas.openxmlformats.org/presentationml/2006/main">
  <p:tag name="PA" val="v4.0.0"/>
</p:tagLst>
</file>

<file path=ppt/tags/tag40.xml><?xml version="1.0" encoding="utf-8"?>
<p:tagLst xmlns:p="http://schemas.openxmlformats.org/presentationml/2006/main">
  <p:tag name="PA" val="v4.0.0"/>
</p:tagLst>
</file>

<file path=ppt/tags/tag41.xml><?xml version="1.0" encoding="utf-8"?>
<p:tagLst xmlns:p="http://schemas.openxmlformats.org/presentationml/2006/main">
  <p:tag name="PA" val="v4.0.0"/>
</p:tagLst>
</file>

<file path=ppt/tags/tag42.xml><?xml version="1.0" encoding="utf-8"?>
<p:tagLst xmlns:p="http://schemas.openxmlformats.org/presentationml/2006/main">
  <p:tag name="PA" val="v4.0.0"/>
</p:tagLst>
</file>

<file path=ppt/tags/tag43.xml><?xml version="1.0" encoding="utf-8"?>
<p:tagLst xmlns:p="http://schemas.openxmlformats.org/presentationml/2006/main">
  <p:tag name="PA" val="v4.0.0"/>
</p:tagLst>
</file>

<file path=ppt/tags/tag44.xml><?xml version="1.0" encoding="utf-8"?>
<p:tagLst xmlns:p="http://schemas.openxmlformats.org/presentationml/2006/main">
  <p:tag name="PA" val="v4.0.0"/>
</p:tagLst>
</file>

<file path=ppt/tags/tag45.xml><?xml version="1.0" encoding="utf-8"?>
<p:tagLst xmlns:p="http://schemas.openxmlformats.org/presentationml/2006/main">
  <p:tag name="PA" val="v4.0.0"/>
</p:tagLst>
</file>

<file path=ppt/tags/tag46.xml><?xml version="1.0" encoding="utf-8"?>
<p:tagLst xmlns:p="http://schemas.openxmlformats.org/presentationml/2006/main">
  <p:tag name="PA" val="v4.0.0"/>
</p:tagLst>
</file>

<file path=ppt/tags/tag47.xml><?xml version="1.0" encoding="utf-8"?>
<p:tagLst xmlns:p="http://schemas.openxmlformats.org/presentationml/2006/main">
  <p:tag name="PA" val="v4.0.0"/>
</p:tagLst>
</file>

<file path=ppt/tags/tag48.xml><?xml version="1.0" encoding="utf-8"?>
<p:tagLst xmlns:p="http://schemas.openxmlformats.org/presentationml/2006/main">
  <p:tag name="PA" val="v4.0.0"/>
</p:tagLst>
</file>

<file path=ppt/tags/tag49.xml><?xml version="1.0" encoding="utf-8"?>
<p:tagLst xmlns:p="http://schemas.openxmlformats.org/presentationml/2006/main">
  <p:tag name="PA" val="v4.0.0"/>
</p:tagLst>
</file>

<file path=ppt/tags/tag5.xml><?xml version="1.0" encoding="utf-8"?>
<p:tagLst xmlns:p="http://schemas.openxmlformats.org/presentationml/2006/main">
  <p:tag name="PA" val="v4.0.0"/>
</p:tagLst>
</file>

<file path=ppt/tags/tag50.xml><?xml version="1.0" encoding="utf-8"?>
<p:tagLst xmlns:p="http://schemas.openxmlformats.org/presentationml/2006/main">
  <p:tag name="KSO_WM_BEAUTIFY_FLAG" val=""/>
</p:tagLst>
</file>

<file path=ppt/tags/tag51.xml><?xml version="1.0" encoding="utf-8"?>
<p:tagLst xmlns:p="http://schemas.openxmlformats.org/presentationml/2006/main">
  <p:tag name="PA" val="v4.0.0"/>
</p:tagLst>
</file>

<file path=ppt/tags/tag52.xml><?xml version="1.0" encoding="utf-8"?>
<p:tagLst xmlns:p="http://schemas.openxmlformats.org/presentationml/2006/main">
  <p:tag name="PA" val="v4.0.0"/>
</p:tagLst>
</file>

<file path=ppt/tags/tag53.xml><?xml version="1.0" encoding="utf-8"?>
<p:tagLst xmlns:p="http://schemas.openxmlformats.org/presentationml/2006/main">
  <p:tag name="PA" val="v4.0.0"/>
</p:tagLst>
</file>

<file path=ppt/tags/tag54.xml><?xml version="1.0" encoding="utf-8"?>
<p:tagLst xmlns:p="http://schemas.openxmlformats.org/presentationml/2006/main">
  <p:tag name="PA" val="v4.0.0"/>
</p:tagLst>
</file>

<file path=ppt/tags/tag55.xml><?xml version="1.0" encoding="utf-8"?>
<p:tagLst xmlns:p="http://schemas.openxmlformats.org/presentationml/2006/main">
  <p:tag name="KSO_WM_BEAUTIFY_FLAG" val=""/>
</p:tagLst>
</file>

<file path=ppt/tags/tag56.xml><?xml version="1.0" encoding="utf-8"?>
<p:tagLst xmlns:p="http://schemas.openxmlformats.org/presentationml/2006/main">
  <p:tag name="KSO_WM_BEAUTIFY_FLAG" val=""/>
</p:tagLst>
</file>

<file path=ppt/tags/tag57.xml><?xml version="1.0" encoding="utf-8"?>
<p:tagLst xmlns:p="http://schemas.openxmlformats.org/presentationml/2006/main">
  <p:tag name="PA" val="v4.0.0"/>
</p:tagLst>
</file>

<file path=ppt/tags/tag58.xml><?xml version="1.0" encoding="utf-8"?>
<p:tagLst xmlns:p="http://schemas.openxmlformats.org/presentationml/2006/main">
  <p:tag name="PA" val="v4.0.0"/>
</p:tagLst>
</file>

<file path=ppt/tags/tag59.xml><?xml version="1.0" encoding="utf-8"?>
<p:tagLst xmlns:p="http://schemas.openxmlformats.org/presentationml/2006/main">
  <p:tag name="PA" val="v4.0.0"/>
</p:tagLst>
</file>

<file path=ppt/tags/tag6.xml><?xml version="1.0" encoding="utf-8"?>
<p:tagLst xmlns:p="http://schemas.openxmlformats.org/presentationml/2006/main">
  <p:tag name="PA" val="v4.0.0"/>
</p:tagLst>
</file>

<file path=ppt/tags/tag60.xml><?xml version="1.0" encoding="utf-8"?>
<p:tagLst xmlns:p="http://schemas.openxmlformats.org/presentationml/2006/main">
  <p:tag name="PA" val="v4.0.0"/>
</p:tagLst>
</file>

<file path=ppt/tags/tag61.xml><?xml version="1.0" encoding="utf-8"?>
<p:tagLst xmlns:p="http://schemas.openxmlformats.org/presentationml/2006/main">
  <p:tag name="PA" val="v4.0.0"/>
</p:tagLst>
</file>

<file path=ppt/tags/tag62.xml><?xml version="1.0" encoding="utf-8"?>
<p:tagLst xmlns:p="http://schemas.openxmlformats.org/presentationml/2006/main">
  <p:tag name="PA" val="v4.0.0"/>
</p:tagLst>
</file>

<file path=ppt/tags/tag63.xml><?xml version="1.0" encoding="utf-8"?>
<p:tagLst xmlns:p="http://schemas.openxmlformats.org/presentationml/2006/main">
  <p:tag name="PA" val="v4.0.0"/>
</p:tagLst>
</file>

<file path=ppt/tags/tag64.xml><?xml version="1.0" encoding="utf-8"?>
<p:tagLst xmlns:p="http://schemas.openxmlformats.org/presentationml/2006/main">
  <p:tag name="PA" val="v4.0.0"/>
</p:tagLst>
</file>

<file path=ppt/tags/tag65.xml><?xml version="1.0" encoding="utf-8"?>
<p:tagLst xmlns:p="http://schemas.openxmlformats.org/presentationml/2006/main">
  <p:tag name="PA" val="v4.0.0"/>
</p:tagLst>
</file>

<file path=ppt/tags/tag66.xml><?xml version="1.0" encoding="utf-8"?>
<p:tagLst xmlns:p="http://schemas.openxmlformats.org/presentationml/2006/main">
  <p:tag name="PA" val="v4.0.0"/>
</p:tagLst>
</file>

<file path=ppt/tags/tag67.xml><?xml version="1.0" encoding="utf-8"?>
<p:tagLst xmlns:p="http://schemas.openxmlformats.org/presentationml/2006/main">
  <p:tag name="PA" val="v4.0.0"/>
</p:tagLst>
</file>

<file path=ppt/tags/tag68.xml><?xml version="1.0" encoding="utf-8"?>
<p:tagLst xmlns:p="http://schemas.openxmlformats.org/presentationml/2006/main">
  <p:tag name="PA" val="v4.0.0"/>
</p:tagLst>
</file>

<file path=ppt/tags/tag69.xml><?xml version="1.0" encoding="utf-8"?>
<p:tagLst xmlns:p="http://schemas.openxmlformats.org/presentationml/2006/main">
  <p:tag name="PA" val="v4.0.0"/>
</p:tagLst>
</file>

<file path=ppt/tags/tag7.xml><?xml version="1.0" encoding="utf-8"?>
<p:tagLst xmlns:p="http://schemas.openxmlformats.org/presentationml/2006/main">
  <p:tag name="PA" val="v4.0.0"/>
</p:tagLst>
</file>

<file path=ppt/tags/tag70.xml><?xml version="1.0" encoding="utf-8"?>
<p:tagLst xmlns:p="http://schemas.openxmlformats.org/presentationml/2006/main">
  <p:tag name="PA" val="v4.0.0"/>
</p:tagLst>
</file>

<file path=ppt/tags/tag71.xml><?xml version="1.0" encoding="utf-8"?>
<p:tagLst xmlns:p="http://schemas.openxmlformats.org/presentationml/2006/main">
  <p:tag name="PA" val="v4.0.0"/>
</p:tagLst>
</file>

<file path=ppt/tags/tag72.xml><?xml version="1.0" encoding="utf-8"?>
<p:tagLst xmlns:p="http://schemas.openxmlformats.org/presentationml/2006/main">
  <p:tag name="PA" val="v4.0.0"/>
</p:tagLst>
</file>

<file path=ppt/tags/tag73.xml><?xml version="1.0" encoding="utf-8"?>
<p:tagLst xmlns:p="http://schemas.openxmlformats.org/presentationml/2006/main">
  <p:tag name="PA" val="v4.0.0"/>
</p:tagLst>
</file>

<file path=ppt/tags/tag74.xml><?xml version="1.0" encoding="utf-8"?>
<p:tagLst xmlns:p="http://schemas.openxmlformats.org/presentationml/2006/main">
  <p:tag name="KSO_WM_BEAUTIFY_FLAG" val=""/>
</p:tagLst>
</file>

<file path=ppt/tags/tag75.xml><?xml version="1.0" encoding="utf-8"?>
<p:tagLst xmlns:p="http://schemas.openxmlformats.org/presentationml/2006/main">
  <p:tag name="PA" val="v4.0.0"/>
</p:tagLst>
</file>

<file path=ppt/tags/tag76.xml><?xml version="1.0" encoding="utf-8"?>
<p:tagLst xmlns:p="http://schemas.openxmlformats.org/presentationml/2006/main">
  <p:tag name="KSO_WM_BEAUTIFY_FLAG" val=""/>
</p:tagLst>
</file>

<file path=ppt/tags/tag77.xml><?xml version="1.0" encoding="utf-8"?>
<p:tagLst xmlns:p="http://schemas.openxmlformats.org/presentationml/2006/main">
  <p:tag name="KSO_WM_BEAUTIFY_FLAG" val=""/>
</p:tagLst>
</file>

<file path=ppt/tags/tag78.xml><?xml version="1.0" encoding="utf-8"?>
<p:tagLst xmlns:p="http://schemas.openxmlformats.org/presentationml/2006/main">
  <p:tag name="KSO_WM_BEAUTIFY_FLAG" val=""/>
</p:tagLst>
</file>

<file path=ppt/tags/tag79.xml><?xml version="1.0" encoding="utf-8"?>
<p:tagLst xmlns:p="http://schemas.openxmlformats.org/presentationml/2006/main">
  <p:tag name="KSO_WM_BEAUTIFY_FLAG" val=""/>
</p:tagLst>
</file>

<file path=ppt/tags/tag8.xml><?xml version="1.0" encoding="utf-8"?>
<p:tagLst xmlns:p="http://schemas.openxmlformats.org/presentationml/2006/main">
  <p:tag name="PA" val="v4.0.0"/>
</p:tagLst>
</file>

<file path=ppt/tags/tag80.xml><?xml version="1.0" encoding="utf-8"?>
<p:tagLst xmlns:p="http://schemas.openxmlformats.org/presentationml/2006/main">
  <p:tag name="PA" val="v4.0.0"/>
</p:tagLst>
</file>

<file path=ppt/tags/tag81.xml><?xml version="1.0" encoding="utf-8"?>
<p:tagLst xmlns:p="http://schemas.openxmlformats.org/presentationml/2006/main">
  <p:tag name="PA" val="v4.0.0"/>
</p:tagLst>
</file>

<file path=ppt/tags/tag82.xml><?xml version="1.0" encoding="utf-8"?>
<p:tagLst xmlns:p="http://schemas.openxmlformats.org/presentationml/2006/main">
  <p:tag name="PA" val="v4.0.0"/>
</p:tagLst>
</file>

<file path=ppt/tags/tag83.xml><?xml version="1.0" encoding="utf-8"?>
<p:tagLst xmlns:p="http://schemas.openxmlformats.org/presentationml/2006/main">
  <p:tag name="PA" val="v4.0.0"/>
</p:tagLst>
</file>

<file path=ppt/tags/tag84.xml><?xml version="1.0" encoding="utf-8"?>
<p:tagLst xmlns:p="http://schemas.openxmlformats.org/presentationml/2006/main">
  <p:tag name="PA" val="v4.0.0"/>
</p:tagLst>
</file>

<file path=ppt/tags/tag85.xml><?xml version="1.0" encoding="utf-8"?>
<p:tagLst xmlns:p="http://schemas.openxmlformats.org/presentationml/2006/main">
  <p:tag name="PA" val="v4.0.0"/>
</p:tagLst>
</file>

<file path=ppt/tags/tag86.xml><?xml version="1.0" encoding="utf-8"?>
<p:tagLst xmlns:p="http://schemas.openxmlformats.org/presentationml/2006/main">
  <p:tag name="PA" val="v4.0.0"/>
</p:tagLst>
</file>

<file path=ppt/tags/tag87.xml><?xml version="1.0" encoding="utf-8"?>
<p:tagLst xmlns:p="http://schemas.openxmlformats.org/presentationml/2006/main">
  <p:tag name="PA" val="v4.0.0"/>
</p:tagLst>
</file>

<file path=ppt/tags/tag88.xml><?xml version="1.0" encoding="utf-8"?>
<p:tagLst xmlns:p="http://schemas.openxmlformats.org/presentationml/2006/main">
  <p:tag name="PA" val="v4.0.0"/>
</p:tagLst>
</file>

<file path=ppt/tags/tag89.xml><?xml version="1.0" encoding="utf-8"?>
<p:tagLst xmlns:p="http://schemas.openxmlformats.org/presentationml/2006/main">
  <p:tag name="PA" val="v4.0.0"/>
</p:tagLst>
</file>

<file path=ppt/tags/tag9.xml><?xml version="1.0" encoding="utf-8"?>
<p:tagLst xmlns:p="http://schemas.openxmlformats.org/presentationml/2006/main">
  <p:tag name="PA" val="v4.0.0"/>
</p:tagLst>
</file>

<file path=ppt/tags/tag90.xml><?xml version="1.0" encoding="utf-8"?>
<p:tagLst xmlns:p="http://schemas.openxmlformats.org/presentationml/2006/main">
  <p:tag name="PA" val="v4.0.0"/>
</p:tagLst>
</file>

<file path=ppt/tags/tag91.xml><?xml version="1.0" encoding="utf-8"?>
<p:tagLst xmlns:p="http://schemas.openxmlformats.org/presentationml/2006/main">
  <p:tag name="PA" val="v4.0.0"/>
</p:tagLst>
</file>

<file path=ppt/tags/tag92.xml><?xml version="1.0" encoding="utf-8"?>
<p:tagLst xmlns:p="http://schemas.openxmlformats.org/presentationml/2006/main">
  <p:tag name="PA" val="v4.0.0"/>
</p:tagLst>
</file>

<file path=ppt/tags/tag93.xml><?xml version="1.0" encoding="utf-8"?>
<p:tagLst xmlns:p="http://schemas.openxmlformats.org/presentationml/2006/main">
  <p:tag name="PA" val="v4.0.0"/>
</p:tagLst>
</file>

<file path=ppt/tags/tag94.xml><?xml version="1.0" encoding="utf-8"?>
<p:tagLst xmlns:p="http://schemas.openxmlformats.org/presentationml/2006/main">
  <p:tag name="PA" val="v4.0.0"/>
</p:tagLst>
</file>

<file path=ppt/tags/tag95.xml><?xml version="1.0" encoding="utf-8"?>
<p:tagLst xmlns:p="http://schemas.openxmlformats.org/presentationml/2006/main">
  <p:tag name="PA" val="v4.0.0"/>
  <p:tag name="KSO_WM_BEAUTIFY_FLAG" val=""/>
</p:tagLst>
</file>

<file path=ppt/tags/tag96.xml><?xml version="1.0" encoding="utf-8"?>
<p:tagLst xmlns:p="http://schemas.openxmlformats.org/presentationml/2006/main">
  <p:tag name="KSO_WM_BEAUTIFY_FLAG" val=""/>
</p:tagLst>
</file>

<file path=ppt/tags/tag9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
  <p:tag name="KSO_WM_UNIT_ID" val="diagram20233199_1*m_i*1_1"/>
  <p:tag name="KSO_WM_TEMPLATE_CATEGORY" val="diagram"/>
  <p:tag name="KSO_WM_TEMPLATE_INDEX" val="20233199"/>
  <p:tag name="KSO_WM_UNIT_LAYERLEVEL" val="1_1"/>
  <p:tag name="KSO_WM_TAG_VERSION" val="3.0"/>
  <p:tag name="KSO_WM_BEAUTIFY_FLAG" val="#wm#"/>
  <p:tag name="KSO_WM_DIAGRAM_VERSION" val="3"/>
  <p:tag name="KSO_WM_DIAGRAM_COLOR_TRICK" val="1"/>
  <p:tag name="KSO_WM_DIAGRAM_COLOR_TEXT_CAN_REMOVE" val="n"/>
  <p:tag name="KSO_WM_DIAGRAM_MAX_ITEMCNT" val="5"/>
  <p:tag name="KSO_WM_DIAGRAM_MIN_ITEMCNT" val="2"/>
  <p:tag name="KSO_WM_DIAGRAM_VIRTUALLY_FRAME" val="{&quot;height&quot;:388,&quot;width&quot;:850.64990234375}"/>
  <p:tag name="KSO_WM_DIAGRAM_COLOR_MATCH_VALUE" val="{&quot;shape&quot;:{&quot;fill&quot;:{&quot;type&quot;:0},&quot;glow&quot;:{&quot;colorType&quot;:0},&quot;line&quot;:{&quot;solidLine&quot;:{&quot;brightness&quot;:0,&quot;colorType&quot;:1,&quot;foreColorIndex&quot;:13,&quot;transparency&quot;:0},&quot;type&quot;:1},&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13"/>
  <p:tag name="KSO_WM_DIAGRAM_USE_COLOR_VALUE" val="{&quot;color_scheme&quot;:1,&quot;color_type&quot;:1,&quot;theme_color_indexes&quot;:[]}"/>
</p:tagLst>
</file>

<file path=ppt/tags/tag98.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m_h_f"/>
  <p:tag name="KSO_WM_UNIT_INDEX" val="1_1_1"/>
  <p:tag name="KSO_WM_UNIT_ID" val="diagram20233199_1*m_h_f*1_1_1"/>
  <p:tag name="KSO_WM_TEMPLATE_CATEGORY" val="diagram"/>
  <p:tag name="KSO_WM_TEMPLATE_INDEX" val="20233199"/>
  <p:tag name="KSO_WM_UNIT_LAYERLEVEL" val="1_1_1"/>
  <p:tag name="KSO_WM_TAG_VERSION" val="3.0"/>
  <p:tag name="KSO_WM_BEAUTIFY_FLAG" val="#wm#"/>
  <p:tag name="KSO_WM_UNIT_TEXT_FILL_FORE_SCHEMECOLOR_INDEX_BRIGHTNESS" val="0.15"/>
  <p:tag name="KSO_WM_DIAGRAM_GROUP_CODE" val="m1-1"/>
  <p:tag name="KSO_WM_DIAGRAM_VERSION" val="3"/>
  <p:tag name="KSO_WM_DIAGRAM_COLOR_TRICK" val="1"/>
  <p:tag name="KSO_WM_DIAGRAM_COLOR_TEXT_CAN_REMOVE" val="n"/>
  <p:tag name="KSO_WM_DIAGRAM_MAX_ITEMCNT" val="5"/>
  <p:tag name="KSO_WM_DIAGRAM_MIN_ITEMCNT" val="2"/>
  <p:tag name="KSO_WM_DIAGRAM_VIRTUALLY_FRAME" val="{&quot;height&quot;:388,&quot;width&quot;:850.649902343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此处输入项正文，文字是思想的提炼，请尽量言简意赅的阐述观点。单击此处输入项正文，文字是思想的提炼，请尽量言简意赅的阐述观点。单击输入项正文，文字是思想的提炼"/>
  <p:tag name="KSO_WM_UNIT_TEXT_FILL_FORE_SCHEMECOLOR_INDEX" val="1"/>
  <p:tag name="KSO_WM_UNIT_TEXT_FILL_TYPE" val="1"/>
  <p:tag name="KSO_WM_DIAGRAM_USE_COLOR_VALUE" val="{&quot;color_scheme&quot;:1,&quot;color_type&quot;:1,&quot;theme_color_indexes&quot;:[]}"/>
</p:tagLst>
</file>

<file path=ppt/tags/tag99.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m_h_a"/>
  <p:tag name="KSO_WM_UNIT_INDEX" val="1_1_1"/>
  <p:tag name="KSO_WM_UNIT_ID" val="diagram20233199_1*m_h_a*1_1_1"/>
  <p:tag name="KSO_WM_TEMPLATE_CATEGORY" val="diagram"/>
  <p:tag name="KSO_WM_TEMPLATE_INDEX" val="20233199"/>
  <p:tag name="KSO_WM_UNIT_LAYERLEVEL" val="1_1_1"/>
  <p:tag name="KSO_WM_TAG_VERSION" val="3.0"/>
  <p:tag name="KSO_WM_BEAUTIFY_FLAG" val="#wm#"/>
  <p:tag name="KSO_WM_UNIT_TEXT_FILL_FORE_SCHEMECOLOR_INDEX_BRIGHTNESS" val="0.15"/>
  <p:tag name="KSO_WM_DIAGRAM_GROUP_CODE" val="m1-1"/>
  <p:tag name="KSO_WM_DIAGRAM_VERSION" val="3"/>
  <p:tag name="KSO_WM_DIAGRAM_COLOR_TRICK" val="1"/>
  <p:tag name="KSO_WM_DIAGRAM_COLOR_TEXT_CAN_REMOVE" val="n"/>
  <p:tag name="KSO_WM_DIAGRAM_MAX_ITEMCNT" val="5"/>
  <p:tag name="KSO_WM_DIAGRAM_MIN_ITEMCNT" val="2"/>
  <p:tag name="KSO_WM_DIAGRAM_VIRTUALLY_FRAME" val="{&quot;height&quot;:388,&quot;width&quot;:850.649902343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添加项标题"/>
  <p:tag name="KSO_WM_UNIT_TEXT_FILL_FORE_SCHEMECOLOR_INDEX" val="1"/>
  <p:tag name="KSO_WM_UNIT_TEXT_FILL_TYPE" val="1"/>
  <p:tag name="KSO_WM_DIAGRAM_USE_COLOR_VALUE" val="{&quot;color_scheme&quot;:1,&quot;color_type&quot;:1,&quot;theme_color_indexes&quot;:[]}"/>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customXml/item1.xml><?xml version="1.0" encoding="utf-8"?>
<s:customData xmlns="http://www.wps.cn/officeDocument/2013/wpsCustomData" xmlns:s="http://www.wps.cn/officeDocument/2013/wpsCustomData">
  <extobjs>
    <extobj name="C9F754DE-2CAD-44b6-B708-469DEB6407EB-1">
      <extobjdata type="C9F754DE-2CAD-44b6-B708-469DEB6407EB" data="ewoJIkZpbGVJZCIgOiAiMjg2MDc2MTk0MjM4IiwKCSJHcm91cElkIiA6ICI4NTQyMTk1MDEiLAoJIkltYWdlIiA6ICJpVkJPUncwS0dnb0FBQUFOU1VoRVVnQUFDU01BQUFjUENBWUFBQURRWFhZZkFBQUFBWE5TUjBJQXJzNGM2UUFBSUFCSlJFRlVlSnpzM1hsWTFXWCsvL0VYSEpZRENJSXJMaUhnRXFHaTVvSmJiZ2xhS1dscFdVMlRUWmFqanFuWjZveWw2ZGd5bHBWWlZqTmpXam1tWHlmVDhpdjVGWmNVSlF1RnlBVVZkM0Zoay9YQUFjN3ZEMzZjUElGS2V1QW9QQi9YeFhWOVB2Zm4vdHozKzNQbW12N3hkYjF2SjR2RlloRUFBQUFBQUFBQUFBQUFBQUFBWENkblJ4Y0FBQUFBQUFBQUFBQUFBQUFBb0hZZ2pBUUFBQUFBQUFBQUFBQUFBQURBTGdnakFRQUFBQUFBQUFBQUFBQUFBTEFMd2tnQUFBQUFBQUFBQUFBQUFBQUE3SUl3RWdBQUFBQUFBQUFBQUFBQUFBQzdJSXdFQUFBQUFBQUFBQUFBQUFBQXdDNElJd0VBQUFBQUFBQUFBQUFBQUFDd0M4SklBQUFBQUFBQUFBQUFBQUFBQU95Q01CSUFBQUFBQUFBQUFBQUFBQUFBdXlDTUJBQUFBQUFBQUFBQUFBQUFBTUF1Q0NNQkFBQUFBQUFBQUFBQUFBQUFzQXZDU0FBQUFBQUFBQUFBQUFBQUFBRHNnakFTQUFBQUFBQUFBQUFBQUFBQUFMc2dqQVFBQUFBQUFBQUFBQUFBQUFEQUxnZ2pBUUFBQUFBQUFBQUFBQUFBQUxBTHdrZ0FBQUFBQUFBQUFBQUFBQUFBN0lJd0VnQUFBQUFBQUFBQUFBQUFBQUM3SUl3RUFBQUFBQUFBQUFBQUFBQUF3QzRJSXdFQUFBQUFBQUFBQUFBQUFBQ3dDOEpJQUFBQUFBQUFBQUFBQUFBQUFPeUNNQklBQUFBQUFBQUFBQUFBQUFBQXV5Q01CQUFBQUFBQUFBQUFBQUFBQU1BdUNDTUJBQUFBQUFBQUFBQUFBQUFBc0F2Q1NBQUFBQUFBQUFBQUFBQUFBQURzZ2pBU0FBQUFBQUFBQUFBQUFBQUFBTHNnakFRQUFBQUFBQUFBQUFBQUFBREFMZ2dqQVFBQUFBQUFBQUFBQUFBQUFMQUx3a2dBQUFBQUFBQUFBQUFBQUFBQTdJSXdFZ0FBQUFBQUFBQUFBQUFBQUFDN0lJd0VBQUFBQUFBQUFBQUFBQUFBd0M0SUl3RUFBQUFBQUFBQUFBQUFBQUN3QzhKSUFBQUFBQUFBQUFBQUFBQUFBT3lDTUJJQUFBQUFBQUFBQUFBQUFBQUF1eUNNQkFBQUFBQUFBQUFBQUFBQUFNQXVDQ01CQUFBQUFBQUFBQUFBQUFBQXNBdkNTQUFBQUFBQUFBQUFBQUFBQUFEc2dqQVNBQUFBQUFBQUFBQUFBQUFBQUxzZ2pBUUFBQUFBQUFBQUFBQUFBQURBTGdnakFRQUFBQUFBQUFBQUFBQUFBTEFMd2tnQUFBQUFBQUFBQUFBQUFBQUE3SUl3RWdBQUFBQUFBQUFBQUFBQUFBQzdJSXdFQUFBQUFBQUFBQUFBQUFBQXdDNElJd0VBQUFBQUFBQUFBQUFBQUFDd0M4SklBQUFBQUFBQUFBQUFBQUFBQU95Q01CSUFBQUFBQUFBQUFBQUFBQUFBdXlDTUJBQUFBQUFBQUFBQUFBQUFBTUF1Q0NNQkFBQUFBQUFBQUFBQUFBQUFzQXZDU0FBQUFBQUFBQUFBQUFBQUFBRHNnakFTQUFBQUFBQUFBQUFBQUFBQUFMc2dqQVFBQUFBQUFBQUFBQUFBQUFEQUxnZ2pBUUFBQUFBQUFBQUFBQUFBQUxBTHdrZ0FBQUFBQUFBQUFBQUFBQUFBN0lJd0VnQUFBQUFBQUFBQUFBQUFBQUM3SUl3RUFBQUFBQUFBQUFBQUFBQUF3QzRJSXdFQUFBQUFBQUFBQUFBQUFBQ3dDOEpJQUFBQUFBQUFBQUFBQUFBQUFPeUNNQklBQUFBQUFBQUFBQUFBQUFBQXV5Q01CQUFBQUFBQUFBQUFBQUJBTmRpOGViTWlJaUwwd1FjZjJIVmVSRVNFVnE5ZVhhVWFKaytlcklpSUNJMFpNNmJLZFZjbUxTMU5rWkdSaW9pSVVHeHM3SFd0VlpmazUrYzd1Z1NneGhGR0FnQUFBQUFBQUFBQUFBRGdKdlAxMTErcnRMVDBpbk1PSERpZ0F3Y08yR1cvalJzM3ltS3hTSktpbzZQdHNtWnQ5OXh6ejJuU3BFbU9MZ09vY1lTUkFBQUFBQUFBQUFBQUFBQzRpVFJ0MmxTcHFhbmF2WHYzRmVkOTlkVlhjblYxbFkrUHozWHYrZDEzMzhuSHgwZHQyclJSWEZ5Y0xsNjhlTjFyMW5aNzkrNVZTVW1KbzhzQWFoeGhKQUFBQUFBQUFBQUFBQUFBYmlJZE8zYVVKSzFacytheWM5TFQwN1YxNjFaMTY5Wk5aclA1dXZiYnQyK2ZUcDA2cFY2OWVpazhQRndsSlNXS2lZbTVyalZ4ZmNxN1ZBRTNJc0pJQUFBQUFBQUFBQUFBQUFEY1JJS0NndFN1WFR2OStPT1BPbjM2ZEtWejFxMWJwNUtTRWtWRlJhbXdzUEM2OWlzL2xtM2d3SUVhTkdpUXpkaHZmZlRSUjRxSWlOQ3VYYnNxUEZ1eVpJa2lJaUwwZi8vM2Z6YmpGb3RGNjlhdDAvang0M1gzM1hkcjlPalJldSs5OTNUKy9IbEZSRVJvL1BqeE52UEhqUnVuaUlnSW1Vd21mZjc1NTNya2tVYzBiTmd3VFo4K1hTa3BLWkxLanFoNzdybm5OSHo0Y0kwY09WSnZ2dm1tOHZMeUt0UlVWRlNrTDc3NFFtUEhqdFZkZDkybEJ4NTRRQXNXTEZCV1ZwYk52SVVMRnlvaUlrSzdkKzlXZkh5OHBreVpvbUhEaG1uVXFGRjY3NzMzVkZSVVpKMDdmdng0UlVSRVNKSlNVMU1WRVJHaGlJZ0lyVml4d21iTm1KZ1kvZVV2ZjlFOTk5eWpFU05HNkc5Lys1c09IejVzTTJmYnRtMktpSWpRUC8vNVQvMzAwMDk2NG9rbkZCa1pxZGpZMkVwL2YrQkdRQmdKQUFBQUFBQUFBQUFBQUlDYlNHbHBxVWFPSENsSit2cnJyeXM4TjV2Tit1YWJiOVN5WlV0MTdkcFZwYVdsMTd4WFVWR1J0bTdkS2w5ZlgzWHAwa1VCQVFGcTNicTFqaHc1WWczK1hLOTMzbm5IR2o3cTI3ZXZPblhxcEMxYnRtak9uRGxYZkcvaHdvV0tqbzVXV0ZpWW1qVnJwc1RFUkQzMzNIUGFzMmVQbm5ubUdabk5adlh1M1ZzdUxpN2F1SEdqM25qakRadjN6V2F6WG56eFJYMzY2YWN5R28yNisrNjdGUmdZcVBYcjEydnExS21WaHBkMjc5NnRsMTkrV2Q3ZTN1clpzNmZNWnJQV3JWdW45OTU3enpwbjRNQ0Jpb3FLa2lSNWVYa3BLaXBLVVZGUmF0dTJyWFhPSjU5OG90ZGVlMDFwYVdrYVBIaXd1bmZ2cnZqNGVFMmRPbFhKeWNrVjlrMUxTOVBzMmJNVkZCU2tJVU9HeU12TDYzZjl4a0JOY25GMEFRQUFBQUFBQUFBQUFBQUEzQWlPWnlWWXI4L21ISmFwdUN5TVluVHhVcWRtUTJSMHFlZW8waXJvMzcrL1B2NzRZMFZIUit2eHh4K1hoNGVIOVZsTVRJd3VYcnlvUC96aEQzSnljcnF1ZmJadjM2Njh2RHlOR0RGQ3pzNWwvVTd1dlBOT0hUbHlSTkhSMFpvd1ljSjFyUjhYRjZmMTY5Y3JJQ0JBYjczMWxueDlmU1ZKV1ZsWmV2NzU1Ni80N3NtVEovWEpKNS9JYURTcXBLUkVNMmJNVUh4OHZHYk1tS0ZSbzBicGlTZWVrRlIyWk4zWXNXTzFjK2RPcGFlbnEySERocEtrWmN1VzZlZWZmMVpVVkpRbVRacGsvYjcvL09jLyt2ZS8vNjB2di94U2YvclRuMnoyWEw5K3ZkNSsrMjIxYTlkT2tuVHMyREdOSHo5ZUd6ZHUxUGp4NCtYdDdhMHhZOFpJa3RhdVhTc2ZIeDlObmp6WlpvMGZmL3hSSzFldTFHMjMzYWJYWG52TkdpeEtTa3JTdEduVHRHalJJcjM3N3JzMjcyemV2Rm5QUHZ1c3RlTVNjQ09qTXhJQUFBQUFBQUFBQUFBQW9NNHhGZWZxNElVZGlrNytRQi9GUGFYWm0rN1Vwejg5WS8zYmtQeUJ0cVFzMVphVXBkcVEvSUgybnFuOFdESkhjWFYxMWZEaHc1V2ZuMS9oMkxPdnZ2cEtucDZlaW95TXZPejdhV2xwT24zNnRNM2YrZlBuSzh6NzdydnZKSlYxK3lrM2FOQWdPVGs1S1NZbVJpVWxKZGYxSGV2V3JaTWtQZkhFRTlZZ2tpVDUrdnJxcWFlZXV1SzdmL3pqSDJVMEdpVkpCb05CdzRZTmsxVFdqZWpSUngrMXptdllzS0c2ZHUwcXFTdzhKRW5GeGNWYXUzYXRmSDE5OWVjLy85a2FSSktrVWFOR3lkblp1ZEtqMElZUEgyNE5Ja2xTWUdDZ3VuZnZydExTVWgwOWVyUkszL3pmLy81WGtqUmx5aFNiRGtjZE9uUlErL2J0dFcvZlBsMjhlTkhtSFg5L2Z3MGVQTGhLNndPT1JtY2tBQUFBQUFBQUFBQUFBRUNkY1N4enI3WWVYYVpqbVFsWG4zd0pvK3VOMHhXcDNMQmh3N1I4K1hLdFdiTkd3NGNQbHlRbEppYnF5SkVqR2pseXBEdzlQUy83N3R5NWMvWExMNy9ZakxWczJWSkxsaXl4M3FlbHBTaytQbDVObXpaVmFHaW9kYnhodzRZS0N3dFRRa0tDZnZqaEIvWHExZXVhdjJILy92MXlkblpXZUhoNGhXZHQyclM1NHJ1L2ZkNmtTUk5KVXV2V3JlWG01bWJ6ckZHalJwS2tnb0lDU2RMeDQ4ZVZuNTh2UHo4L2ZmNzU1eFhXZG5OelUycHFhb1h4a0pDUUNtUE5taldUSk9YbTVsNngzbkw3OXUyVGk0dUx0bTNicG0zYnR0azh5OG5Ka1NTbHBxYXFmdjM2MXZIUTBORHI3bklGMUJUQ1NBQUFBQUFBQUFBQUFBQ0FXdS9naFIzYWRYTDFGVU5JVGVzRlc0OWlDL1RyYkIzMzkyNnRrTVo5cTczRzM4dlB6MC85Ky9mWHBrMmJ0R2ZQSG5YcDBrVmZmZldWSk9uZWUrKzk0cnVQUC81NGhlNDd2dzB2YmR5NFVSYUxSU1VsSlhybGxWZHNucVducDBzcTY1eDByV0drMHRKU1pXZG5xMkhEaGpJWURCV2V1N2hjT2RMdzIzckw1MWNXd25KMWRiWHVLVW5aMmRtU3BOT25UMnY1OHVWVnJybXl0ZDNkM1NWSkZvdmxxdStYbHBZcUw2L3MrTDhyN1Z0VVZHUno3K2ZuVitVYUFVY2pqQVFBQUFBQUFBQUFBQUFBcUxWTXhibjZNdkhsU2tOSXJYekRGT2pYV1lGK25lVHYzY1lhUkxxWjNIZmZmZHEwYVpQV3JsMnJnSUFBeGNiR3FrZVBIbXJSb3NVVjMrdlVxZE5WMXk0L29pMHRMVTFwYVdtVnp0bTFhNWV5czdQbDQrTWpTZGJ1UFlXRmhSWG1sbmNsS3VmczdDeG5aK2ZMZGhUNmJWaktuc3FQZCt2Um80ZisvdmUvVjlzK3YrWHM3Q3hYVjFjWkRBYXRYYnUyeXQyT0xqMUdEcmpSRVVZQ0FBQUFBQUFBQUFBQUFOUktaM01PNit0OWIrcHM3aEhybUx2QlN5Rk4rbWhBOEdQeU5mbzdzRHI3YU5ldW5XNjc3VGJ0M0xsVExWcTBVR2xwcVVhT0hIbmQ2KzdidDArblRwMVM2OWF0dFhqeDRrcm56SjQ5Vzl1M2IxZE1USXhHakJnaFNmTDI5cGFrU284NE8zVG9VSVd4bGkxYjZzU0pFenB3NEVDRkk5QVNFeE92OXpNdXExV3JWbkoyZGxaeWNyS0tpb29xSE90bUwrV2RtQzRWSEJ5c2d3Y1A2dkRodzJyYnRtMjE3QXM0RXRFNUFBQUFBQUFBQUFBQUFFQ3RjeXh6cjViR1AyTVRST29mOUVkTjdidGNJMEpmcUJWQnBISWpSNDVVU1VtSlZxMWFwWll0VzZwcjE2N1h2V1owZExRazZjNDc3N3pzbk1qSVNFbS9kbENTeXNKUmtyUisvWHFiamtlYk4yOVdVbEpTaFRVR0RCZ2dTVnE4ZUxGTUpwTjEvTVNKRTFxeVpNbDFmTUdWZVhwNnFuZnYzc3JLeXRMaXhZdFZVbEppOHp3NU9WbW5UNSsrcmozcTE2K3ZqSXdNNWVmbjI0d1BIanhZa3JSdzRVTGw1T1RZUEV0UFQ2L1dFQlpRRStpTUJBQUFBQUFBQUFBQUFBQ29WYzdtSE5hWGlTL0xWSnducWF3YjBvajJ6eXVrY1YrSDFMTmp4dzZkUEhteXd2aXdZY1BVcDArZjN6M3Z0L3IxNjZlUFB2cEk2ZW5wdXZmZWU2dDg5TmZsRkJVVmFldldyWkorRFF0VnBrZVBIdkwxOWRXaFE0ZDA5T2hSQlFVRnFVdVhMZ29PRGxaS1NvcWVmUEpKZGVyVVNSa1pHZHEzYjU5NjkrNnQyTmhZbXpWR2p4NnRMVnUyNkpkZmZ0SFlzV1BWclZzM1pXVmxhZS9ldmJycnJydTBaczJhNi82ZXk1a3dZWUwyN2R1bmRldldLVDQrWHUzYnQ1ZTd1N3NPSFRxa0F3Y09hUDc4K1ZjOTd1NUtPbmZ1cksxYnQycmF0R2tLQ1FsUisvYnRGUmtacWVIRGgrdjc3NzlYWW1LaXhvNGRxODZkTzZ0Qmd3WTZmZnEwOXV6Wm80Y2Vla2hoWVdGMi9GS2dadEVaQ1FBQUFBQUFBQUFBQUFCUWE1aUtjMjJDU1BXTlRUVzI2OXNPQ3lKSjB2bno1L1hqano5VytEdDM3dHcxemZzdGc4R2c0Y09IeTlQVDA5cXQ2SHJzMkxGRGVYbDVDZ3NMVStQR2phKzRiM21Ybi9MdVNNN096cG8zYjU0R0RCaWdnb0lDZmYvOTl6S2J6ZnJIUC82aHdNREFDbXNZalVhOS9mYmJ1dWVlZTFSU1VxS1ltQmlkTzNkT0V5ZE8xQ09QUENKSjFYYUVXcE1tVGJSbzBTTGRmZmZkTXBsTTJyUnBrM2J1M0NsM2QzZTk5TkpMNnRpeDQzV3RQMkhDQlBYczJWTm56NTdWdG0zYjVPSlMxaS9HWUREb3RkZGUwMk9QUFNaZlgxL3QzTGxUTVRFeHVuanhvaDU3N0RIZGYvLzk5dmc4d0dHY0xCYUx4ZEZGQUFBQUFBQUFBQUFBQUFCZ0R4dVNGeW51NUg4bGxYVkUrblBQajJ2VmtXeDF5YUZEaHpSeDRrVDE3dDFiczJmUGRuUTVBS3FJemtnQUFBQUFBQUFBQUFBQWdGb2h5M1RXR2tTU3BCSHRueWVJZEJNclA5SXRORFRVd1pVQStEMElJd0VBQUFBQUFBQUFBQUFBYW9VdEtVdXQxNjE4d3h4Nk5CdXE1c1NKRTBwS1Nxb3d2bWZQSHExY3VWSkdvMUVSRVJFT3FBekF0WEp4ZEFFQUFBQUFBQUFBQUFBQUFGeXZMTk5aSmFSK1o3MGZFUHlZQTZ0QlZaMDdkMDR6WnN4UXk1WXRGUklTSWxkWFZ4MDdka3o3OSsrWHdXRFFjODg5cHdZTkdqaTZUQUMvQTJFa0FBQUFBQUFBQUFBQUFNQk5iKytaYU90MUs5OHdCZnAxZG1BMXFLcTJiZHRxekpneGlvdUwwODZkTzFWWVdLZ0dEUnBvOE9EQkdqVnFsRnEzYnUzb0VnSDhUazRXaThYaTZDSUFBQUFBQUFBQUFBQUFBTGdlNys1NFdGbW1jNUtrQjhObWMwUWJBRGlJczZNTEFBQUFBQUFBQUFBQUFBRGdlaHk0c04wYVJISTNlQkZFQWdBSElvd0VBQUFBQUFBQUFBQUFBTGlwSGN0TXNGNTNiajdFZ1pVQUFBZ2pBUUFBQUFBQUFBQUFBQUJ1YWdjdjdMQmVoelR1NDhCS0FBQ0VrUUFBQUFBQUFBQUFBQUFBTjYyek9ZZHRqbWdMOU92czRJb0FvRzRqakFRQUFBQUFBQUFBQUFDZ3pqS2J6ZHE5ZTdkT256NXQxM1ZUVWxKMC9QaHg2eDU1ZVhtL2U0M1MwbEtWbHBaZVZ4M3A2ZW1YZlhiKy9QbnJYdjlHY09rUmJTRk42SW9FQUk1R0dBa0FBQUFBQUFBQUFBQkFuWkdjbkt5U2toTHJmVlpXbG1iTW1LSHZ2dnZPcnZ2ODR4Ly8wTHZ2dml0SldycDBxY2FORzZmWTJOZ3F2My91M0RrOStlU1RXckZpeFRYWHNITGxTbzBkTzFaSGpoeXA4Q3d2TDA5VHBrelJpeSsrZU0zcjN5Z1NVcU90MTNSRkFnREhJNHdFQUFBQUFBQUFBQUFBb0U1SVNVblJwRW1UOU9tbm4xYjdYdTd1N3JKWUxKS2toeDU2U0IwN2R0UXJyN3lpdDk1NnEwcnZOMjdjV0VhalVaOTk5cGxPbmp4NVRUVkVSa2JLeTh0THI3enlpbkp5Y215ZUxWcTBTQmtaR1hyd3dRZXZhZTBiaGFrNFYyZHpmdzFiaFRTbU14SUFPSnFMb3dzQUFBQUFBQUFBQUFBQWdKcXdidDA2U2RMUW9VT3JmUzkzZDNmbDUrZExrcnk4dkRSanhneDE3OTVkM3Q3ZVZYcmYyZGxaa3lkUDF1VEprL1h0dDkvcXozLys4eFhuWjJSa0tDa3BxY0o0bno1OUZCc2JxKzNidDh2THkwdVNWRnhjclBqNGVIWHQybFY1ZVhuYXRtMmJ6VHVob2FGcTFLaFJsZXAwdEFNWGRsaXZXL21HeWVoU3o0SFZBQUFrd2tnQUFBQUFBQUFBQUFBQTZvQzB0RFJGUjBjcktDaEltWm1aeXN6TWxGUjJUSnNrWGJod29kSXdqeVI1ZUhpb2RldlcxdnN0VzdaY3RjTlJVVkdSTEJhTGhnOGZYdW56NmRPbmE4Q0FBWXFKaVZGNmV2cGwxeGt3WUlBYU5teW9WYXRXVlhqbTQrT2pJVU9HU0NvN2ZtN09uRG1YWGVmdHQ5K3VNSmFlbnE3ZHUzZFhHSjg1YzZiNjlldDMyYlZ1SkpjZTBSYlN1SzhES3dFQWxDT01CQUFBQUFBQUFBQUFBS0RXKy96enoyVTJtM1gwNkZGTm16YXR3dk9OR3pkcTQ4YU5sYjdidG0xYmZmREJCOWI3NHVKaW1Vd21qUm8xU2cwYU5LajBuUzFidHVqTW1UTjYrT0dISzMwZUhCd3NTVnEvZnIwT0hqeDR4ZHAzN2RwbGMxOWNYS3ppNG1JRkJnWmF3MGpoNGVIYXNHSERGZGU1a3RMU1VrbGxIWm1jbloydmVaMmFsR1U2cTJPWkNkYjdrQ1ljMFFZQU53TENTQUFBQUFBQUFBQUFBQUJxdGYzNzkydjkrdlVLRHcvWG1ERmpiSjVsWldWcDl1elppb2lJME4xMzMxM3AreDRlSHBXT1IwWkdLaWdvcU5KbnFhbXBPbi8rdkVhUEhuM0YydWJQbjErRkwvalYyYk5uOWZ6enordkNoUXQ2L1BISHJlTk9UazV5Y25MU3pwMDdyL2grYUdpby9QejhLb3d2VzdaTXExYXQwdnIxNjM5WFBZNWlLczdWbHdrdlcrODdOWXVVcjlIZmdSVUJBTW9SUmdJQUFBQUFBQUFBQUFCUWE1bE1KczJmUDEvdTd1NTYrdW1uMWFSSkU1dm5GeTVja0NRMWJ0eFlIVHAwc051K0hoNGV5c3ZMcTdCWFVWR1JXclJvY1UxckhqOStYQys4OElLeXM3TTFhOVlzaFllSDJ6d3ZMQ3pVckZtenJyakduRGx6MUxOblQ2MWR1MWFmZlBLSnZ2NzY2NXVtRTFLNTQxa0oybkJ3a2M3bUhyR09kVzQyeElFVkFRQXVSUmdKQUFBQUFBQUFBQUFBd0EzcGwzTmJkRGo5QjZYbG4xUjYza2sxOUd5cEI4Sm15ZHU5VVpYWGVPdXR0M1RpeEFsTm1US2xRaERwZW4zMzNYY1ZqbWtMQ0FoUWVIaTR2TDI5WlRhYlpUS1paRFFhSlVsZmZQR0YxcTlmcjA4Ly9WVE5temYvWFhzbEppWnExcXhaTXB2TmV2WFZWOVd0VzdmTHpwMDBhVktGTGsrcHFha2FOMjZjOWI3OHFEbUx4Zks3NnJpY0V4ZC8xdjhrdnFxY29neTdySGMxVHJKSWNwSWs5US82b3dMOU90Zkl2Z0NBcXlPTUJBQUFBQUFBQUFBQUFPQ0dVbURPMWpjSEZtamYrVzAyNDZleTkrdGcyazUxYXpHOFN1dFlMQmJsNXVZcU1qSlN3NFlOczF0OUpTVWxrcVIxNjliSnljbkpPbTR5bVRSa3lCQ0ZoNGVyWWNPR2txU01qQXcxYjk1YzJkbloycmh4b3pwMTZ2UzdnMGpmZnZ1dEZpNWNLRjlmWDczNTVwdHEwNmJORmVjYkRBYTV1Ym5aakxtNFZPOC9EZTg4L2o4MUZrU1NKSXVjSkZuVXJsRXZEUWgrck1iMkJRQmNIV0VrQUFBQUFBQUFBQUFBQURlTTQxbUpXcG40aXZMTjJSV2VlYnMzVWl2ZmpsVmV5OG5KU1RObXpKQzd1N3UyYjk5ZTRkZzBTY3JOelpVa3BhU2tLRG82dXRKMXVuWHJaZzBYU1ZKK2ZyNGs2ZC8vL3JkTnQ2VlJvMGJKM2QxZFV0bXhiNUowN3R3NU5XL2VYRjk5OVpXS2lvcjA2S09QVnJsK3M5bXNEei84VU92V3JWTndjTERtenAxclhmZEtQdjc0WXkxWnNzUm16RjRka0M2blE5TUJPbkIraCtSVXZmdlljbEp5Mmk3dFRZM21tRFlBdUlFUVJnSUFBQUFBQUFBQUFBQndRemlYZTBUTDk3NmtvaEtUZGF4LzBLTnFXVDlVemJ6Ynlzdk43M2V2NmUzdExha3NvSk9hbW5yWmVidDI3ZEt1WGJzcWZmYkdHMi9ZaEpFS0Nnb2tTZlhyMTdlWlp6S1o1T0hoSVVscTJiS2xKT25VcVZOcTJyU3BWcTVjcWZEd2NJV0ZoVldwN2hNblR1anZmLys3VWxKU05IandZRTJaTXNWNjNOdlZEQmd3UUxmZmZydk5XR1ptcGo3ODhNTXF2WDh0MmpjZHFQWk5CMWJiK3VXT1plN1YyWndqMnBLeVZJVWxaZUd5Nk9SRkN2VHJKRitqZjdYdkR3QzRPc0pJQUFBQUFBQUFBQUFBQUJ3dXB6Qk5uKzE1M2hwRWF1SVZwQWZDWnFtaFowdTdyTDl3NFVMcjhXcVh5c2pJMElRSkUzVGZmZmZwd1FjZnJQVGQ4a0JUdWZQbno4dmQzZDNhQlVtU1NrdExWVmhZS0U5UFQwbFNvMGFONU9Qam93TUhEbWo3OXUyU3BFbVRKbFdwMXZYcjErdkREeitVeFdMUjlPblROWFRvMENxOVY2NWR1M1lhT05BMkdIVDY5T2xxRFNQVmxFQy96di8vcjVOV0pMNnNpNlp6TWhYbmFkZUoxUnJhcm1xL0x3Q2dlaEZHQWdBQUFBQUFBQUFBQU9CUXB1SmNMWXQvVm5sRldaS2sxZzI2NlE5ZDNyRHJIci90WWxTdVBLQmtOQnJWb0VHREtxMTEvUGh4M1hMTExUWmo1Y2U5MWF0WHp6b1dGaGFtbUpnWUZSY1hhOEtFQ1dyV3JOa1YxejE3OXF6ZWZ2dHQ3ZG16UjIzYnR0VUxMN3lnVnExYVZhbW1TMjNhdEVuSnljazJZK1ZIeTlVVy90NXROQ0wwZVMyTm55NUpTa2lOMW9EZ3gyUjBxWGVWTndFQTFjM1owUVVBQUFBQUFBQUFBQUFBcU5zMkpDOVNXdjVKU1pLM2UwT042akRUd1JWZFhuRnhzVkpTVW5UcnJiZmFqRis0Y0VHU2JlZ3BKQ1JFeGNYRjZ0R2poMGFPSEdrZGYvWFZWN1Z1M1Ryci9hbFRwN1I4K1hJOStlU1RTa3BLMGhOUFBLSDMzMy8vbW9KSWttUTJtMVZRVUdEelYxaFllRTFyM2NnQy9UcXJ2ckdwSk1sVW5LY0RGM1k0dUNJQWdFUm5KQUFBQUFBQUFBQUFBQUFPZEQ3M3FCSlNOMHFTbkp5Y05TWnNyb3l1TjI1M201OSsra241K2ZucTBLR0RrcEtTZE9IQ0JSbU5SbjM3N2JlU3BMWnQyMHFTdG0vZnJxVkxsMHFTY25KeVpMRlk1T1RrSkVuNjhjY2ZyVjJZdnZycUt5MWV2RmlscGFWeWNuTFMvUG56RlJZV2RsMDFEaDA2Vk1PSEQ3Y1pPMzM2dE9MaTRxejNnWUdCR2pwMHFMV21tMVhQVys1WDlLRVBKRWtIem05WDUyWkRIRndSQUlBd0VnQUFBQUFBQUFBQUFBQ0grYi9ESDB1eVNKTENieG1wNWo3dDdMcCtYbDZlTEJiTFpaK1hIMTltTnB1dFI2MVZ4dG5aV1o2ZW5scS9mcjA4UER6VXQyOWZiZHEwU2UrODg0NTF6a01QUFNSL2YzK3RXTEZDLy83M3Z4VWNIS3hldlhycDg4OC8xL3Z2djYrLy9PVXZPblBtakFvS0N0U21UUnN0WHJ4WXExZXZWdCsrZmRXclZ5OHRXTEJBOCtiTjB4TlBQS0ZCZ3diSllERFk3NGY0amR0dnYxMjMzMzY3OWQ1a01zblorZVk3V0Nla1NSOXJHT2xnV3F5RHF3RUFTSVNSQUFBQUFBQUFBQUFBQURqSXlheGZkQ2o5QjBtU3E3TlIvUUwvWVBjOXhvd1pJNVBKZE5WNXExYXQwcXBWcXk3N3ZGV3JWcG84ZWJKaVkyTjE3NzMzeW1nMEtpSWlRcDA2ZFpMWmJGYkRoZzFsTUJnMGZmcDBKU1VscVgvLy9ucjIyV2RsTkJxVm1abXBkZXZXS1NFaHdScU1DZ29LMG52dnZhZHUzYnBweG93WmNuVjFsYisvdjk1NTV4MjkrZWFiV3JSb2tjTEN3dFNpUlF2NStmbFpnMExsbll5S2k0dFZWRlFrczltczVzMmJhK2pRb1JWcUxpa3AwZmJ0MitYdTdxNWZmdmxGa3UweGN2Lzg1ei9sN3U2dTR1SmlSVWRIcTFtelpsWC9ZVzhRdmtaL05hMFhySE81S1pLa0F4ZTJLNlJ4WHdkWEJRQjFHMkVrQUFBQUFBQUFBQUFBQUE2eDllZ3k2M1h2VmcvSXc5WEg3bnRNbno1ZHhjWEYxNzFPdlhyMTFMUnBVd1VFQkdqczJMR1NKRGMzTjdWczJkSm1Ybmg0dUtLaW9qUnc0RURyMk5TcFV4VVNFcUxWcTFjclBUMWREei84c0c2OTlWWk5uVHBWL2Z2M2w2dXJxeVFwTEN4TW4zenlpYlp2MzY0ZE8zYm84T0hEMnJObnoxWERWRk9uVHExMDNHQXdLQ1ltUmhrWkdYSnljdElqanp5aTIyNjd6ZnA4OSs3ZFNra3BDL0UwYTlaTUV5ZE8vUDAvekEwZzBLL3pKV0drSFlTUkFNREJuQ3hYNmtrSUFBQUFBQUFBQUFBQUFOWGdvdW1jM3RueHNDVEo2T0t0YVgzL0l6ZURoNE9ydXJyQ3drSzV1N3ZYK0w0V2kwV2xwYVVxTFMxVlNVbUo5ZDVpc2NqVDAvT21QR0xOWG81bDd0WFMrT21TSkY5alUwM3BzOXpCRlFGQTNVWm5KQUFBQUFBQUFBQUFBQUExN3NkVDY2elgzVnRHM1JSQkpFa09DU0pKWmNlekdRd0dHUXdHYXljbGxBbjA2eXgzZzVjS1MvS1VaVHFuc3ptSDVlL2R4dEZsQVVDZFZYZmpzUUFBQUFBQUFBQUFBQUFjb3JTMFJEK2QvdFo2ZjN2emV4eFlEV3FEa0NaOXJOZkhNaE1jV0FrQWdEQVNBQUFBQUFBQUFBQUFnQnExLzhMM0tpak9saVFGMU84Z1g0K21EcTRJTjd0QXY4N1c2N2lUcXgxWUNRQ0FNQklBQUFBQUFBQUFBQUNBR3ZYVDZWK1BhT3ZjZklnREswRnRFZEs0ajl3TlhwSmtQYW9OQU9BWWhKRUFBQUFBQUFBQUFBQUExSmo4b29zNm1ybFhrbVJ3Y2xYN3BnTWRYQkZxQTZOTFBadWoybmJSSFFrQUhJWXdFZ0FBQUFBQUFBQUFBSUFhazV5K3kzcmR2dWtBdVJrOEhGZ05hcE9ldDl4dnZVNUkvVTVacHJNT3JBWUE2aTdDU0FBQUFBQUFBQUFBQUFCcXpLRzBPT3QxYUpNN0hGZ0phaHQvN3pacTVSdG12ZCtTc3RTQjFRQkEzVVVZQ1FBQUFBQUFBQUFBQUVDTktMV1VLRG50MTg1SVFRMXVkMkExcUkwR0JEOW12VTVJL1U1bmN3NDdzSnFiMzhXTEZ4VVJFYUhKa3ljN3VoUUFOeEVYUnhjQUFBQUFBQUNzZXNGTkFBQWdBRWxFUVZRQUFBQUFvRzQ0ZVRGSnhhV0ZrcVNXUHJkeFJCdnNMdEN2czFyNWh1bDRWcUlrNmN2RWx6VSsvR01aWGVvNXBKN05temRyM3J4NWwzMCtmLzU4ZGVyVXFRWXJxbjZQUC82NFRwMDZaYjEzZG5hV241K2ZPblRvb0FjZmZGQnQyN1oxWUhYVkx6OC9YNTZlbm80dUEzQW9PaU1CQUFBQUFBQUFBQUFBcUJHWEh0RVczTENyQXl0QmJUYWkvUXR5TjNoSmtySk01L1JsNHNzeUZlYzZ0S2JHalJ1clM1Y3VGZjdxMVhOTVNLb21kT3ZXVGVIaDRRb0pDVkZSVVpHMmJ0MnF5Wk1uS3pZMjF0R2xWWXVUSjAvcXFhZWUwdUxGaXgxZEN1QndkRVlDQUFBQUFBQUFBQUFBVUNPT1p1eXhYZ2MzSUl5RTZ1RnI5TmVJOXMvcnk4UlhKRW5ITWhPMDlLZG45R0NuVitWcjlIZElUWDM3OXRYRWlSTWRzcmVqL1BXdmY3V0dyY3htczVZc1dhSlZxMVpwd1lJRjZ0Njl1MXhkWFIxY29YMWxaR1RvNk5HanV2WFdXeDFkQ3VCd2RFWUNBQUFBQUFBQUFBQUFVTzJLUzRxVW1udFlrbVJ3Y3RVdDlkczd1Q0xVWmlHTisycEkyMS9EUDJkemoraWp1S2QwTEhPdkE2djYvU3dXaTZOTHNBdFhWMWVOR3pkT3paczNWMVpXbHZidjMzL0YrYlhsdTRHNmlzNUlBQUFBQUFBQUFBQUFBS3JkbVp3RHNsaEtKVWtCdnUzbDdHUndjRVdvN1hvRzNDK2phejF0T0xoSWhTVjVNaFhuYVduOGRQblhhNjJlQWZlclU3TWhqaTdSYXR1MmJab3paNDRlZlBCQmRlblNSUjk4OElGT25qeXBWMTU1UlgzNjlKRWtKU2NuYTlteVpVcEtTcExaYkZaZ1lLQWVlT0FCOWUvZjMyYXRFeWRPYU0yYU5VcE1UTlM1Yytka01CZ1VGaGFtY2VQR0tTQWd3R2J1M3IxNzllV1hYK3J3NGNQS3k4dFRreVpORkJVVnBmdnV1NjlDalNhVFNVdVdMTkdXTFZ1VWs1T2pnSUFBL2VsUGYxS1BIajJxOUkzT3pzNEtEZzdXbVRObmxKYVdWdVh2UG43OHVGYXNXS0c5ZS9jcUt5dExucDZlNnRDaGc4YU1HYVBiYnJ2TlpvK0ZDeGRxN2RxMW1qZHZuZ29LQ3ZURkYxL28xS2xUOHZmMzE5aXhZM1hISFhjb016TlRIMzMwa1g3NDRRY1ZGaGFxZmZ2Mm1qaHhvZ0lEQXl2OTMyUGt5Skg2NXovL3FkMjdkeXMvUDE5QlFVRjY2S0dIMUxkdlgwbFNibTZ1Um80Y2FYMTN3NFlOMnJCaGd5VHB2ZmZlcTFBalVCZlFHUWtBQUFBQUFBQUFBQUJBdFR0NThSZnJkUXNmL25FZU5hTnpzeUVhMi9WdHVSdThyR05uYzQ5b3piNDM5ZTZPaDdYMTZESWR6MHFRcVRqWGdWWCtLaTB0VGJObnoxWlFVSkNHREJraUw2K3l1bU5qWS9YMDAwOXI3OTY5Q2c4UDE1MTMzcWtMRnk1bzd0eTVXcnQycmMwYXI3enlpbUppWW5UTExiZm83cnZ2VnJ0MjdiUno1MDQ5Kyt5enlzdkxzODZMam83V2M4ODlwME9IRHFsMzc5NktqSXlVajQrUEVoSVNLdFJWV2xxcXYvNzFyNHFMaTlQdHQ5K3VvS0FnSFRseVJETm56bFJLU2txVnZ5ODdPMXVTck45MXRlK09pNHZUaEFrVHRHblRKZ1VFQkNneU1sTHQyclhUcmwyN05IWHFWRzNkdXJYU2ZiWnMyYUlGQ3hZb0lDQkFvYUdoT25IaWhPYk1tYU80dURoTm1USkZCdzRjVU0rZVBlWHY3Njg5ZS9ib3hSZGZsTWxrcXJET3hZc1hOWG55WkIwOGVGRGR1M2RYYUdpb2twT1ROWHYyYkczY3VGRlNXZGVucUtnbzllN2RXNUlVRUJDZ3FLZ29SVVZGeWMvUHI4cS9EVkNiMEJrSkFBQUFBQUFBQUFBQVFMVTdtYlhQZXQyaWZvZ0RLMEZkNCsvZFJsUDdMdGV1RTZ1MTY4UnFGWmFVQlhLeVRPZTBKV1hwci9QcXRWYWdYMmNaWGV0Wjc4dXZtOVpyTGFOTHZXcXZkZlBtelhyMjJXY1ZFUkZoSGN2S3l0SWJiN3doRHc4UHZmdnV1OWJ1UnRuWjJYcnFxYWYweVNlZmFOQ2dRYXBYcjZ5K2UrKzlWNUdSa2ZMMDlMU3U4ZWFiYjJyanhvM2F0bTJiN3JyckxrblN5cFVySlVudnZ2dXVXclJvWWJQZmJ5VW5KK3VPTys3UTY2Ky9MbGRYVjFrc0ZyMysrdXVLaVluUi8vN3YvMnJTcEVsWC9iWXpaODdvd0lFRGNuRnhVV2hvYUpXK2U5NjhlWktrdDk1NlN4MDdkclErUzBwSzByUFBQcXY1OCtlclM1Y3U4dkh4c1Zrdk5qWlc3Ny8vdnZXN1B2dnNNeTFidGt5elpzMVMrL2J0TlcvZVBMbTV1YW00dUZqVHBrM1RnUU1IdEhQblRnMGNPTkJtblEwYk5tajA2TkVhTjI2Y25KM0xlcjFzMzc1ZHMyZlAxZ2NmZktBNzdyaERScU5Sa3lkUFZrSkNnbUpqWXhVYUdxckpreWRmOWZjQWFqTTZJd0VBQUFBQUFBQUFBQUNvZGlleWtxelhMWHdJSTZGbUdWM3FhVUR3WTVyYWQ3bjZCLzNScGxOU3ViTzVSN1RyNUdwdFNWbXFMU2xMdFNMeFpYMzYwelA2OUtkbjlNYldlM1VzYys4MTcvL1ZWMThwSWlMQzVtL2N1SEVWNXZuNysydnc0TUUyWTlIUjBjclB6OWVqano1cWM4eWFqNCtQaGd3WklwUEpwUGo0ZU92NGlCRWpiSUpJa3F4ZGU0NGZQMjRkS3k0dWxsVFc5ZWhTdnI2K0Zlb3lHQXg2K3VtbjVlcnFLa2x5Y25LeUhrMTJ0YzVJbVptWjJyNTl1MTU2NlNVVkZSVnA5T2pSOHZiMnJ2SjNSMFZGMlFTUkpLbERodzdXYjkrOGVYT0ZQWWNORzJZVHNMcjMzbnV0M3p4Ky9IaTV1YmxKa2x4Y1hEUm8wQ0JKMHRHalJ5dXNjOHN0dDlnRWtTU3BiOSsrNnRHamgzSnpjN1ZuejU0cmZqdFFWOUVaQ1FBQUFBQUFBQUFBQUVDMXlpeElWVUZ4MmZGTUhxNCs4blp2NU9DS1VGZVZoNUo2QnR5dlk1bDdkU3d6UVdkekR1dDRWdUpWM3oyYmMwU0JmcDJ2YVY5L2YzKzFhdFhLWnF4Smt5WVY1b1dHaHNySnljbG1iTisrc3E1aVI0OGUxWklsUzJ5ZUhUcDBTSktVbXBwcU0zN2t5Qkh0M2J0WHg0OGYxNWt6WjNUeTVFbEpVbUZob1hYTzRNR0R0V3paTWsyWk1rWDMzMysvN3Jubm5rcURTSkxVdkhuekNzLzgvZjBseWVib3QwdVZoNVV1Tlh6NGNJMGRPN2JDK0pXK3UxZXZYcFd1MzZsVEo2MWZ2MTZIRHgrdThLeE5telkyOXo0K1BuSjNkMWRwYWFsYXQyNXQ4NnhSbzdML0hoVVVGRlJZcDJQSGpqWkJwSEloSVNINjRZY2ZkT3JVcVVwckErbzZ3a2dBQUFBQUFBQUFBQUFBcXRYSmk3OTJSV3JsMi9FS000R2FZWFNwcDVER2ZSWFN1SzkxckR5Y1ZDN0xkRlpaQldjbFNiNGUvZ3BwMHVlYTkrdlZxNWNtVHB4NDFYbCtmbjRWeHJLenk0SjhHelpzdU94N1JVVkZraVNUeWFTNWMrY3FMaTVPcnE2dUNnNE9Wck5temRTZ1FRTnQzcnhaRm92RitzNGpqendpVDA5UExWKytYSjkrK3FrKy8veHpEUjA2Vk9QR2paT1hsMjNucU4vZVM1Szd1N3NrMmF4NXFmYnQyOHRnTU1qZDNWMEJBUUVhTkdpUTJyVnI5N3UvdXp3czlGc05HemFVSk9YbjUxZDQ5dHZPVUZKWkZ5Um5aK2NLNGFMeWJrKy83UkFsVmQ0bFNwS01ScU9rWDd0TEFiQkZHQWtBQUFBQUFBQUFBQUJBdFRwMWNaLzF1b1hQYlE2c0JMaThRTC9PMTl6NXlGNHE2OEpUSG54NS8vMzNkZXV0dDE3eC9TKysrRUp4Y1hHNjc3NzdORzdjT0d2UTVxZWZmcXB3bkptenM3UHV2LzkrRFI4K1hKczNiOWFYWDM2cGI3NzVSaWRQbnRUOCtmT3YrMXZtenAycmV2WHFWV2x1WmQvdDRlRWhTVXBQVDdjNWNxMWNSa2FHSkZVNDhzMmV6R1p6cGVNWExseVFkUG13RWxEWFZmeC9OQUFBQUFBQUFBQUFBQURZVVdyT3I4Y290YWdmNHNCS2dKdFBjSEN3Sk9ubm4zKys2dHc5ZS9aSWt2N3doejlZZzBpU2xKS1NjdGwzM056Y05HVElFQzFldkZqKy92NUtTRWpRK2ZQbnI3UHE2MWNldlByaGh4OHFmWjZRVU5iRnFuMzc5dFZXUTNKeWNvV3gwdEpTN2RxMVMxTFpjVzNseW8rWnE2ekRFbERYRUVZQ0FBQUFBQUFBQUFBQVVLM081ZndhaEdqaFRSZ0orRDN1dlBOT1NkTHk1Y3QxOU9oUm0yZEZSVVdLalkyMTNwY0hrQzZkZC9ic1dhMWN1YkxDdW9tSmlUYjNMaTR1MXFQWERBYURmWXEvRG5mZGRaZGNYVjMxMy8vK1YwbEpTVGJQNHVQanRXSERCalZzMkZEOSt2V3J0aG9TRWhJVUhSMXRNL2JsbDE4cU5UVlZvYUdoQ2dvS3NvN1hyMTlma25UcTFLbHFxd2U0V1hCTUd3QUFBQUFBQUFBQUFJQnFrMXVVTG5PcFNaTGs2ZW9qTnhjUEIxY0UzRnlDZzRQMTBFTVA2VC8vK1k4bVRKaWdybDI3cWxtelpzckt5bEo4Zkx5Q2dvTFV1M2R2U2RLQUFRT1VsSlNrdi8zdGIrclhyNStLaW9vVUZ4ZW5IajE2YU11V0xUYnJ6cG8xUzQwYU5WS0hEaDFrTUJqMHl5Ky82UGp4NHhvNGNLQWFObXpvaUUrMTBhUkpFMDJmUGwxdnZ2bW1ubm5tR2QxKysrMXEzTGl4VHA4K3JhU2tKSGw0ZUdqbXpKbldBRlYxNk5peG94WXNXS0QxNjljcklDQkFSNDhlMWNHREIrWHQ3YTFubm5uR1ptNkxGaTNVdUhGajdkdTNUek5tekpDUGo0OUdqeDZ0MXExYlYxdDl3STJLTUJJQUFBQUFBQUFBQUFDQWFuTWg3NFQxdXBGbmdBTXJBVzVlZi9yVG54UVlHS2cxYTlZb01URlJQLy84czVvMGFhS0JBd2RxOU9qUjFubFJVVkV5bTgzNjVwdHZGQk1USTM5L2YwMmNPRkgrL3Y0VndrZ2pSNDdVbGkxYnRISGpSaGtNQnJWczJWSlRwa3pSWFhmZFZkT2ZkMWwzM25tbm1qZHZyaFVyVmlncEtVbDc5KzZWbjUrZklpTWo5Y2dqajZoWnMyYlZ1bjlvYUtnZWZmUlIvZXRmLzlLbVRadms0ZUdoZ1FNSGF1ellzV3JldkxuTlhCY1hGODJjT1ZNTEZ5NjAxdm5JSTQ5VWEzM0FqY3JKWXJGWUhGMEVBQUFBQUFBQUFBQUFnTnBwOTZrMVduOXdvU1RwOXVaM2EvaHQweDFjRVFCYzJiWnQyelJuemh3OStPQ0RHamR1bktQTEFXNDZ6bzR1QUFBQUFBQUFBQUFBQUVEdGRTSHZ1UFc2a2RjdERxd0VBQURVQk1KSUFBQUFBQUFBQUFBQUFLb054N1FCQUZDM0VFWUNBQUFBQUFBQUFBQUFVRzNTYkRvakVVWUNBS0MySTR3RUFBQUFBQUFBQUFBQW9Gb1VsUlFvdHloVGttUndjcFdmUjNNSFZ3UUFBS3FiaTZNTEFBQUFBQUFBQUFBQUFGQTdwVjF5UkZ0RHp4WU9yQVFBcXE1ZnYzN2F1SEdqbzhzQWJscDBSZ0lBQUFBQUFBQUFBQUJRTFRJTFVxM1h2aDdOSEZnSkFBQ29LWVNSQUFBQUFBQUFBQUFBQUZTTFM4Tklmb1NSQUFDb0V3Z2pBUUFBQUFBQUFBQUFBS2dXV2FaTHcwaitEcXdFQUFEVUZNSklBQUFBQUFBQUFBQUFBS3BGWnNGWjY3V2ZSM01IVmdJQUFHb0tZU1FBQUFBQUFBQUFBQUFBMVNLejRJejEycGZPU0FBQTFBbUVrUUFBQUFBQUFBQUFBQUJVaXl6VE9ldDFBNDhXRHF3RUFBRFVGTUpJQUFBQUFBQUFBQUFBQU93dTM1d2xpNlZVa3VUaDZpTVhaemNIVndRQUFHb0NZU1FBQUFBQUFBQUFBQUFBZHBkdFNyTmVlN3MxZEdBbEFBQ2dKaEZHQWdBQUFBQUFBQUFBQUdCM09ZVy9ocEY4akkwY1dBa0FBS2hKaEpFQUFBQUFBQUFBQUFBQTJGMzJKV0VrYjNjNkl3RUFVRmNRUmdJQUFBQUFBQUFBQUFCZ2R6azJZU1E2SXdFQVVGY1FSZ0lBQUFBQUFBQUFBQUJnZDltRWtRQUFxSk1JSXdFQUFBQUFBQUFBQUFDd3U1ekNkT3UxRDJFa0FBRHFETUpJQUFBQUFBQUFBQUFBQU93dXJ5alRlbDNQemMrQmxRQUFnSnBFR0FrQUFBQUFBQUFBQUFDQTNlVmVFa2J5SW93RUFFQ2RRUmdKQUFBQUFBQUFBQUFBZ04zWmRrWnE2TUJLQUFCQVRTS01CQUFBQUFBQUFBQUFBTUN1Q3N6WktyV1VTSkxjRFY0eU9MczR1Q0lBQUZCVENDTUJBQUFBQUFBQUFBQUFzQ3VicmtqdUhORUdBRUJkUWhnSkFBQUFBQUFBQUFBQWdGM2xYaEpHOG5MMWRXQWxBQUNncGhGR0FnQUFBQUFBQUFBQUFHQlhsM1pHOHFJekVnQUFkUXBoSkFBQUFBQUFBQUFBQUFCMmxXZSthTDJ1NTBZWUNRQ0F1b1F3RWdBQUFBQUFBQUFBQUFDN3lpLzZOWXpreVRGdEFBRFVLWVNSQUFBQUFBQUFBQUFBQU5oVmdUbmJldTNwNnVQQVNnQUFRRTBqakFRQUFBQUFBQUFBQUFEQXJ2SXZPYWJOMDYyK0F5c0JBQUExalRBU0FBQUFBQUFBQUFBQUFMdTZOSXprUVdja0FBRHFGTUpJQUFBQUFBQUFBQUFBQU93cW4yUGFBQUNvc3dnakFRQUFBQUFBQUFBQUFMQ3IvQ0k2SXdFQVVGY1JSZ0lBQUFBQUFBQUFBQUJnVndWMFJnSUFvTTRpakFRQUFBQUFBQUFBQUFEQWJrcEt6VEtYRmxydjNReWVEcXdHQUFEVU5NSklBQUFBQUFBQUFBQUFBT3dtMy96ckVXMzEzQm80c0JJQUFPQUloSkVBQUFBQUFBQUFBQUFBMkUxQmNZNzEyc1BWMjRHVkFBQUFSeUNNQkFBQUFBQUFBQUFBQU1CdVRPWkx3a2d1aEpGd2M4dkx5MU54Y2JHank3aXNtSmdZclZpeDRxcHpWcTllZmMzZmtaMmRyZmo0ZUdWbloxL1Qrd0RxSHNKSUFBQUFBQUFBQUFBQUFPeW1vRGpYZW0xMHJlZkFTb0RyOTlGSEgybk1tREVxTFMyOTdyV0tpNHUxWU1FQ2ZmLzk5M2Fvck13dnYveWlYYnQyWGZiNWtTTkg5TnBycjJueDRzVTZlUERnTmUxeDhPQkJ2ZkRDQzlmOFBvQzZ4OFhSQlFBQUFBQUFBQUFBQUFDb1BTN3RqR1NrTXhKdVlxV2xwZHE1YzZjNmR1d29aK2ZLKzN5WVRLWXJkaHd5R28xeWNTbjdaL21Ta2hJZFBYcFUwZEhSbWpWcmxucjI3Q2xKbWpadG1nNGZQbnpWZXZyMDZhTVhYM3l4eXZWYkxCWjkrT0dIOHZMeWtwZVhsOTUvLzMwdFdyU28wbTlKU0VoUVJrWkdwZXVrcEtSSWtoSVRFNVdibTF2cEhHOXZiM1hyMXEzS3RRR28zUWdqQVFBQUFBQUFBQUFBQUxBYjB5V2RrVHpvaklTYjJQNzkrNVdWbFNXRHdhQjE2OVpWZUQ1dzRFRDk0eC8vVUd4czdHWFhtRGx6cHZyMTZ5ZEpjbmQzMTkvLy9uYzkvZlRUZXZYVlYvWGFhNitwVTZkT0tpd3NWRUJBZ0tLaW9pNjd6bWVmZmFiQ3dzTGZWZithTld1VWtKQ2dhZE9tcVVHREJwbzVjNmFXTEZtaUo1NTRvc0xjVmF0V0tTRWhvZEoxU2twS0pFbXJWNitXd1dDb2RFNVFVQkJoSkFCV2hKRUFBQUFBQUFBQUFBQUEyRTJCK1pKajJ1aU1oSnZZcGsyYkpFbHhjWEhhdm4yN1NrcEtaRFFhcmMrN2RPa2lTV3JTcEluR2pSdG44MjVhV3BvKy92ampDbXQ2ZTN0cnpwdzVtang1c3ZidjM2OU9uVHBaMXhneVpNaGxhL242NjYrdDF6azVPVHAxNnBRa0tUTXpVL241K2RxL2Y3OGtxV1hMbHZMMjl0YWhRNGYweVNlZnFGdTNicnJycnJ2azVPU2tvVU9IYXNXS0ZRb09EdGJBZ1FOdDFwODdkKzVsOTk2OWU3ZG16SmloMmJObnEzdjM3cGVkQndEbENDTUJBQUFBQUFBQUFBQUFzQnRUOGEvSHRORVpDVGVyN094c2ZmZmRkeG80Y0tCbXpKaWhmLzNyWDFxeFlvWFdybDBySnljbm03bjE2dFdyRU80NWV2Um9wV0VrcVN3d3RHelpNbmw3WDF0WUx6RXhVYk5temJJWmUvcnBweVZKczJiTlV1dldyZlhYdi81VlBqNCtldkhGRjYzMVB2MzAwenArL0xoZWYvMTFXU3dXRFJvMFNKS1VrWkZ4MmE1SVV0V09hWk9rVHAwNnFVR0RCdGYwVFFCcUY4SklBQUFBQUFBQUFBQUFBT3pHdGpNU1lTVGNuTmF0VzZmQ3drTHIwV2tsSlNWeWRuYXVFRVM2VnRjYVJKS2tYcjE2YWUzYXRiSllMSHI4OGNmVnRHbFR2ZkhHRzVLazlQUjBQZi84OHlvb0tOQmJiNzJsK3ZYclc5OXpkWFhWdkhuejlNSUxMK2oxMTEvWGlSTW45TWMvL2xGSGpoelJ2SG56NU9ibUptZG5aNXU5U2twS1pEYWJaVEFZdEdiTm1rcnJLUzB0VlZGUmtlYk5tMGNZQ1lBa3drZ0FBQUFBQUFBQUFBQUE3T2pTemtoR1Y0NXB3ODBwUER4Y0xpNHU2dENoZ3lUSmJEYkx6YzN0bXRjYk1XS0VTa3BLSkVtK3ZyNzY3TFBQcm5rdFoyZG5lWGg0Nk1DQkE4ckl5RkN6WnMzazRlR2hyS3dzVFpzMlRYbDVlWHJwcFpmVXZIbnpTanNadmZ6eXkxcXdZSUcrK09JTE5XN2NXRTJhTkpFa0xWaXdRTzNhdGJQT3UzRGhnbWJPbkNrbkp5Zk5uajNiT3Erd3NGRHU3dTdXZWNuSnlabzBhZEkxZncrQTJvY3dFZ0FBQUFBQUFBQUFBQUM3TVJYbldhODk2SXlFR25ZOEswRm5jdzdyV0dhQ1RNVy9CbkZ1YmRSSFBRUHVyL0k2YmRxMFVaczJiYXozQlFVRk1ocU4xMXpYazA4K3FkTFNVbTNidGszSGpoMjc1blV1dFdQSERrbFNmbjYrUHYzMFV6MzY2S01hUG55NHdzTEM5UDc3Nyt2VlYxK3Q5RDFYVjFkOTg4MDMyckJoZzRZT0hhcWZmdnFwd3B6NCtIaTk5dHByNnRxMXE2Wk5tMllOSHlVbEpXbnUzTGthTW1TSUhuLzhjYnQ4QjREYWh6QVNBQUFBQUFBQUFBQUFBTHNwdkNTTXhERnRxQWtITCt6UTN0Um9IYml3NDdKenp1WWMvbDFocEtWTGwvNC85dTQ5TE9veS8vLzRhMmFBR1FRVXBBUTBEeUI1U2hIelFLMloxS2JpTVZNenM1T2Q5SnRhbTZ0bDJtYVNaVmxwYWVWdWxxYW0reU90UEdWRkpxbVpXWmFLaTY1NXdDT2VGUlNRZ1JtRzN4K3NIeUh3d0VFSDhQbTRMcSs5UC9mbi90eWY5OHlGcmRmRjYzcmZXckpraVhGdHQ5dmxkRHJWcDA4Zlk2N2crRks2ZCs4dVNUcHc0RUN4WWFRVEowN29oeDkrdU9EejZlbnBDZ29LS2pUMzQ0OC9xa0dEQnNyTHk5TjMzMzJubkp3Y0RSNDhXSkwwN0xQUEtpc3JxOWk5ekdhenpHYXp1blhySmtscTBhS0ZacytlclZxMWF1bllzV09hT1hPbVZxMWFwYjU5K3lvNk9scC8vUEdIc3JPenRYMzdkbjMyMldmcTFhdVgrdmZ2Yit3WEdocXEyYk5uS3pBdzhMSy9Ed0JWRzJFa0FBQUFBQUFBQUFBQUFPV21ZR2NrcTRlUEd5dEJWYmY5K0ZyRjc1aXVOUHZSUzY0TjhtMVlvcjFidFdxbGF0V3FHZGNMRnk2VXpXWlR6NTQ5amJrbVRacG81ODZkSmRyM1FyWnYzNjQzM25qamd2ZGRMbGVoVGswLy8veXowdFBUZGZ2dHQydlBuajBhT25Tb25uLytlWFhxMUVrMWE5WlVXRmlZcWxXcnB0V3JWMnZldkhuNjZLT1BqR2ZqNHVMa2REb1ZGUlVsU2JMWmJLcFRwNDRrNmRpeFkwcElTSkNQajQvV3JsMnJ4TVJFSFR4NFVHZlBudFV0dDl5aUR6LzhVQUVCQWRxMmJadmF0R2tqS2IvVDBybm5BVUFpakFRQUFBQUFBQUFBQUFDZ0hHVVRSc0lWbG1ZL29pWGIzdFRlMU1RaTk0Sjh3MlR6OEZXRGdFaEpVb09BbHJKNStDcllMN3pJMm91SmlJaFFSRVNFcFB3ZzBPelpzMVd6WmszMTZkTkhGb3ZGV1BmNTU1K1g0Wk9jZDl0dHQrbmxsMSsrNFAyaFE0Y1d1cDQzYjU3dXZQTk91Vnd1U2ZuaHFXblRwaWtrSkVUMzNIT1BoZzBicGg0OWVzamYzMTk3OSs1VlNrcUs2dFNwbyt6c2JNMmRPMWQzM25tbkVVWXFxSG56NXZyaWl5OVV2WHAxL2Z6enovcjN2Lyt0K3ZYcjY3SEhIbE5rWlA1M0doOGZyeWxUcHFoNzkrNTY2cW1uNU9ucFdTN2ZBWUNxZ3pBU0FBQUFBQUFBQUFBQWdISlRxRE9TcGRwRlZnSWx0emQxc3o3Yk1xN1F6NWtrMWZlUFVIVFlJMFlJcVR6dDJiTkhPVGs1MnIxN3QvNzV6MzlxK1BEaDVici81TW1UWlRLWjVISzVaRGFiTDdwR2tuNzU1UmZ0MkxGRG8wYU4wbGRmZldXc2FkcTBxYVQ4amszcjE2OVhqeDQ5MUxScFUzbDZlbXJyMXEycVU2ZU9rcEtTNUhBNDFMNTkrMkxmYytiTUdhMVpzMFpMbHk2VnlXVFNvRUdEZE91dHQwcVNjbkp5ZFBic1dUVnYzbHlEQncvV2pCa3p0RzNiTm8wZlAxN0J3Y0hsK1pVQXFPUUlJd0VBQUFBQUFBQUFBQUFvRnptNVdaTHlKRWxlRnB0TXB1S0RGVUJwYkQ0Y3J5WGIzaXcwMXpLa3MyNnAyN2ZFblk5S1l1WEtsWktrZHUzYWFjbVNKUW9ORFZYMzd0M0x2Ty94NDhjMWRlcFV2ZnJxcTVLa045NTRRN201dVhyaGhSZGtzVmkwWThjT1Raa3lSUys4OElJYU5HaFE2TmwyN2RvcE5EUzAySDJqb3FMMDZhZWZ5dUZ3eU12TFMvWHIxOWZXclZ2VnVYTm4vZmJiYjdMWmJHcmR1bldSNTlhdVhhdlkyRmhKa3Nsa1V1M2F0VFYxNmxSTm1qUkpXVmxaUmhlbWN6dzlQWFhnd0FFTkhUcFVMNzc0WXJGN0FyZzJFVVlDQUFBQUFBQUFBQUFBVUM0S0hkRm00WWcybEo4ajZidUtCSkh1YnZhOElrTzZYTkgzWm1kbjY5dHZ2OVdOTjk2bzJOaFlQZmZjYzNydnZmZFV2MzU5TlcvZXZOVDdidHEwU2ErOTlwbzhQVDNsY0RqMDJXZWZhZVhLbGJyMzNudU5ZK0M4dkx4MDZOQWhqUmt6UmxPblRsV3RXclVrU1czYXRGRklTTWdGOTQ2SWlGQk9UbzYyYnQycXlNaEloWVdGS1NrcFNaSzBZY01HUlVWRnljdkxxOGh6clZ1M1Z0ZXVYVldqUmcwNUhBNDFiTmhRUGo0Kzh2SHgwUXN2dktBZVBYcG80TUNCc2xxdGtpUmZYMStscDZkci9QanhTa2xKSVl3RXdFQVVHUUFBQUFBQUFBQUFBRUM1S0JSRzhpQ01oUEp4SkgyWDVtejh1M0Z0dGZqb2tac25YL0Vna2lUTm1qVkw2ZW5wNnQrL3Z6dzhQRFJ1M0RqVnFGRkRyNzc2cWxKVFV5WGxCNVoyN05oUjZNKytmZnVLM1M4OVBWMW56cHpSNk5HajFiQmhRLzNyWC8vUzJyVnJOV2ZPSEhYczJGRlBQdm1rc2JaQmd3WjY4Y1VYZGZMa1NZMFpNMFlaR1JtU0pJdkZvbnIxNmwydzVrYU5Hc2xxdFdyVHBrMlNwTFp0MnlvcUtrb3BLU25hdDIrZm9xT2ppMzNPMjl0YjNicDEwNFlORy9URER6L290dHR1MDEvKzhoZTFiTmxTSnBOSnZyNitDZ3dNMUZkZmZhVUhIM3hRSDM3NG9iS3lzalI1OG1UMTZ0V3JWTjh2Z0txSnprZ0FBQUFBQUFBQUFBQUF5a1YyN2xsamJQV281c1pLVUpVczJmYW03UDhMdWxrdFBoclVlc29WUFpidG5FMmJObW5Sb2tWcTJyU3BFZUFKQ0FqUWl5KytxT2VlZTA2ZmYvNjVKQ2tsSlVYRGhnMjc1SDdaMmRuNjVaZGY1SEs1OU1BREQramhoeC9XVHovOXBFbVRKaWtpSWtLalI0K1d5V1FxOUV4VVZKUUdEeDZzRHovOFVMR3hzWHJqalRlTXpra1g0dUhob2ZIanh5czhQUDg3aW82T1ZuUjB0QllzV0tCcTFhcXBYYnQyUlo3WnYzKy9QdnZzTTYxWXNVTGg0ZUdhTUdHQ3ZMMjlKVWt1bDB1NXVibEdiVDE3OXBUTDVkS2lSWXYwNVpkZktqbzZXZ01HRExqZ3NYRUFyajJFa1FBQUFBQUFBQUFBQUFDVUMzdUJ6a2cyT2lPaEhLeEtucU1qR2J1TjY2c1ZSTnF5Wll2R2pSc25IeDhmalIwN3R0QzlpSWdJVFo0OFdjMmFOVk5zYkt6cTFxMnI4ZVBIRjFxVGtwS2ljZVBHRlpxeldxMGFPSENnYXRTb29VNmRPbW4xNnRXYU9IR2lHamR1ckZkZmZWV2VucDdGMXRLdlh6L3QzNzlmMzN6emphWk5tNllSSTBZVXV5NGpJME0vL1BDRGNYMzQ4T0ZDOStQajR4VVVGS1Q0K0hoanJtUEhqcG8xYTVhV0wxK3VnSUFBUGYzMDArcmV2YnZXcjErdnBLUWtXYTFXYmR1MlRTNlh5emdtenNmSFJ3TUhEbFRmdm4yMWZQbHl6WnMzVHdrSkNicjc3cnMxZlBqd1MzeXpBSzRGaEpFQUFBQUFBQUFBQUFBQWxBdU9hVU41U3JNZjBlbzljNDNyanFFUFg1VWdraVN0V2JOR2toUWJHNnZnNE9BaTk1czNiMjZNUFQwOWl4eWJscHViVyt5Ky9mcjFrNVRmYldqeDRzVUtEdy9YNjYrL2JuUWh1cEJubm5sR0tTa3BPbkxraU94MnUydzJXNUUxcDArZjFzeVpNeS8rd2FSQ2E1bzNiNjRPSFRvb0tDaEk5OXh6ajdIdi92MzdqWFUybTAwZE8zYlVYWGZkVldnZnE5V3FQbjM2cUV1WExvcUxpMVBidG0wditXNEExd1pUWGw1ZW5ydUxBQUFBQUFBQUFBQUFBRkQ1YlRyMGpaYis5MjFKVXF2YVhkV3I2U2czVjRUS2JQRzJTVW84L0owa3FZWXRTUDhYTlVNMkQ5K3I4bTZuMDZuOSsvY3JMQ3pzaXIwak96dGJEb2REdnI2WDk1bk9uajBybTgwbXM5bDh4V3I2TTVmTGRWWGZCNkJxb0RNU0FBQUFBQUFBQUFBQWdIS1JrM3ZXR0ZzdDFkeFlDU3E3dmFtYmpTQ1NKTVUwR25yVmdraVM1T0hoY1VXRFNGSitaeUdyMVhyWjY2dFZ1L3AvcHdnaUFTZ04vc3NCQUFBQUFBQUFBQUFBb0Z4a083T01zWmZIeFkrZEFpNW04K0Y0WTF6ZlAwSk5yci9OamRVQUFFcUNNQklBQUFBQUFBQUFBQUNBY2tGbkpKUUh1elBqVDEyUmh0cHpPT01BQUNBQVNVUkJWTG14R2dCQVNSRkdBZ0FBQUFBQUFBQUFBRkF1c3AzbncwaGVGam9qb1hTMkgvL0pHQWY1aGluWUw5eU4xUUFBU29vd0VnQUFBQUFBQUFBQUFJQnlrWk5yTjhZYzA0YlMrbVgvRjhZNE1pVEdqWlVBQUVxRE1CSUFBQUFBQUFBQUFBQ0Fjc0V4YlNpck5Qc1JIY25ZYlZ4SDF1N2l4bW9BQUtWQkdBa0FBQUFBQUFBQUFBQkF1ZUNZTnBUVjN0UkVZOXo0dXIvSTV1SHJ4bW9BQUtWQkdBa0FBQUFBQUFBQUFBQkF1Y2pKelRMR1hoNTBSa0xKYlQrMjFoZzNDSWgwWXlVQWdOSWlqQVFBQUFBQUFBQUFBQUNnWE5BWkNXVzFMKzE4WjZRR0FTM2RXQWtBb0xRSUl3RUFBQUFBQUFBQUFBQW9Gd1U3STFrOUNDT2haSTZrNzVMZG1TbEpxbUVMVXJCZnVKc3JBZ0NVQm1Fa0FBQUFBQUFBQUFBQUFPVWlKN2RnWnlTT2FVUEo3RTJsS3hJQVZBV0VrUUFBQUFBQUFBQUFBQUNVQzN1Qlk5cXNoSkZRUW50VE54dmpCZ0dSYnF3RUFGQVdoSkVBQUFBQUFBQUFBQUFBbEpuVGxTTXBUNUprTVhuS1pPSlhrU2lab3htN2pYR3diME0zVmdJQUtBditCUUFBQUFBQUFBQUFBQUNnekJ5NWRtUHNaYkc1c1JKVVJuWm5odExzUjQzcllMOXdOMVlEQUNnTHdrZ0FBQUFBQUFBQUFBQUF5aXduTjhzWWUxcXNicXdFbGRHUjlGM0d1TDUvaEJzckFRQ1VGV0VrQUFBQUFBQUFBQUFBQUdWV3NET1NKNTJSVUVKN1V4T05NVjJSQUtCeUk0d0VBQUFBQUFBQUFBQUFvTXdjcm14ajdHWHhkbU1scUl3S2RrYnl0d1c3c1JJQVFGa1JSZ0lBQUFBQUFBQUFBQUJRWmprRk95T1pPYVlOSlhQYWZ0UVlCL3MxZEdNbEFJQ3lJb3dFQUFBQUFBQUFBQUFBb013NHBnMWxjU1JqdHpGdUVCRHB4a29BQUdWRkdBa0FBQUFBQUFBQUFBQkFtZVhrWmhsanIwb1VSbkk0SE5xd1lZTlNVbExLZGQvazVHVHQyN2ZQZUVkbVptYXg2M0p6YytWME9pOTdYNGZEb1RWcjFwUjd2ZTZVWmo5aWpLMFdIemRXQWdBb0Q0U1JBQUFBQUFBQUFBQUFBSlJaWmVtTXRHUEhEdVhtNWhyWGFXbHBHanQyckw3NzdydHlmYzliYjcybHFWT25TcExtekptako1NTRRdXZXclN1MHh1VnlhZFNvVVpvK2ZmcGw3NXVlbnE0SkV5Ym9sMTkrS2RkNjNTa3Q2M3dZaVNQYUFLRHlJNHdFQUFBQUFBQUFBQUFBb014eUtrRVlLVGs1V2NPR0RkUHMyYk92K0x1c1Zxdnk4dklrU2ZmZmY3OWF0R2lobDE5K1daTW5UemJXbU0xbXRXN2RXc3VXTGRQMzMzOS94V3VxcVBhbUpocmpZTDl3TjFZQ0FDZ1BIdTR1QUFBQUFBQUFBQUFBQUVEbFY3QXpVa1U5cG0zWnNtV1NwSmlZbUN2K0xxdlZxck5uejBxU2ZIeDhOSGJzV0xWdDIxWitmbjZGMWcwY09GQS8vL3l6M252dlBiVm8wVUpCUVVGWHZMYUt4dTdNTU1ZMkQxODNWZ0lBS0ErRWtRQUFBQUFBQUFBQUFBQ1VXYUhPU09hS0YwWTZjZUtFNHVQakZSb2FxdFRVVktXbXBrcktQNlpOa280ZlA2NmtwS1Jpbi9YMjlsYkRodWVQRDF1MWFsV2hEa2ZGeWNuSlVWNWVubnIyN0Zucy9aRWpSeW82T2xwbXMxa2pSNDdVMEtGRHRXVEpFdlh1M1Z0cjE2Njk0TDduQWs2SmllZTdDUVVGQmFsOSsvWVhyYWNpTzVLK3l4ZzNDR2pweGtvQUFPV0JNQklBQUFBQUFBQUFBQUNBTW5PNnNvMnhsMGZGQ3lQTm16ZFBEb2REZS9iczBZZ1JJNHJjWDdGaWhWYXNXRkhzc3pmZWVLT21UNTl1WER1ZFR0bnRkdlhyMTA4MWE5WXM5cGxWcTFicDBLRkRHamh3WUxIM3c4TENDbzNmZmZkZE5XN2NXRnUyYk5Fbm4zeHl3Yzl4N3VpM1gzLzlWUnMzYnBRazNYenp6WlU2akhUYWZ0UVkweGtKQUNvL3drZ0FBQUFBQUFBQUFBQUF5aXduTjhzWVY3VE9TUC85NzMvMTlkZGZLeW9xU2dNR0RDaDBMeTB0VGJHeHNlclVxWk82ZGV0VzdQUGUzdDdGem5mdTNGbWhvYUhGM2p0OCtMQ09IVHVtZSsrOTk3SnFiTktraVNTcFpjdVd4bkZ5eFRsMTZwVHV1KzgrUGZua2srclRwODlsN1YzUnBSVUlJd1g3aGJ1eEVnQkFlU0NNQkFBQUFBQUFBQUFBQUtETUNoM1RacWs0WVNTNzNhNjMzMzViVnF0Vnp6enpqR3JWcWxYby92SGp4eVZKMTE5L3ZabzNiMTV1Ny9YMjlsWm1abWFSZCtYazVLaE9uVHFTcERWcjF1alVxVlBHK2k1ZHVraVNYQzZYVnE1Y3FiLys5YTh5bTgzbFZsTkZWUENJdGhxMklEZFdBZ0FvTDRTUkFBQUFBQUFBQUFBQUFKUlp3YzVJWGhVb2pEUjU4bVR0Mzc5ZmYvdmIzNG9Fa2NycXUrKytLM0pNVzcxNjlSUVZGU1UvUHo4NUhBN1o3WGJaYlBuZngvejU4L1gxMTE5cjl1elpxbDI3dHBZdVhhby8vdmhERG9kRGZuNStSaGhweTVZdGV2UE5ON1Zueng0TkhqeTRYR3V1YU96T0RHUHNUeGdKQUtvRXdrZ0FBQUFBQUFBQUFBQUF5c3hSQVRzajVlWGxLU01qUTUwN2QxYVBIajNLYmQvYzNGeEowckpseTJReW1ZeDV1OTJ1TGwyNktDb3FTb0dCZ1pMeWoxV3JYYnUyenB3NW94VXJWcWhseTVhcVhidTJKT250dDkrV0pFMmZQbDAvL1BDRHNVOWtaS1Q2OWV1bmhRc1hLanc4WEhmZWVXZTUxVjdSN0UxTk5NWWMwUVlBVlFOaEpBQUFBQUFBQUFBQUFBQmxWdkNZTmkrTHR4c3JPYzlrTW1uczJMR3lXcTFhdTNadGtXUFRKQ2tqSTc4elQzSnlzdUxqNDR2ZHAwMmJOa2E0U0pMT25qMHJTWm8xYTFhaGJrdjkrdldUMVdxVmxIL3NteVFkUFhwVXRXdlgxcUpGaTVTVGs2T0hIbnJvc21wLzRva25sSlNVcENsVHBpZzBORlNob2FHWDlWeGxVN0F6a3MzRDE0MlZBQURLQzJFa0FBQUFBQUFBQUFBQUFHVlc4SmkyaXRJWlNaTDgvUHdrU1RObXpORGh3NGN2dUc3OSt2VmF2MzU5c2ZjbVRacFVLSXlVbFpYL1dXdlVxRkZvbmQxdWw3ZDNmaERyaGh0dWtDUWRQSGhRUVVGQldyQmdnYUtpb2hRUkVYRlpkVnNzRm8wZE8xWkRoZ3pSaWhVcnF1eHhiVWZTZHhuakJnRXQzVmdKQUtDOEVFWUNBQUFBQUFBQUFBQUFVR2FPUXAyUktrNFk2WnozM252UE9GNnRvRk9uVHVtcHA1NVNuejU5ZE45OTl4WDc3TGxBMHpuSGpoMlQxV28xdWlCSmtzdmxVbloydHFwVnF5Wkp1dTY2NjFTOWVuVnQzNzVkYTlldWxTUU5HemFzUkRXSGhJVG9YLy82bDNHc1cxVjBOR08zTWZiM0RuWmpKUUNBOGtJWUNRQUFBQUFBQUFBQUFFQ1pGVHltclNKMVJqcm56MTJNemprWFVMTFpiS3BacytabDdiVnYzejdWclZ1MzBOeTU0OTU4ZmM4Zk5SWVJFYUdFaEFRNW5VNDk5ZFJUQ2drSktYSGRmdzRpblRzaXptdzJsM2l2aXNidXpKRGRlZjdvUEg4YllTUUFxQW9JSXdFQUFBQUFBQUFBQUFBb3N4em4rV1BhS21KbnBQTGlkRHFWbkp5c08rNjRvOUQ4OGVQSEpSVU9QVFZwMGtScjE2NVZ1M2J0ZE04OTl4anpyN3p5aWxxMWFxV2VQWHRlOG4wT2gwT1RKMCtXdDdlM2JEYWJ0bXpaSWtrS0RxNzh3WjJDUjdUVjk3Kzg0K3RRY3ErODhvcWFOMit1UG4zNmxNdCtpWW1KOHZmM1YvMzY5Y3RsUHdCVkQyRWtBQUFBQUFBQUFBQUFBR1dXblh2V0dIdFp2TjFZeVpYMSsrKy82K3paczJyZXZMbVNrcEowL1BoeDJXdzJMVisrWEpKMDQ0MDNTcExXcmwyck9YUG1TSkxTMDlPVmw1Y25rOGtrU2ZydHQ5K01Ma3pwNmVuYXZIbXpjbkp5bEptWktSOGZuMEx2OC9UMDFNYU5HNVdhbWlvcHZ5TlN4NDRkMWE1ZHU2dnllYStrdmFtSnhqallMOXlObFZSdHUzYnQwblhYWFdkY081MU9PUnlPeTNyV1pETEpaaXNjTG56NzdiZlZvVU1IRFI0OHVGenJCRkIxRUVZQ0FBQUFBQUFBQUFBQVVDWk9WNDZrUE9QYXcyeDFYekYva3BtWnFieTh2QXZlUDNmc21jUGhNSTVhSzQ3WmJGYTFhdFgwOWRkZnk5dmJXN2ZkZHB0V3JseXBkOTk5MTFoei8vMzNLemc0V0hGeGNabzFhNWJDd3NKMDY2MjNhdDY4ZVhyLy9mYzFmUGh3SFRwMFNGbFpXYnJ4eGh1Vm1abXAwYU5INi9EaHcvTHg4ZEUvL3ZFUC9lTWYvMUJnWUdDaGQ4K2JOMDlPcDFONWVYbXkyV3l5V0N4bC9GWXFob0tka1NwcUdPblJSeC9Wd1lNSGpXdXoyYXpxMWF1clFZTUdhdGV1bmJwMTYxWWtRRlpRWGw2ZXZ2dnVPeTFldkZnSER4NlVqNCtQV3JSb29jY2VlNnhFeC9hbHBLUm84ZUxGMnJScGs0NGRPeWFuMDZucnJydE9rWkdSdXVlZWV4UWFHbnJaZTMzMTFWZjY0SU1QTG11dG41K2Z2dnp5UzJWbVppbzdPMXVTbEoyZExZZkRvVk9uVGhuclBEdzhWTDE2ZGExYXRVcS8vLzU3c1h0MTY5Wk5UWnMydmV3NkFWUmVoSkVBQUFBQUFBQUFBQUFBbEVsT2JzRWoyaXBXVjZRQkF3YklicmRmY3QzQ2hRdTFjT0hDQzk2dlg3Kytubjc2YWExYnQwNTMzMzIzYkRhYk9uWHFwSll0VzhyaGNDZ3dNRkFXaTBValI0NVVVbEtTT25ic3FGR2pSc2xtc3lrMU5WWExsaTFUWW1LaUVZeUtqSXpVRzIrOG9kMjdkK3UxMTE1VFlHQ2d4b3dabzBHREJ1bldXMjlWV0ZpWXFsZXZMb3ZGSW92RklnOFBEM2w0NVA5Nk55Y25SOW5aMmNySnlWRk9UbzQ4UFQzVnUzZnY4dm5DcnFKOWFRVTZJL2syZEdNbGx4WVJFU0dMeFNLbjA2bTB0RFFsSmlacTgrYk5tajkvdmthTUdLR09IVHNXKzl6SEgzK3NCUXNXcUY2OWV1cmR1N2RPbmp5cGxTdFhhdE9tVGZyNDQ0L2w3KzkveVhjdldMQkFNMmZPbE12bGtzMW0wdzAzM0NDVHlhU0RCdy9xbTIrKzBiZmZmcXZISG50TUF3WU1LTkZuZXY3NTUxV3RXcldMcnZIMDlKUWtUWnMyVFFrSkNjYjg0c1dMdFhqeFl1TzZXYk5tbWpwMXFyWnQyNmJWcTFlcmRldld4ajJYeTZWMTY5YXBaY3VXaEpHQWF3UmhKQUFBQUFBQUFBQUFBQUJsVWppTVpMdkl5cXR2NU1pUmNqcWRaZDdIMTlkWFFVRkJxbGV2bmdZTkdpUko4dkx5MGcwMzNGQm9YVlJVbEhyMTZxVTc3cmpEbUh2MjJXZlZwRWtUZmZIRkZ6cDU4cVFHRGh5b29LQWd0V2pSUXExYXRWS2JObTBrNVFkWEZpOWVySjkvL2xtYk5tMVNabWJtWlIybmRmZmRkNWY1ODExdFI5SjN5ZTdNbENSWkxUNFZ0alBTT2JHeHNmTDE5VFd1MDlQVDlkVlhYMm5ldkhsNjlkVlhsWkdSb2U3ZHV4ZDZ4dUZ3YU5HaVJicisrdXYxd1FjZkdNZWRoWVNFYU83Y3VWcXpabzE2OWVwMTBmZCsrZVdYK3VpamorVGw1YVVoUTRhb2E5ZXVSa0RJNlhUcSsrKy8xd2NmZktDWk0yZktack1ab2JTa3BDVHQzNzlmVW43M3I3MTc5K3Jycjc4Mm5wV2tkdTNhcVVhTkdwZjErUjkvL0hIMTc5OWZaODZjMGZQUFA2OUJnd2JwbGx0dWtTUjkrT0dIeGhHRWtoUVlHS2lYWDM3WnVNN0t5cnJrNXdSUXRSQkdBZ0FBQUFBQUFBQUFBRkFtanR6em5ZYzhLMWdZS1RvNnVsejNtejU5dXF6V0N4OURkNkh1TkRFeE1ZcUppU2swMTZkUEg2UGJrWlFmZUhyd3dRZjE0SU1QRmxybmREcmxjRGlNVUpYWmJEWTZKbGtzRnBuTjV0SitITGZaZkRqZUdEZXAxZDZObFpTT241K2Y3ci8vZnJWdTNWb2pSNDdVdEduVDFLSkZDOVdyVjg5WWs1V1ZKWWZEb2NhTkd4dEJKRWtLRDg4UFh1WG01aHB6aXhjdjF1SERoL1hVVTA4WmM4ZU9IZE9NR1ROa01wazBZY0lFM1h6enpZVnE4UER3VUV4TWpFSkNRdlRjYzg5cHhvd1o2dENoZ3dJREEvWDk5OTlyK2ZMbHh0cE5telpwMDZaTjh2SHhNY0owNStiVDB0SXUrRGtiTkdpZzBOQlExYXBWUzdWcTFkTG16WnNsNVhmMmF0Z3d2NXVWMld3dTlQa0FnREFTQUFBQUFBQUFBQUFBZ0RLcHlNZTBsYmVMQlpGS3FtQVE2VkxyTG5kdFpXQjNaaWl4UUJqcGxycDkzVmhOMlRScTFFZ1BQdmlnUHY3NFk4MmZQMTlqeG93eDdsV3ZYbDBoSVNIYXNXT0hIQTZIMFpVb0lTRkJIaDRlYXRldW5iRTJLU2xKcTFldjFnTVBQS0RxMWF0TGtwWXNXYUxjM0Z4MTdkcTFTQkNwb0pZdFcrcU9PKzVRUWtLQ2xpOWZyb2NmZmxoUFAvMjBoZzRkcXV6c2JOMTMzMzNxMXEyYkJnOGVMSlBKVkNpa0ZCY1hwMjNidGtuS0QwYzVISTVDd2FMNzc3OWZvYUdoeHZYYXRXdGxzOW1NSUpLVTN5VXFNREN3dEY4aGdDcW82dncvRmdBQUFBQUFBQUFBQUFDM3lIR2VEeU5aTGRYY1dBa3FneVhiM2pTT2FBdnlEYXZ3UjdSZFNxZE9uZlR4eHgvcjExOS9sY3ZsS3RTcGF2anc0WHJwcFpjMGNlSkU5ZTNiVjNGeGNkcThlYlBHakJtak9uWHFGTm1yWU5qdDk5OS9seVIxNmRMbGtqVjA3TmhSQ1FrSjJyUnBreDUrK0dHamE5Ym16WnZsY0Roa05wdmw1ZVZWNUxsSmt5WVo0L2o0ZUwzOTl0djY0b3N2aWwyYm1wcXFGU3RXS0RvNnVsQmc2Y3laTTRXT2U4dkt5dElQUC94Z1hGL09VWU1BcWhiQ1NBQUFBQUFBQUFBQUFBREtKRHYzckRIMjhpaS9NRkthL1loTzI0OUtrdmFtSmlyWXQ2RWFYMS81anZTcURIYWUra1VKT3orU3ZVQ1hxeXZCNmNwV2hqM1Z1QTcyRGRlcTVEbFg5SjJlRnF0YWhuU1dyMWZOSzdKL3pabzE1ZS92cjdTME5KMDVjMGIrL3Y3R3ZTWk5tcWhGaXhaYXUzYXQwVlZvMHFSSnV1bW1td3J0Y2Z6NGNmbjcreGNLSXgwNGNFQ1NkT09OTjE2eWhnWU5Ha2lTRGg4K1hHaCsxYXBWa3FTTWpBd3RYTGhROTk1N2I2aytvOHZsMGx0dnZTVkpldWloaDdSdDJ6YTVYQzd0MjdkUFI0NGNVZjM2OVkyMWFXbHArdVNUVDR6cnZMeThVcjBUUU9WRkdBa0FBQUFBQUFBQUFBQkFtV1E3QzRTUlNubE1tOTJab1QrTy82VHQvL3R6SWZkRnhLcko5YmVWNmgyNHNQKzM2VVhsNlNxRlJreDVrc2trNVVtSlI3NjdLcS84N2VBeS9hMzkvQ3UyLzdsT1FYYTczWmpidEdtVFltTmpaYkZZOU1RVFQ4amhjR2pSb2tVYU5XcVVoZzRkcXA0OWUwcVNjbkp5dEhQblRuWG8wTUY0MXVGd0tDY25SNTZlbnNWMktmb3pIeDhmU1ZKMmRyWXhsNW1acVI5Ly9GRmVYbDdhdjMrL1ZxNWNxZE9uVCt1NjY2NHoxaHc4ZUZBN2QrNlVKRzNmdmwyU3RIcjFhdU5Zd050dXkvKzdObW5TSkczWXNFR2pSNDlXclZxMU5IZnVYTVhINXgrMTE3UnBVOW50ZHYzOTczOVhlSGk0UWtKQ0NvV1I3SGE3N3IzMzNpcDExQ0NBaStOdk93QUFBQUFBQUFBQUFJQXlLZGdaeWVwUnNqQlM0dUg0U3dhUUNqcDN2QmZLMTFVTElrbVM4b05JeXNzZlhnMEZBM05YUW5wNnVpVEp6ODlQa25UbzBDRzkrT0tMQ2dvSzBsdHZ2V1VFZ0hyMDZLR0pFeWRxMnJScFJraG4xYXBWY2pnYzZ0aXhvN0dmcDZlbnpHYXpIQTZISEE2SFBEMDlML3Irckt6OGpsYSt2cjdHM0pJbFMzVEREVGNvTXpOVHpabzFVK2ZPblRWOStuVDE2TkhEV0xOeDQwWjk5TkZIa3FUYzNGeEowclJwMDR6N3JWdTNsczFtazlQcDFOLys5amZkZGRkZGtxU25ubnBLRHozMGtIeDhmT1RyNjZ1NHVEaHQzNzVkVTZaTUtWS2J6V2JUc21YTEx2T2JCRkFWRUVZQ0FBQUFBQUFBQUFBQVVDYlpCUUpDWHBiTE82YnRTUG91ZmJabG5OTCtkd3hiY1dyWWd1UnZDNUlrTlFpSWxMOTNzSnB3VE5zVmNmZE5vN1I2OTd3cmVxU1dLeTlYZG1lR0hLNy9kUTh5U2EzcjlMaGl4NmVkWXpGYjFDQ2cxUlhiLzhDQkE4ck16RlJ3Y0xEUm9lanp6eitYdytIUWtDRkRDblVpOHZmMzEydXZ2YVl4WThab3hvd1pxbDI3dGo3OTlGUFZxVk5IdDl4eVM2RjlnNE9EZGVqUUlTVW5KNnR4NDhZWHJXSHYzcjJTWkJ5WGxwNmVyczgvLzF5REJnM1M1NTkvTGtucTFhdVhJaU1qdFhIalJ1TzVYcjE2cVZldlhwS2srUGg0dmYzMjIvcmlpeStLZEdNYU4yNmM4dkx5ak1DU3pXWXp1a0hsNXViSzVYSVo0NHN4bTgweW1hNVNBZzJBMnhCR0FnQUFBQUFBQUFBQUFGQW1KVDJtYmZXZXVWcVZQS2ZJZkpCdm1DSkRZdFNrVm52NTI0TEx0VVpjWEdSd1YwVUdkNzBxNzRwTGZFbC9uRmduU1VvNS9WOE5pWnB4VmQ1N3BTeGZ2bHpTK1NQTkpHblBuajJTcFBEdzhDTHJQVDA5OWRKTEwybklrQ0VhUDM2OEpHbml4SWt5bTgyRjF0MTg4ODA2ZE9pUVZxNWNlY2t3MHVyVnF5VkpiZHEwa1NUTm41OS9KRjJuVHAyTU1KSWsxYXRYcjFBWTZYSU5IRGhRSjArZXZPUzZtSmlZaTk0Zk5HaVFIbmpnZ1JLL0gwRGxRaGdKQUFBQUFBQUFBQUFBUUprVTdJeGs5Ymh3WjZRajZidTBaTnViT3BLeCsveDZpNDl1cWRkWGtiVzdWSWtBMHZQUFB5OVBUMCs5OXRwcjdpNmx3b3BwUEV4N1V4T1ZuWnVwSXhtN2RTUjlsNEw5aW9aMktvT05HemRxMGFKRjh2YjJWdi8rL1kxNUQ0LzhYOFducEtRVTZveDBUbzBhTlJRVkZhV3Z2LzVhRFJvMFVOdTJiWXVzNmQyN3Q1WXZYNjVseTVicHIzLzk2d1VEU1Z1MmJGRkNRb0o4ZlgzVnVYTm5TVkpBUUlBZWVPQUJlWHRmT0J5WW5wNnVIVHQyR05mbkFsUy8vLzY3VWIrWGw1ZGF0bXlwVWFOR0tUczd1OGdlSjArZTFDZWZmQ0lQRHcrZFBuMWExYXBWVS92MjdmV1h2L3lsMkhlZTY5d0VvR29qakFRQUFBQUFBQUFBQUFDZ1RBcUZrUzV3VEZ1YS9Zam1iUHk3N0FYVzF2ZVBVTytiUmwvVkVOTGh3NGUxYytkT1dhMVd0V2pSUXBzMmJicmtNemZkZEpQOC9mMHZhLzlUcDA0Vk9lSUtoZm5iZ3RXa1Zuc2xIdjVPa3JUK3dCZnEzV3kwbTZzcW1mVDBkQzFldkZqLy92ZS9KVWt2dnZpaUFnSUNqUHR0MjdiVjVzMmJOVzNhTkUyWU1FRzFhOWMyN2gwOGVGQ3paczNTanovK3FCbzFhbWp2M3IyYU1XT0dubnp5eVVKSG1OV3ZYMThEQnc3VS9QbnpOWHIwYUQzenpET0tqbzQyT2lnNW5VNTkvLzMzK3VDREQrUnl1VFJ5NUVoVnE1Yi85NjlidDI3R2tYRVhrcHljckFrVEpoU1pIemR1bkRFT0RBeFVYRnljMFhIcG5MeThQQ1VrSkdqMjdObnEyYk9ucWxXcnBybHo1K3J0dDkvV21ERmo1T1BqbzBjZWVlU1NOUUNvbWdnakFRQUFBQUFBQUFBQUFDaVRnZ0VqTDQraW5WanN6Z3g5bGpqT1dHZTErQ2c2N0JIZFVxL3ZGYTl0MXF4Wk9uRGdnSTRlUGFwRGh3NHBNek8vaGxhdFdxbFdyVm9hUDM2OExCWkxrU095cFB6QWhkUHAxTVNKRTR2dFhJUFN1NlZ1WHlPTXRDODEwYzNWWE5vcnI3d2lpOFVpcDlPcDFOUlU3ZCsvWDNsNWVRb01ETlFMTDd5Z3lNaklRdXQ3OSs2dGRldldhZXZXclhyMDBVY1ZHaHFxNnRXcjYvang0enA0OEtBa3FYdjM3aG95WkloR2pScWxoUXNYYXQyNmRicnV1dXZVdkhsekRSbzBTSkwweUNPUHlPRndhTUdDQlhyOTlkZjEvdnZ2cTI3ZHVuSzVYTnEzYjUreXNySWtTYzg4ODB5aFkrTDgvUHd1K1praUlpTDA3YmZmWG5STndYRFVPWW1KaVpvNWM2WU9IRGlnWjU5OVZoMDdkbFJjWEp5ay9HUHAzbnZ2UFUyYU5Fa1BQL3l3Qmd3WW9DNWR1cWg2OWVxWHJBZEExVUVZQ1FBQUFBQUFBQUFBQUVDWjJKMFp4dGpxVWJRVFN2eU82WVdPWmh2VWVzcFZPNWJyOU9uVHN0dnRxbHUzcm5idTNLbmh3NGZyemp2dmxKK2ZuM0VzMVlRSkU0b05HKzNaczBlREJ3KytLblZlYTRMOXdtVzErQ2c3TjFOcDlxTVYvcWkyY3gyMExCYUxhdFNvb1RadDJ1aldXMjlWNTg2ZFpiVmFpNnozOHZMU1cyKzlwYVZMbHlvaElVSDc5Ky9YL3YzN0ZSQVFvRTZkT3Fsbno1NXEyclNwSkduU3BFbWFObTJhMXE5ZnI3UzBOTFZ2Mzk3WXgyUXk2Y2tubjFUSGpoMjFaTWtTYmRteVJUdDM3cFRKWkZMdDJyWGxjRGlVa3BLaVJZc1dxV1hMbHFwWHI5NWxmeWFUeVNTTHhYSlphek16TTdWMjdWb3RYYnBVTzNic1VJY09IVFJ1M0xoaWo2QUxEZzdXNU1tVHRYVHBVczJmUDErelpzMVNWRlNVYnI3NVpyVnUzVnAxNnRTNTdCb0JWRTZFa1FBQUFBQUFBQUFBQUFDVVNhRXcwcCtPYVZ1VlBFZWJEOGNiMTNjM2UvNnFoazVHakJnaFNVcEpTVkZDUW9JYU5teDRXVjFqTHNUaGNDZ3RMZTJDOTNOemMrVjBPblg4K1BFTHJxbFpzK1psaDBDcXNnWUJMZlhIaVhXU3BDTVp1eXRrR09tVFR6NHA5Yk9lbnA3cTI3ZXYrdmE5ZUFjd1gxOWZqUjA3OXFKckdqVnFwT2VlZTY3SWZGWldsaVpPbktqMTY5ZHIrUERoZXU2NTU5U2hRNGZMcXUrYmI3NlJ6V2E3NUxwT25UcnA2YWVmMW9FREI5UzJiVnROblRwVnpabzF1K2d6WnJOWnZYdjNWa3hNakw3OTlsdDkrKzIzK3VpamozVGpqVGNTUmdLdUFZU1JBQUFBQUFBQUFBQUFBSlJKd1dQYUNuWkdTck1mMGVvOWM0M3JxTHA5RkJuUzVhcldWdDcrK09NUEkrQjBNUU1IRHJ6Z3ZSa3paaWcwTkxROHk2cVVndjNDejRlUjBuZEpsZnhud3gyOHZiMFZHeHVyanovK1dBc1hMdFFycjd5aS92Mzc2L0hISHkvMjZFRXBQeVJsczlrMGYvNzh5M3BIVEV5TUprNmNxTnpjM0JJSGlXdzJtM3IzN3EzZXZYc3JJeU5EdnI2K0pYb2VRT1ZFR0FrQUFBQUFBQUFBQUFCQW1kZ2Q1enNqMlFxRWtWWWx6ekhHamEvN2kySWFEYnVxZGVYazVHamp4bzJTcEZPblRrbVN0bTdkcW95TURGbXRWdm43KzB1UzR1TGlGQjhmWCtUNXpNek1JblBuOU8vZnY5anVNTk9uVDVmRll0R1FJVU9LM051NGNhT1dMbDFhcXM5U0ZUVUlhS25WK1NmbDVZZVJVQ3BtczFtREJ3Kys0SkdDYytmT0xYVGR2WHQzZGUvZXZVVHZDQTRPdnVqOUFRTUdhTUNBQVJkZFF4QUp1SFlRUmdJQUFBQUFBQUFBQUFCUWFubDVlWEs0N01hMTFTUC9tTGE5cVp1VmVQZzdZejZtOGRVTklrbFNlbnE2WG52dE5VbVMwK21VbEIvTU1Kdk5xbFdybHY3eGozK1VldS9HalJ1cmZmdjJSZVkvK2VRVGVYbDVGWHZ2OU9uVHBYNWZWVlR3V0xaOWFWdmNXQWtBb0R3UlJnSUFBQUFBQUFBQUFBQlFhbG5Pd2dFYmI0L3FrcVROaDg5M0dtb1owbG4rdG90M1Zya1NBZ01EdFd6Wk1rblM2Nisvcm9TRUJFMmFORW5ObXplWEpHVm5aMnZhdEdtcVY2K2VmSHg4aWp5Zm5aMnQ1T1JrMWF0WDc2cldmYTJ3ZWZqS2F2RlJkbTUrQjZvMCt4RzMvSndBQU1vWFlTUUFBQUFBQUFBQUFBQUFwWmJsU0RmR0htWXZtVXhtMlowWmhib2lSWWM5NG83U0RGbFpXZnJwcDU4a1NVbEpTUW9JQ0ZDZE9uWDB5Q09QS0NjbjU3TDJtRE5uanZ6OC9LNWttZGVrWUwrR1JsZWt0Q3pDU0FCUUZSQkdBZ0FBQUFBQUFBQUFBRkJxWngxbmpMSE53MWVTdFAzNFQ4WmNrRytZMndNbWE5YXNrYSt2cjdLenM3Vnc0VUl0WDc1Yzc3MzNuZ1lQSGl5WHkyV3NPM0hpaEdiT25LbWVQWHVxV2JObWhmYXcyV3hYdSt4cmdyOTNzQkZHT3BLK1d3MENJdDFjRVFDZ3JBZ2pBUUFBQUFBQUFBQUFBQ2kxckFKaEpHL1AvTTVCaVFXT2FJc01pYm5xTlJXVWw1ZW5aY3VXNmZiYmI5ZWlSWXMwZlBod2ZmREJCM3I1NVpmMTl0dHZ5OVBUMDFpN1o4OGV6Wnc1VTgyYU5kTmRkOTExMFgzZmVPTU52ZlhXVzBYbXM3T3pKVWs5ZS9Zc2NpODNON2VNbjZicUtSaFVzenN6M0ZnSkFLQzhFRVlDQUFBQUFBQUFBQUJBaFpTUWtLQmp4NDVwd0lBQkYxMlRtcHFxdSsrK1d4NGVKZi9WMTVrelo3UnIxeTZGaDRlcmV2WHFsL1dNeStYU2YvN3pIOVdyVjA4QkFRR0Y3bTNZc0VGTm16YVZyNjl2b2ZrMWE5WW9Nakx5c3Q5Um1SUThwczNtNGFzMCt4SHRUVTAwNWlKcmQzRkhXWWJ2di85ZWUvYnMwZkRodzdWbzBTSmRmLzMxR2pObWpQN3puLytVNm1mbW5Pam9hSVdHaGhhWlg3aHdvU3dXaS9yMDZWUGszdmJ0MjdWbXpacFN2N01xYWhEUVVxdjM1SS8zcG02VzVONGovUUFBWlVjWUNRQUFBQUFBQUFBQUFCWFMxcTFidFh2MzdndUdrWGJ2M3EzWFgzOWRrdFNrU1JQZGROTk5KWDdISDMvOG9iRmp4MnJpeElscTI3YnRaVDJUbloydFVhTkdhZlRvMFlXNjV6Z2NEcjM3N3J1cVY2K2VKazZjS0pQSlpOVDUybXV2cVcvZnZobzhlSENKYTZ6b0NvYVJ2RDM5Q2dXUjZ2dEhHRWUzbGhOMFpnQUFJQUJKUkVGVXVZUGRidGZNbVRQVnFWTW4rZm41R2ZPdFc3ZFc2OWF0Tld2V0xDMWF0TWlZUDNkazI1UXBVelIxNmxSanZtdlhyaG82ZEtna0tUQXdVTDE2OVZLM2J0M1VzR0hESXUrTWo0K1hsNWVYN3IzMzNpTDN0bTNiSm45Ly95b1pTaXNQMmM1TWQ1Y0FBQ2dIaEpFQUFBQUFBQUFBQUFCUTZlVGw1ZW1mLy95bmZIeDg1T1Bqby9mZmYxOGZmUENCekdaemtiV0ppWWs2ZGVwVXNmc2tKeWRMa3JaczJhS01qT0tQaVBMejgxT2JObTB1V1pPbnA2ZEdqeDZ0VWFOR2FlUEdqV3JkdXJWY0xwZmVlZWNkaFllSDY5RkhIeTNCSjZ3OHpqcE9HMk52eityLzYyNlRyOG4xdDdtakpNT2hRNGVVbnA2dWdRTUh5dUZ3RkxsL3h4MTNLRHc4M0xnK2Z2eTQvdld2ZjZsNzkrNXEwYUtGTVYrN2RtMWpIQklTb3FlZmZycFU5VFJyMWt6Tm1qVXIxYk5WVllPQVNHTjhKR08zR3lzQkFKUVh3a2dBQUFBQUFBQUFBQUNvZEJZdlhxekV4RVNOR0RGQ05XdlcxRXN2dmFSUFB2bEVqei8rZUpHMUN4Y3VWR0ppWWpHN1NMbTV1WktrTDc3NFFoYUxwZGcxb2FHaEZ3MGpaV2RuNjVsbm5qR3VmWDE5TldQR0RFbjUzWklPSERpZ1dyVnFhZmp3NFpLa2Z2MzZxVk9uVHBmM1FTdUJ6SnhVWSt6dDZhZnR4OVlhMXcwQ1dycWpKRU5ZV0pqR2pSdW5XclZxS1NVbHBjajkwTkRRUWtldDdkbVRmMTVZNDhhTmRmdnR0MSsxT3E5MVZvdVBzblB6dXlLbDJZL0kzeGJzNW9vQUFHVkJHQWtBQUFBQUFBQUFBQUFWUm5wNnVnNGVQQ2hKU2sxTjFkbXpaL1hmLy81WGtuVEREVGZJejg5UE8zZnUxRWNmZmFRMmJkcW9hOWV1TXBsTWlvbUpVVnhjbk1MQ3duVEhIWGNVMnZQVlYxKzk0UHMyYk5pZ3NXUEhLalkyOXJLUGFmc3psOHVsNU9SazllalJReEVSRWNiODFLbFQxYUZEQnozMDBFUEczUHZ2djYrMHRMUlN2YWVpeXN3NS8zbGNMb2ZTN0VjbDVRZE1ndjNDTC9UWVZSTVZGZVh1RW5BSndYNE50Uzl0aXlRcExZc3dFZ0JVZG9TUkFBQUFBQUFBQUFBQVVHRnMyYkpGNDhlUEx6UjNydXZRK1BIajFiQmhRNzM0NG91cVhyMjZYbmpoQlpsTUptUE52bjM3OU1ZYmJ5Z3ZMMDkzM25tbkpPblVxVk1YN0lva1hkNHhiWkxVc21WTG1jMW1KU2NuS3ljblI1SzBiOTgrYmR5NFVTRWhJWktrSmsyYXlOZlhWOEhCd2FwYnQ2Nm1UNSt1Um8wYUtUbzZXcDkrK3FsNjkrNHRtODFXeW0rbTRzcDBuQThqWmVhY01jYnU3b3AwS2UrKys2NVdybHhaYU03bGNrbVNwa3lab3FsVHB4YTZkL1BOTnlzMk52YXExWGN0OGZjT05zSklSOUozRnpxNkRRQlErUkJHQWdBQUFBQUFBQUFBUUlWeDY2MjNhdW5TcGNyTHk5T2pqejZxb0tBZ1RabzBTWkowOHVSSlBmLzg4OHJLeXRMa3laTlZvMFlONHpsUFQwOU5uRGhSbzBlUDFodHZ2S0g5Ky9mcjRZY2YxdTdkdXpWeDRrUjVlWG5KYkRZWGVsZHVicTRjRG9jc0Zvc1dMMTVjYkQwdWwwczVPVG1hT0hHaXNyS3lOR0hDQk9OZVhGeWM0dUxpTkdyVUtHTXVJU0ZCaHc0ZDBqdnZ2R1BNclZ5NVVnc1hMbFJNVEV5NWZFY1ZUY0ZqMmdvR2t5cDZvS1JidDI2NitlYWJMM3Q5elpvMXIyQTExN2FDblpEUzdFZmNXQWtBb0R3UVJnSUFBQUFBQUFBQUFFQ0ZZVGFiNWUzdHJlM2J0K3ZVcVZNS0NRbVJ0N2UzMHRMU05HTEVDR1ZtWm1yTW1ER3FYYnQyc1oyTXhvMGJwM2ZlZVVmejU4L1g5ZGRmcjFxMWFrbVMzbm5uSFRWcTFNaFlkL3o0Y2IzMDBrc3ltVXlLalkwMTFtVm5aOHRxdFJycmR1ellvV0hEaGtuS0QwcDk5dGxueXM3TzFzTVBQNnpodzRlclE0Y084dkE0L3l1M0lVT0c2UC8rNy8rMGE5Y3VZMjdSb2tWNjdMSEhqSGRVTlJuWnA0eHh1djI0TVE3MmEraU9jaTZvVHAwNldyRmloWEhkcUZHalFqOFQ1ZVhqano4dTl6MnJ1Z1lCTGJWNlQvNzRTUHF1aXk4R0FGUjRoSkVBQUFBQUFBQUFBQUJRNGZ6MDAwK1NwTE5uejJyMjdObDY2S0dIMUxOblQwVkVST2o5OTkvWEs2KzhVdXh6bnA2ZSt1cXJyL1R0dDk4cUppWkd2Ly8rZTVFMUd6ZHUxT3V2djY3V3JWdHJ4SWdSUnZnb0tTbEpyNzc2cXJwMDZhSkhIMzIwMkwxcjFxeXByS3dzU1pLUGowK2g2eE1uVGlnMU5WV3hzYkh5OVBSVWJtNnVUcDQ4cWVIRGg4dG1zMm5QbmozS3pjMHRsKytub3NqSlBTdUhLOXU0UHBtVllvd3JlbWNrVkJ3MkQxOWpmTnArMUkyVkFBREtBMkVrQUFBQUFBQUFBQUFBVkRnLy92aWpHalJvb0x5OFBIMzMzWGZLeWNuUjRNR0RKVW5QUHZ1c0VRRDZNN1BaTExQWnJHN2R1a21TV3JSb29kbXpaNnRXclZvNmR1eVlaczZjcVZXclZxbHYzNzZLam83V0gzLzhvZXpzYkczZnZsMmZmZmFaZXZYcXBmNzkreHY3aFlhR2F2YnMyUW9NREx4a3pYUG56dFg4K2ZNTHpTMVlzRUFMRml3d3JoME9SNG0vaTRvc3ZVQlhwSUtDZk1PdWNpV296SUw5d28xeEdtRWtBS2owQ0NNQkFBQUFBQUFBQUFDZ1F2bjU1NStWbnA2dTIyKy9YWHYyN05IUW9VUDEvUFBQcTFPblRxcFpzNmJDd3NKVXJWbzFyVjY5V3ZQbXpkTkhIMzFrUEJzWEZ5ZW4wNm1vcUNoSmtzMW1VNTA2ZFNSSng0NGRVMEpDZ254OGZMUjI3Vm9sSmlicTRNR0RPbnYyckc2NTVSWjkrT0dIQ2dnSTBMWnQyOVNtVFJ0SitkMlF6ajEvSVZhclZlUEhqOWVOTjk1NHlhUFlmdnZ0TjRXRWhKVGw2NmxRTW5KT0dtT2JoNi9zenZ5ajh3cUdTNERMRWVRYnBxTVp5WktrdmFtYjZhd0ZBSlVZWVNRQUFBQUFBQUFBQUFCVUtQUG16ZE9kZDk0cGw4c2xTV3JWcXBXbVRadW1rSkFRM1hQUFBSbzJiSmg2OU9naGYzOS83ZDI3VnlrcEthcFRwNDZ5czdNMWQrNWMzWG5ublVZWXFhRG16WnZyaXkrK1VQWHExZlh6enovcjMvLyt0K3JYcjYvSEhudE1rWkg1d1lmNCtIaE5tVEpGM2J0MzExTlBQU1ZQVDg5TDFtczJtOVdxVlN2dDNMbFRodzhmdnVqYXdNREFTNGFiS3BNejl1UEcyR0krLzEwRit4SkdRc240MjRLTk1CTGRrUUNnY2lPTUJBQUFBQUFBQUFBQWdBcmpsMTkrMFk0ZE96UnExQ2g5OWRWWHhuelRwazBsU1UyYU5OSDY5ZXZWbzBjUE5XM2FWSjZlbnRxNmRhdnExS21qcEtRa09Sd090Vy9mdnRpOXo1dzVvelZyMW1qcDBxVXltVXdhTkdpUWJyMzFWa2xTVGs2T3pwNDlxK2JObTJ2dzRNR2FNV09HdG0zYnB2SGp4eXM0T1BpU2RSODhlRkNqUm8yU2o0K1B6R1p6c1d1eXNyTFV1blZydmZycXF5WDlXaXFzMC9aanh0amxjaHJqWUwrRzdpZ0hsVml3WDdqK09MRk9rblFrZlpjVTBzWE5GUUVBU29zd0VnQUFBQUFBQUFBQUFDcVVkdTNhS1RRMHROaDdVVkZSK3ZUVFQrVndPT1RsNWFYNjlldHI2OWF0NnR5NXMzNzc3VGZaYkRhMWJ0MjZ5SE5yMTY1VmJHeXNKTWxrTXFsMjdkcWFPbldxSmsyYXBLeXNMS01MMHptZW5wNDZjT0NBaGc0ZHFoZGZmTEhZUFl2enpqdnZYTEQyMk5oWU9SeU95OXFuc2lnWVJzcHlwaHRqam1sRFNUVUlhS25WZS9MSFI5SjN1YmNZQUVDWkVFWUNBQUFBQUFBQUFBQkFoZEdtVFJ1RmhJUmM4SDVFUklSeWNuSzBkZXRXUlVaR0tpd3NURWxKU1pLa0RSczJLQ29xU2w1ZVhrV2VhOTI2dGJwMjdhb2FOV3JJNFhDb1ljT0c4dkh4a1krUGoxNTQ0UVgxNk5GREF3Y09sTlZxbFNUNSt2b3FQVDFkNDhlUFYwcEtTckZocEMxYnR1alhYMytWdDdlM3VuZnZMa25hc1dPSHpwdzVVMnp0cDArZlZyVnExVXI4blZSa3hSMm5GZVFiSnB1SHJ4dXFRV1htNzMyK0E5blJqTjF1ckFRQVVGYUVrUUFBQUFBQUFBQUFBRkJoV0N3VzFhdFg3NEwzR3pWcUpLdlZxazJiTmlreU1sSnQyN1pWalJvMWxKS1NvbjM3OW1uUW9FSEZQdWZ0N2ExdTNicnAzWGZmVldwcXFoNTU1QkY1ZTN0THl1K1U1T3ZycThEQVFNWEZ4U2t1TGs1ZHUzYlZQZmZjbzhtVEp4dDduRDU5V2ovLy9MTisrdWtuU2RJMzMzeWpnSUFBOWV2WHoxano4Y2NmeTJLeEZGdERlbnE2V3JWcVZlTHZwQ0k3ZFRhbHlCeGRrVkFhL3JaZzFiQUY2YlQ5cU96T1RCMUozOFhQRWdCVVVvU1JBQUFBQUFBQUFBQUFVR2w0ZUhoby9QanhDZy9QRHlsRVIwY3JPanBhQ3hZc1VMVnExZFN1WGJzaXoremZ2MStmZmZhWlZxeFlvZkR3Y0UyWU1NRUlJcmxjTHVYbTVzcGtNa21TZXZic0taZkxwVVdMRnVuTEw3OVVkSFMwQmd3WW9ORFFVQ1VsSldueTVNa0tEZzdXdmZmZXF3NGRPcWhKa3lZeW1VemFzV09ISk9uTk45KzhabzVwYytYbEtqWHJzQ1RKTEl0Y3lwVWtCZnNTSUVIcEJQczIxT24vZGRzNmtyR2JNQklBVkZLRWtRQUFBQUFBQUFBQUFGRGhaV1JrNkljZmZqQ3VEeDgrWE9oK2ZIeThnb0tDRkI4ZmI4eDE3TmhSczJiTjB2TGx5eFVRRUtDbm4zNWEzYnQzMS9yMTY1V1VsQ1NyMWFwdDI3Yko1WEtwVnExYWtpUWZIeDhOSERoUWZmdjIxZkxseXpWdjNqd2xKQ1RvN3J2djFwQWhRL1QrKysrcmNlUEdGNnp6UC8vNWo0NGVMWHAwbVNTbHBxYksxN2ZxSEY5Mjh1eEI1Y2tsU1RLYnpYSzU4c05JRFFKYXVyTXNWR0xCZnVINjQ4UTZTZExlMU0yS0RPbmk1b29BQUtWQkdBa0FBQUFBQUFBQUFBQVYzdW5UcHpWejVzeExyaXU0cG5uejV1clFvWU9DZ29KMHp6MzN5R2F6U2NydmxIUnVuYzFtVThlT0hYWFhYWGNWMnNkcXRhcFBuejdxMHFXTDR1TGkxTFp0VzNsNmVsNDBpQ1JKbjM3NjZUVnpUTnZoOUIzRzJPbks3L2hVd3haRU54dVVXb09BbGxxOUozKzhMelhSdmNVQUFFck5sSmVYbCtmdUlnQUFBQUFBQUFBQUFJQ3J6ZVZ5eVd3MnU3dU1TaXQrNTNTdDMvOUZvYm1XSVozVnU5bG9OMVdFcWlCMjVWK044ZC9hejVlL0xkaU4xUUFBU29OL1hRRUFBQUFBQUFBQUFPQ2FSQkNwYlBhYzJpU1pDczgxdWI2OWU0cEJsVkhmUDhJWTc2VTdFZ0JVU3Z3TEN3QUFBQUFBQUFBQUFFQ0puTFlmMWRHTVpLbkFHU3cxYkVGcWN2MXQ3aXNLVlVMQm42SHR4OWE2c1JJQVFHbDV1THNBQUFBQUFBQUFBQUFBVkQxbnNvOHAyNW1sNjMzcXU3dVVhMDV5NnUvNjdlQ1NLL3FPRTVuN2lzekZOQnA2UmQrSmEwT1RXdTBWdjNPNkpPbVBFK3RrZDJiSTV1SHI1cW9BQUNWQkdBa0FBQUFBQUFBQUFBRGw1cmVVWmZwcDcvOVRtdjJvSktuZERiM1Z0ZkhUYnE3cTJ2SDVmOFpyNjdFZnI5TGJ6clZGTXFsbFNHZTZJcUZjK051Q0ZlUWJsdDk1UzlMMjR6OHBNcVNMbTZzQ0FKUUV4N1FCQUFBQUFBQUFBQUNnekxKek16Vi84eGd0My82dUVVU1NwTDJwaVc2czZ0cXovL1MycS9nMmt5UXBxbTRmOVc0MitpcStGMVZkWkVpTU1VNDhITy9HU2dBQXBVRVlDUUFBQUFBQUFBQUFBR1gyV2VMTDJuWHlWK1BhMjhOUFlUVnYxdTJoRDdxeHFtdFBkTmlETXBsTStVMkxydVNmYzEyUjhreHk1TnF2eW1mRHRhTkpyZmJHZUc5cW90THNSOXhZRFFDZ3BFeDVlWGw1bDE0R0FBQUFBQUFBQUFBQUZHL3QzbjlyNWU2WmtpUWZUMy9GTkI2bTVrRjN1cmtxWEVrLzdwdXZoRjJ6ak91aHQ4elM5VDcxM1ZnUnFwcTR4SmYweDRsMWtxUW0xN2ZYZlJHdnVMa2lBTURsb2pNU0FBQUFBQUFBQUFBQVN1MUU1Z0VsN1A1RWt1VGpGYURIMmt5clZFRWtoOE9oRFJzMktDVWxwVnozVFU1TzFyNTkrNHgzWkdabWx1dis3bmJMRFgxMTdwZzJLVTlKUnhQY1dRNnFvRnZxOVRYRzI0Ly9wTDJwbTkxWURRQ2dKQWdqQVFBQUFBQUFBQUFBb05TV2JIdFRlWEpKa3U1ckVhdWExZXFVZWMrc3JLd2lmM0p5Y2lSSjZlbnAycjkvLzBYL0hEOSsvSUo3NzlpeFE3bTV1Y1oxV2xxYXhvNGRxKysrKzY3TWRSZjAxbHR2YWVyVXFaS2tPWFBtNklrbm50QzZkZXZLOVIzdTVHbXg2VHFmdXYrN01pbnB5QTl1clFkVlQ0T0FTTlgzanpDdWwyeDcwNDNWQUFCS3dzUGRCUUFBQUFBQUFBQUFBS0J5K3UreEgzWHd6RFpKMGwvcTlWZGQvNXZLdkdkT1RvNTY5ZXBWWkw1Tm16WjYvZlhYdFh6NWNzMmNPZk9pZTV4YisyZkp5Y2thTm15WUJnd1lvTWNmZjd6TXRWNk0xV3BWWGw2ZUpPbisrKy9Yc1dQSDlQTExMeXNtSmtZalI0NjhvdSsrV3NJQ2J0YUp6UDJTcE5Tc2d6cHRQNm9hdGlBM1Y0V3FKS2JSTUgzNDZ4QkpVcHI5cUZZbHoxRjAyQ051cnFweStlMjMzelJuemh5OStlYWI4dmIyTHZOK0owK2UxTTZkTzlXMmJWdFpMSlp5cUJCQVZVUVlDUUFBQUFBQUFBQUFBS1d5WnU4OFNaTFY0cU9PWVErWHk1NmVucDU2NTUxM0NzMTkrT0dIaGE2clY2K3VhZE9tRmZ2OG41OHRhTm15WlpLa21KaVlNbFo1YVZhclZXZlBucFVrK2ZqNGFPellzV3JidHEzOC9QeXUrTHV2bHRyVkd4bmpQRWtIVC8rWE1CTEtWYkJmdUtMcTl0RXZCNzZVSlAxeTRBczF1YjY5Z3YzQzNWeFo1WkdXbHFidDI3Y1g2Z2hudDl1TnNPU2xlSHA2eXNQamZLeGc0OGFOZXZQTk43VnMyVExDU0FBdWlEQVNBQUFBQUFBQUFBQUFTbXpYeVY5MUpIMlhKT2t2OWZ2THkxTDJqaHVTWkRLWjFMeDU4MEp6dnI2K2hhN05aclBxMUNuK09EaWJ6VmJvbCs3bm5EaHhRdkh4OFFvTkRWVnFhcXBTVTFNbDVmK2lYcEtPSHordXBLU2tZdmYwOXZaV3c0WU5qZXRWcTFacDh1VEpGLzBjT1RrNXlzdkxVOCtlUFl1OVAzTGtTRVZIUjE5MGo0cnVPcC82NXkveXBKUXovOVZOUVpYN002SGlpUTU3Ukh0VE4rdG9Sckxzemt6TjJmaDNQWEx6bEtzV1NIcjAwVWQxOE9EQll1OUZSRVJvOHVUSmV1MjExN1JxMVNvTkdUSkUvZnIxdStCZXUzYnQwbE5QUGFWNjllb1pIZDR1WjM5Sk9uWHFsTzY3Nzc1QzkwMG1rd0lDQWhRWkdha0hIbmhBOWVyVnU2elBOSERnUUtXbnAxL1cybUhEaHFsWHIxN0dmeXZQL2UrWk0yZU13S1VrK2ZuNXllVnk2ZjMzM3k5MkgzOS8veXZla1E1QXhVRVlDUUFBQUFBQUFBQUFBQ1gyeTRGRmtpU0x5Vk5SZGUrNXF1L096YzNWbmoxN2lyMTM5dXhaV2EzV0l2UHo1czJUdytIUW5qMTdOR0xFaUNMM1Y2eFlvUlVyVmhTNzU0My9uNzM3am82NlROczRmazBtazVsSkl4QUlTWURRaTRWUUJDUENpblIwTFN1d2lyQWlDc3VLWGJIaXE3dXl5SUxZVU1HQ3VvcUFLQ0lxRWcxSWN3TUNLazJrU1JFRUVnaVFrRHJKVEdiZVAySit6SkJPbTBDK24zTTg1M2wrOVI1T01ydm41RHIzM2JLbHBrMmJadXhkTHBjY0RvY0dEUnFrT25YcWxIclA4dVhMZGZEZ1FRMFpNcVRVODgyYU5TdjErUGtrTXRnM0VMYi8rRlkvVllJTG1TMHdWSCs1K0hGalhKcy9Ba2xTVVREbzVFNUF4Yi9IdlhyMTB2TGx5N1Y4K2ZKeXcwakxsaTJUSlBYcDA2ZEt6L2NXSEJ5c3RtM2JTcEp5Y25MMDIyKy9hZW5TcFZxMWFwVmVlZVVWbitCa2VTNi8vSEpkZSsyMUZWN1h2SGx6cGFTa2FQanc0VDdIaHc0ZDZyT2ZPSEdpV3JkdXJXKysrVVp0MnJSUjNicDFqWE43OXV5UjIrMG1qQVRVSUlTUkFBQUFBQUFBQUFBQVVDVlorVWUxOCtnUGtxUkw2MTh0YTJESUdYMyt2bjM3dEd2WExtTi83Tmd4bjlCUFZsYVdSbzBhVmViOW5UcDE4dGx2M2JwVmlZbUpTa2hJME9EQmczM09aV1JrNk5sbm4xV2ZQbjNLL01PODNWNTYxNmUrZmZ1cWFkT21wWjVMU1VuUjRjT0g5ZGUvL3JYTU9zOTN0c0F3bVUwV0ZYcWNrc21rL2NlM3l1Tnh5MlFLOEhkcHVNQkVoN1hRalJjL3BpKzJQQy9KUDRHa1o1OTl0a1NYdG1LZE9uVlNXRmlZdG0vZnJ0VFVWRVZIUjVlNHh1UHhhUG55NVpLa25qMTdWdW41M3FLam96VisvSGhqbjVlWHA0a1RKMnJWcWxWNjk5MTNOV0hDQk9YbjUydkpraVdTaXI3L0pPbmJiNzlWVUZDUUxyNzRZdU01WGJ0MnJmQjlrdVIwT3ZYbW0yOUtrbWJQbnEwdFc3WVlOUnc0Y0VELy92ZS9aYlBaak9zSERCaWdIajE2R1B1MzNucExLMWV1ck5TN0FGd1lDQ01CQUFBQUFBQUFBQUNnU2pha2ZDUEpJMG02ckdIcFk4aE9SMkppb2o3NzdET2p3MUZCUVlFUlJnb0tDbEowZExUR2pSc25TWHJ6elRlVm5wNnVKNTk4VXBMMHpqdnZLQ2dveUhpV3crSFFDeSs4SUt2VnF2dnZ2MTlSVVZFKzcwcExTNU1rMWF0WHI4UjR1Tk5odDl1Vms1TlQ0bDBGQlFWbGpwZzdIOVVMaVZOcWRsRnd6T01wMUtIc1hZb09hK25ucW5BaGFoL1RUNUo4QWtsdnJmMkgyc2YwVS9kbXd4UmhLeGtBT2xjQ0F3UFZ2WHQzZmZYVlYxcXhZa1dKY1dxU3RHWExGaDArZkZqdDJyVXI4VDEwT3V4MnUwYU5HcVZWcTFacHk1WXRrb282SnIzODhzcysxMDJkT2xXU05IcjBhT05ZZW5xNk5tellVTzd6ZS9Ub0lZdkZZblJjU2s5UFYxeGNuTEhQejg4MzZnQ0FZb1NSQUFBQUFBQUFBQUFBVUNVL0hmaEtraFJ1alZLaldwZWM4ZWVucGFXcFU2ZE9takJoZ3FTaWNGS3hBUU1HYU1DQUFjWStPRGhZdWJtNVJvZWk1NTU3enVkWkw3NzRvdmJ0MjZjSEhuamdqQVlBSkduUm9rVWx4clRGeGNVcElTRkJZV0ZoY2pxZGNqZ2NSc2VRV2JObUtURXhVZSsvLzc1aVkyUFBhQzMrVXNzV1pZU1JaSktPNXU0bmpJU3pwbjFNUDlrQ1EvVDVMODhydjdBbzdMY2hKVWtiVXBMVVBxYWZFaG9OT0tlajI3ejE2dFZMWDMzMWxaWXZYMTVxR0ttNEsxS3ZYcjNPK0x2RHdzSWtTUmFMUlpKVXAwNGRMVnk0VUpMMDRZY2ZhczZjT2Zya2swOFVFaEtpd01CQXpadzVVMUpSRjdxWFhuckplSTdENFpEWmJEYWVJOG1udzlHeFk4ZTBaY3NXbnhGdFdWbFprcVNRa0RQYklRL0ErWTB3RWdBQUFBQUFBQUFBQUNydFlPWjJIWGNjbGlTMWplNVJ3ZFduSmkwdFRTMWFuQWdVRkk5UCsrV1hYL1RvbzQvNlhPdHl1ZVR4ZUVxTVdCczZkS2lHREJtaTdPeHM5ZTNiVjlkZGQ5MFpxNit3c0ZDU3RHREJBcGxNSnVPNHcrRlF2Mzc5bEpDUW9NaklTRWxGZjd5UGpZMVZabWFtRmk5ZXJIYnQybDB3UVNSSkNyUFdQYkh4bUpTZWwrcS9ZbEFqdEtuWFRjTXZpOWJuV3licFVQWnU0M2h4S0NrNnRMbWl3MW9vd2g2dENGdDlSZGlqVlQrMHVXeUJGWTlBT3gyWFhIS0pvcUtpdEhQblRoMDRjTUNuQTVyYjdkYUtGU3Rrc1ZoMDFWVlhuZkYzcjFtelJwTFVxbFVyNDFoeGg3ajE2OWRMS2dvcWVYZU5rNlIyN2RwcHdZSUZ4bjdvMEtIcTBhT0hSbzRjV2VwNzVzMmJKN2Ziclg3OStobkhNak16SlVtMWF0V1N5K1dTSktORFU3SGZmLy85bEQ0WGdQTVhZU1FBQUFBQUFBQUFBQUJVMnZZanE0ejFSVkZuL28vcWtuVDQ4R0hGeE1SbzVjcVZ4ckZHalJySjQvSEk2WFRxcnJ2dVVyMTY5U1JKbjM3NnFUSXpNM1hublhjYTE3N3d3Z3NxTEN5VXlXVFMyTEZqWmJWYWxaeWNYR0pzbWlSbFoyZExrbmJ2M3Eya3BLUlM2K25VcVpNUkxwS2szTnhjU2RKNzc3M24wMjFwMEtCQnhtaTU0dm9PSFRxazJOaFl6WjgvWHdVRkJicnR0dHRPNmQra3VncTNlWVdSVEI1bE9GTDhWd3hxak9pd0Zyb3JZYm8ycENUcG0rMVRqUzVKa3BTYXZldEV0eTR2YmVwMTFTM3g0MDc1bmVQR2paUFpiUFk1Tm5Ub1VHTzhvOGxrVXMrZVBUVm56aHl0V0xGQ1E0WU1NYTdidUhHajB0UFRkZFZWVjVYWlFhaWk1NWNtS3l0TDMzLy92YVpObTZhZ29DQU5HemJNNTN4S1NvcTJiOTh1U1ZxMmJKa3V2ZlJTbzR0Y1ZXM2V2Rm1mZnZxcGJycnBKbG10VnExZnYxNW1zMW1KaVltS2lvcVN6V1l6dmsrWEwxOXVCS1Nrb3NCU2VIajRLYjBYd1BtSk1CSUFBQUFBQUFBQUFBQXFiWHRhVVJncDJGSkxEY0xiblBIbkZ4WVc2dmp4NDFxK2ZMa3gxc2p0ZG12RWlCSEdIK1U3ZHV4by9FRjkyYkpsOG5nOFB0MUdYbm5sRldOZFBMN283YmZmVmtwSzJVR1oxYXRYYS9YcTFhV2VtelJwa2s4WUtTOHZUMUpSSnhCdkRvZERkcnRka3RTd1lVTkowdjc5KzFXL2ZuMTk4c2tuU2toSVVIeDhmQ1grRmM0ZllVRjFmZlowUnNLNTFENm1uOXJVNjZwdGFTdTE0ZUEzMnB1eHFjeHJ0Nld0TFBOY1pSUjNHUEoyelRYWCtPeUx3MGpMbHkvM0NTTXRXN1pNa3RTN2QrL1RlcjVVRkp6czA2ZVB6N0g0K0hpTkdqVktyVnUzOWptZWxKU2tvS0FnRlJRVWFNbVNKZnJ3d3cvMTZxdXYrbHlUbkp3c3A5TXBxZWc3Yk4rK2ZVYTlEUnMyVk11V0xiVnAweVk5ODh3emF0eTRzZTY4ODA0ZFAzNWNqejMybUtTaURrd1BQdmlnSG43NFllTjcrTzY3Ny9ZWjcvYmVlKytWK2YwSzRNSkVHQWtBQUFBQUFBQUFBQUNWa3BWLzFCaUwxQ0t5ODFsNWg5bHMxdGRmZjIzc0N3c0wxYjkvZnlQa2M2cGVlKzAxWTd5YXQyUEhqbW4wNk5FYU1HQ0Ficm5sbGxMdkxRNDBGVHQ4K0xDc1ZxdlJCVWtxQ2t6bDUrY3JPRGhZa2xTM2JsMkZoNGRyMjdadFNrNU9saVRkYzg4OXAvVVpxcU5RYXgyZmZlWWZJL3lBYzhVV0dLcjJNZjNVUHFhZk1oeXBTczNhcWRTc1hmb3RmWU54VFdyV0xsMFJOL0MwM2pOLy9ueUZocFkvNnExcDA2WnEyclNwOXV6Wm85OS8vMTJOR2pXU3krVlNjbkt5d3NQRDFibHoyZCtibFhtK0pBVUhCNnR0MjdiS3k4dlQxcTFiWmJGWU5IRGd3QkpCcEx5OFBIMzU1WmZxMHFXTFZxeFlvU2VlZUVKUFBQR0Vac3lZNFhQZDY2Ky9iblNOY3pnY1dydDJyUkdNK3ZPZi82eVdMVnZLNVhLcGNlUEdHamR1bkt4V3E2S2lvalJyMWl5WlRDYlZxVk5IWnJOWkw3LzhzaTYvL0hJdFhyeTRSTTEzM25tblQvYzZBQmMrd2tnQUFBQUFBQUFBQUFDb2xCMUh2amZXelNNN25aTjNGbzlFS3c3NVNOSzk5OTZyZ0lBQVNWSkJRWUU4SG8rdXYvNTY0N3pENFNqeG5KTzdHQlVyRGlqWmJEYlZxVk9uMUd0T3RuZnZYalZxMU1qbldQRjRJdTh3UVh4OHZKWXVYU3FYeTZYUm8wY3JKaWFtVXM4L240UUcxZmJhbVpSZGNNeHZ0UUFSdG1oRjJLTFZwbDQzU2JmN3BZYWVQWHZxM1hmZjFmTGx5M1hiYmJmcHh4OS9WRlpXbG02NDRRWUZCcDcrbitlam82TTFmdng0U2RLQkF3ZjB5Q09QNk5sbm45WGt5Wk45T3EvTm16ZFBRVUZCNnR5NXMxYXNXS0hRMEZCTm1qUkpFUkVSUGwySzVzeVpZNnlIRGgycUhqMTZhT1RJa1Q3djdOQ2hnOXExYXlmcHhIZW1kN2U0NG1OdXQ3dlUwR2N4azhsa2ZIY0R1TEFSUmdJQUFBQUFBQUFBQUVDbDdFay9NVWFvZVoyejB4bnBaTVVkTzBKQ1FveGp3NGNQVjkyNlJlUEJQdnZzTTJWbVptcjQ4T0UrOXpWcDB1U3MxT055dWJSNzkyNmZFVVNTbEphV0pzazM5TlNtVFJzbEp5ZnI4c3N2MTAwMzNXUWNIemR1bkRwMDZPQVRvRHBmaGZpRWtTU0hLMGVGYnBmTUFmd1pFalZUY1JocHhZb1Z1dTIyMnlvMW91MVVOV2pRUUk4Ly9yZ2VmZlJSdmZUU1M1bytmYm9zRm92UzA5TTFaODRjL2UxdmY1UFpiRGF1cjErLy9pbTk1K3V2djliTEw3OWM0WFgvL2U5LzlkLy8vcmZNOHdFQkFVcEtTanFsR2dDY1gvaC9BUUFBQUFBQUFBQUFBS2lVblVkL2tDVFZEVzZra0tDSWMvTE96TXhNU1VXajBscTNicTNaczJjYlk0RWs2YnZ2dnBNa0l4ejB4UmRmYU1tU0pYcmxsVmZPU2owLy9mU1Rjbk56ZGVtbGwycno1czFLUzB1VHpXYlR3b1VMSlVrdFc3YVVKQ1VuSit1RER6NlFKR1ZsWmNuajhjaGtNa21TZnZ6eHgwcDNZYXJ1UW9OTy9od2VaUlVjVVlRdDJpLzFBUDRXRlJWbGZEL3MyTEZEcTFhdFVteHNyQzY2NktLejhyNzI3ZHVyZCsvZSt2YmJielY3OW16ZGZ2dnRDZzBOVlV4TWpHNjg4VWF0WExteXpIdTNiZHVtckt3c1kxOVFVS0RVMUZUOThNTVB4ckVtVFpyb3Nzc3UwNy8rOWE5U243Rm8wU0w5L1BQUHlzN09WbWhvcUFJREF6Vml4SWhTUjg0VmZ3ZHM4cVpKQUFBZ0FFbEVRVlFDdVBBUlJnSUFBQUFBQUFBQUFFQ0YwbkwyS3Q5VjFLV29VY1NsNSt5OVI0NGNrU1RWcVZOSEZvdEY5ZXJWTTg2NTNXNjUzVzQ1blU0ZFBIaFFlWGw1TXBsTTJycDFxNUtTa25UTk5kY29KeWRISG8rbnpPY1hqNEZ6T3AzR3FMWFNCQVFFS0RnNFdJbUppYkxiN2VyV3JWdUowTk90dDk2cTZPaG96Wmt6UisrOTk1NmFOV3VtTGwyNmFPYk1tWHI5OWRkMTc3MzNHblVXaDViT2R5WlRnS3ptRU9VWEZ2MXNtQ1JsNXg4ampJUWFyVmV2WHRxOGViTm16NTR0aDhOeFZyb2llUnM1Y3FSV3JseXBqei8rV0wxNjlWTERoZzAxZWZKazJlMzJjdStiUG4yNk5tM2E1SE5zeFlvVldyRmloYkYvNktHSGRPMjExNWJvcW5Ua3lCRzkvdnJyMnIxN3QxNTk5VldOR2pWS2d3WU4wcUZEaHpSejVrdzk4c2dqeG1nM0FEVVBZU1FBQUFBQUFBQUFBQUJVYUYvR2lUOVlONnAxeVZsOTErTEZpM1hzMkRGNVBCNTkvZlhYaW9pSVVIQndzSVlQSHk2SHd5R0h3Nkg4L0h5NVhDN2pudHR2djkzbkdlKy8vNzU2OU9paHdZTUh5K0Z3VlBqT3VYUG5hdTdjdVdXZWI5eTRzZTY3N3o2dFdyVktOOTU0bzJ3Mm0vcjA2YU4yN2RySjZYUXFNakpTWnJOWlk4YU0wZWJObTlXOWUzYzk4c2dqc3Rsc1NrOVAxNElGQzdSeDQwWWpHTlcrZmZ0VC9OZXBmb0tEd3BXZlZ4Ukc4a2pLY1diNHR5RGdMQmczYnB6UHlMTmkvL2QvLytjelJsS1N1bmZ2cnFsVHB4cGRpWHIxNm5WR24zK3l5TWhJRFIwNlZPKzg4NDZtVEptaXlaTW5LeUtpNHU1MWt5ZFBMamVzS1JVRk1iMWxaV1ZwL3Z6NSt1U1RUM1RaWlpmcDlkZGZOOFpUQmdRRTZLR0hIdExubjMrdXNXUEhxa09IRHJybGxsdlV0bTNiQ21zQmNHRWhqQVFBQUFBQUFBQUFBSUFLL1o3eGk3R09POHVka1hidTNLblBQdnRNa3RTZ1FRTTk4Y1FUaW9pSVVNT0dEV1czMnhVV0ZxYlEwRkNGaFlVcFBEemNXQmNmVDBsSjBaZ3hZNVNVbEtReFk4YjRoSlpPVldob3FPclhyNis0dURnTkh6NWNraFFVRktTR0RSdjZYSmVRa0tBYmJyakJHQnNuU1E4KytLRGF0R21qZWZQbTZlalJveG95WkVpSkxpUG5NN3NsWE9sNUtjWSt0NEF3RWk0ODY5ZXZML1Y0YWQ4dllXRmg2dHk1czc3Ly9udGRkTkZGaW8yTlBhUFBMODJBQVFQMDlkZGZhOE9HRGZyMjIyOHIxWTNwNUtCUmVYYnMyS0hGaXhmcm0yKytVWEJ3c082Ly8zNzE3ZHUzMUd2LzhwZS82TExMTHRQMDZkUDE4TU1QcTBHREJ1cmF0YXZpNCtQVnNXTkhXU3lXU3I4WHdQbko1S2tvNmdnQUFBQUFBQUFBQUlBYTc3VlZ3M1FzNzRDczVoQTljZldYWi8xOWJyZGJVdFgrV083dHA1OStVc2VPSFdVeW1jNWtXY3JQejVmVmFqMmp6enpmelZ6L3VIWWQrL0dQblVlOW12OWQzWnJjNnRlYUFCVDU5dHR2TlduU0pNMmZQMStob2FHU2lvSkxUWm8wMFZWWFhWWGgvUzFhdE5DQkF3ZjB3Z3N2cUhidDJycnh4aHMxY09CQTJXdzJuK3V1dmZaYURSczJUSU1IRC9ZNXZtUEhEbjN4eFJmNjMvLytwODZkTyt1cHA1NDY1ZTkxQU9jUE9pTUJBQUFBQUFBQUFBQ2dYUG11WEIzTE95QkppZzF2ZVU3ZWVicC9yTDdzc3N2T1VDVytDQ0tWWkxlRWUrMU15blVlOTFzdEFDcG10OXYxNjYrLzZ0ZGZmNjN3MnB0dXVrbDMzbm1uWW1KaWRQSEZGeXN3c0dvUmcxYXRXdW5SUngvVmZmZmRKN1BaVEJBSnFDRUlJd0VBQUFBQUFBQUFBS0JjZXpNMkd1dlk4TlorckFUVmtkMFNkbUxqWVV3YlVKMzA3dDI3eE1pMldiTm1WZms1OGZIeDVaNVBURXdzOS96Sm5aUUFYTmlJSFFJQUFBQUFBQUFBQUtCY0J6TzNHK3VZc0ZaK3JBVFZrVThZeVNRNkl3RUFVTU1SUmdJQUFBQUFBQUFBQUVDNVVyTjJHbXM2SStGazlrRHZ6a2dlNVJCR0FnQ2dSaU9NQkFBQUFBQUFBQUFBZ0hLbFp1MlNKRmtDYktwdGovRnpOYWh1YkNkMVJzcHpadnF2R0FBQTRIZUVrUUFBQUFBQUFBQUFBRkFtaHl0YngvTVBTNUtpUXB2NHVScFVSN2JBRUsrZGlUQVNBQUExSEdFa0FBQUFBQUFBQUFBQWxDa2w2MWRqSFJYYTFJK1ZvTHF5QllaNjdUeHl1SExrOGJqOVZnOEFBUEF2d2tnQUFBQUFBQUFBQUFBbzArSHMzY1k2S29UT1NDakpONHhVeE9ISzlrTWxBQUNnT2lDTUJBQUFBQUFBQUFBQWdES2w1ZXcxMXZVWTA0WlMyQ3hlWVNTUFNaS1U1OHJ5VXpVQUFNRGZDQ01CQUFBQUFBQUFBQUNnVEduWlhtR2trRGcvVm9McXlxY3pVbEVXU1hsT3drZ0FBTlJVaEpFQUFBQUFBQUFBQUFCUXBwU3NuWklrczhtaWNHdVVuNnRCZFdRMUIvc2U4SGlVNTh6MFR6RUFBTUR2Q0NNQkFBQUFBQUFBQUFDZ1ZEa0Y2WEs2SFpLa3VpR04vRndOcWl1VEtVQkJacHYzQVRvakFRQlFneEZHQWdBQUFBQUFBQUFBUUtuU2NrNk1hSXNNSm95RXNsbk5JVjQ3anh3dXdrZ0FBTlJVaEpFQUFBQUFBQUFBQUFCUUt0OHdVa00vVm9McXpocm9PNnFOemtnQUFOUmNoSkVBQUFBQUFBQUFBQUJRcXFPNXZ4dHJ4clNoUE5iQUVKODlZU1FBQUdvdXdrZ0FBQUFBQUFBQUFBQW8xYkhjZzhhNnRqM1dqNVdndWdzeTIwOXNQRkllWTlvQUFLaXhDQ01CQUFBQUFBQUFBQUNnVk1meURoanIydllZUDFhQzZvNHhiUUFBb0JoaEpBQUFBQUFBQUFBQUFKU3F1RE9TMldSUmFGQWRQMWVENnN5bk01SkpjaEJHQWdDZ3hpS01CQUFBQUFBQUFBQUFnQkl5SEtueXlDMUpxaFBNaURhVXp5ZU1KTWEwQVFCUWt4RkdBZ0FBQUFBQUFBQUFRQW5wZjNSRmtxUUlXN1FmSzhINUlDandwREFTblpFQUFLaXhDQ01CQUFBQUFBQUFBQUNnaFBTOEZHTmQyeDdqeDBwd1BxQXpFZ0FBS0VZWUNRQUFBQUFBQUFBQUFDVmtPQTRaNndoN2ZUOVdndk9CMVJ6c3N5OTBPK1VzZFBpcEdnQUE0RStFa1FBQUFBQUFBQUFBQUZEQ2NjZGhZeDF1amZKakpUZ2YrSFpHTWttU2Nwd1ovaWtHQUFENEZXRWtBQUFBQUFBQUFBQUFsSERjcXpOU0xSdGhKSlRQWXJhZTJIZzhrcVRjZ3VOK3FnWUFBUGdUWVNRQUFBQUFBQUFBQUFDVWtFRVlDVlZnTWR0S0hNdDFFa1lDQUtBbUlvd0VBQUFBQUFBQUFBQUFIeDZQeCtpTVpESUZLRFFvMHM4Vm9icnpHZE5XTktWTk9RV01hUU1Bb0NZaWpBUUFBQUFBQUFBQUFBQWZtZm1IalhVdGF6MlpUQ1kvVm9QemdXOW5wS0tmRnpvakFRQlFNeEZHQWdBQUFBQUFBQUFBZ0kvTS9EUmpYY3RXMzQrVjRId1I1Qk5HOGtpU2Nnc0lJd0VBVUJNUlJnSUFBQUFBQUFBQUFJQ1BUTWNSWXgxbXJldkhTbkMrOE9tTVZKUkZVbzR6M1QvRkFBQUF2eUtNQkFBQUFBQUFBQUFBQUI5WitkNWhwRWcvVm9MemhTWEFlbUx6eDFTLzdIekNTQUFBMUVTRWtRQUFBQUFBQUFBQUFPQWprekFTcWlqSWJDOXhMS2VBTUJJQUFEVVJZU1FBQUFBQUFBQUFBQUQ0eU1vL2Fxd0pJNkV5TEdhdnpraC90RWJLSm93RUFFQ05SQmdKQUFBQUFBQUFBQUFBUGhqVGhxb0tNQVhLWlBMKzA2T0hNQklBQURVVVlTUUFBQUFBQUFBQUFBRDR5TXhQTTlaaFFZU1JVRGxCQWJZVEc0L2s5cmprY0dYN3J5QUFBT0FYaEpFQUFBQUFBQUFBQUFEZ0k4Tnh5RmlIV2V2NnNSS2NUeXhtcnpDU3FXaFVXdzdka1FBQXFIRUlJd0VBQUFBQUFBQUFBTURnY0dYTDQzRkxrb0xNTnQrQUNWQU9pOWw2WXVQeFNKS3k4by82cVJvQUFPQXZoSkVBQUFBQUFBQUFBQUJneUNuSU1OWWhRYlg5V0FuT041YUFrcDJSc3ZLUCtLa2FBQURnTDRIK0xnQUFBQUFBQUFBQUFBRFZSMDdCTVdOTkdBbFY0ZE1aU1I1SkptVVNSa0lOdDJ6Wk1rMllNTUhuV0dCZ29LS2lvdFMxYTFjTkhUcFVJU0VoNVQ3ampqdnUwUDc5K3pWZ3dBQ05IajI2d3V1OGhZU0VxSFhyMWhvMGFKQTZkKzdzYys3WXNXTzY1WlpiZkk2WlRDYlZybDFiN2R1MzE5Q2hReFVYRjFlWmp3a0FQdWlNQkFBQUFBQUFBQUFBQUlOM1o2UlF3a2lvQXQ4d0VwMlJBRy9SMGRGS1NFaFFRa0tDbWpWcnBzT0hEMnZ1M0xtNi8vNzdsWnViVytaOVc3WnNNUUpHUzVZc2tjdmxxdkJkblRwMVVrSkNnanAwNktEZzRHQ3RXN2RPWThlT1ZXSmlZcW5YQndjSEc3VmRjc2tsS2lnbzBOS2xTM1hQUGZkbzE2NWRwL2FCQWRSb2RFWUNBQUFBQUFBQUFBQ0FJYnNnM1ZqVEdRbFZFUmhRU21ja1I1cS95Z0dxbFM1ZHV1anV1KzgyOXFtcHFYcjAwVWUxYjk4K0xWaXdvRVNIb21KSlNVbVNwTXN1dTB3Ly9mU1QxcTVkcXl1dnZMTGNkejMxMUZNS0RRMlZKTG5kYm4zMDBVZDYvLzMzOWZiYmI2dFBuejZ5V0N3KzEwZEhSMnY4K1BIR1BpOHZUeE1uVHRTcVZhdjA3cnZ2bHVqc0JBQVZvVE1TQUFBQUFBQUFBQUFBREhSR3dxbnk3WXhVaERGdFFPbWlvNk4xNjYyM1NpcnFmbFNhZ29JQ3JWaXhRdEhSMGJyNTVwc2xTWXNXTGFyU2V3SUNBalIwNkZCRlJrWXFKeWRIKy9idHEvQWV1OTJ1VWFOR2xWc2JBSlNITUJJQUFBQUFBQUFBQUFBTU9YUkd3aW15QkpRYzAwWm5KS0JzWVdGaGtsU2lVMUd4NU9SazVlVGtxRWVQSG1yZnZyMGlJeU8xZXZWcUhUOSsvSXkvNjNTdkJ3QnZoSkVBQUFBQUFBQUFBQUJnOEEwalJmaXhFcHh2U3V1TWxGVndWRzUzb1IrcUFhcS9OV3ZXU0pKYXRXcFY2dm5pTGtnOWV2UlFRRUNBdW5mdnJzTENRaTFkdXJSSzcwbEpTZEh2di8rdWtKQVF4Y1RFbkpIYUFLQThnZjR1QUFBQUFBQUFBQUFBQU5WSHJqUFRXTk1aQ1ZVUjZOVVpLZGdTcGx4bmxpUXBJejlWZGV3Ti9GVVdVQ1Y3TXpaS2tqTHlVcFhoT0NSSitpMTlnNkpEVzZoN3MyR3lCWWFlOWp2UzB0TDAxVmRmS1NrcFNkSFIwYnJ1dXV0S1hIUGt5Qkd0VzdkT1RaczJWZE9tVFNWSnZYcjEwbWVmZmFha3BDVGRkTk5ORmI0blB6OWZXN2R1MVd1dnZhYkN3a0xkY2NjZEZYWTZ5c3JLMHZmZmY2OXAwNllwS0NoSXc0WU5PN1VQQ2FCR0k0d0VBQUFBQUFBQUFBQUFRMDVCaHJHMlc4TDhXQW5PTjBGbW03RzJCb1lZWWFUamVZY0lJNkZhMjU2MlV0dlNWbXBiV3JJY3JweFNyL2t0ZmFOcTJlcnJpcmlCcC9TTytmUG5hLzc4K2NZK01EQlFQWHYyMU9qUm94VWNIRnppK3NXTEY4dmo4YWhIang3R3NWYXRXcWxodzRiYXRXdVg5dXpaWTRTVVRuWnlVS2xCZ3daNjRva24xS3RYcjFLdjM3MTd0L3IwNmVOekxENCtYcU5HalZMcjFxMHIvUmtCb0JoaEpBQUFBQUFBQUFBQUFCaHluY2VOZGJDbGxoOHJ3Zm5HZTB4YmtQbEV1S0s0dXd4UW5XUTRVclZtMzJmYWtQSk5tUUdrazBYWTY1L3krNktqbzlXNGNXTWRPM1pNdi83NnEySmpZelZreUJCRlJKUStEdE43Ukp1M25qMTdhc2FNR1VwS1N0SmRkOTFWNnIyZE9uV1N4K1BSamgwN2xKV1ZwVjY5ZXBWNGpyZmc0R0MxYmR0V2VYbDUycnAxcXl3V2l3WU9IRWdRQ2NBcEk0d0VBQUFBQUFBQUFBQUFnM2NZS2NUQ21EWlVudmVZTnU4dVNSbU9WSCtVQTVScHplL3p0SHozQjZXR2tHclo2aXZDVmw4UjltaEYyS0lsU1UxcXQvUFpuNG91WGJybzdydnZsaVN0V3JWSzQ4YU4wNk9QUHFycDA2ZXJWaTNmNE9lV0xWdTBmLzkrV1N3V3ZmSEdHejduamg4ditvNWVzbVNKL3Y3M3Y4dHNOcGQ0MTFOUFBhWFEwRkRsNWVYcG1XZWUwWXdaTXhRUUVLQ2hRNGVXV2x0MGRMVEdqeDh2U1RwdzRJQWVlZVFSUGZ2c3M1bzhlYkxpNCtOUCtUTURxTGtJSXdFQUFBQUFBQUFBQUVDUzVIQmxHV3VyT1ZnbWs4bVAxZUI4WS9FS0kza0hrOUx6VXZ4UkRsQ0N3NVd0anpjOW85L1NOL29jcjJXcnJ6YjF1cXA5VEQ5Rmg3VTQ2M1ZjZWVXVkdqcDBxR2JNbUtFMzMzeFRqei8rdU0vNXBLUWtTWkxUNmRTcVZhdEtmVVpHUm9iV3JsMnJMbDI2bFBrZXU5MnVwNTU2U2lOSGp0VE1tVFAxcHovOVNYRnhjZVhXMXFCQkF6MysrT042OU5GSDlkSkxMMm42OU9teVdDeFYvSVFBYXJvQWZ4Y0FBQUFBQUFBQUFBQ0E2aUhYbVdtc2c0TVkwWWFxOFI3VEZtZ09NdGJIY2cvNG94ekF4N2EwWkUxWk9jUW5pRlEvdEpsdTcvaWlIdXc2Vy8xYjNYTk9na2pGQmc4ZXJOallXSDM3N2JmYXNHR0RjYnlnb0VBclZxeVEyV3pXdkhuenRIang0aEwvM1hQUFBaSk9qSElyVDBSRWhFYU9IQ21YeTZVcFU2WlVxcmIyN2R1cmQrL2VPbkRnZ0diUG5uMXFIeEJBalVZWUNRQUFBQUFBQUFBQUFKS2szSUlUSTlxQ0xZU1JVRFhlM1pBQ1RTY0d0S1RsN1BOSE9ZQWhOV3VudnRqeXZNOVl0dTVOaCttdWhPbHFVcnU5WDJxeVdDd2FQWHEwSkduS2xDbHlPcDJTcE9Ua1pPWGs1S2hUcDA0S0R3OHY5ZDZlUFhzcU1EQlFxMWV2VmxaV1ZxblhlT3ZYcjU5YXRXcWxUWnMyVlNyQUpFa2pSNDZVM1c3WHh4OS9yUDM3OTFmeVV3RkFFY0pJQUFBQUFBQUFBQUFBa0NUbE9rK0VrZXlXMHY4SURwVEZ1ek5Tb2NkdC9Bd1ZGT2I2L0d3QjU1TERsYTBQMWoxc0JKRnEyZXJyOW80djZ1cG10L3U1TXVtS0s2N1E1WmRmcnYzNzkydk9uRG1TVG5RNzZ0bXpaNW4zaFllSDY0b3JycERMNWRLU0pVc3FmSS9KWk5LOTk5NHJTWHJycmJjcUZXQ0tqSXpVMEtGRDVYUTZLOTFSQ1FDS0VVWUNBQUFBQUFBQUFBQ0FKQ25QZTB3Ym5aRlFSUmF2emtqT1FvY2k3UTJNL2JGY09xdkFQejc0NlVRUXlXb08wZkRMWHZKYk42VFMzSDMzM1FvTUROUkhIMzJrelpzM2E5MjZkYkphcmJyeXlpdkx2YTlmdjM2U0tqZXFUWkl1dXVnaTllM2JWNW1abVhyNzdiY3JkYytBQVFQVW9FRURiZGl3UWQ5KysyMmw3Z0VBU1RKNVBCNlB2NHNBQUFBQUFBQUFBQUNBLzMyLzd4TXQrdlV0U2RJVmNRUFZyK1hkZnE0STU1UGZqLytpOTM2OFg1TFVxTllsaWd4dXFBMHBTWktrR3k1NlJCMWlyL0ZuZWFpQnZ0anl2UEV6S0VtM2QzeXhXZ1dSQU9CQ1JXY2tBQUFBQUFBQUFBQUFTSkx5bkNkRzl3UXpwZzFWWkFrSU10Wk9kNzZpUXBzWSs4TTVlL3hSRW1xdzM5STMrQVNSYnJ6NE1ZSklBSENPRUVZQ0FBQUFBQUFBQUFDQUpNbmh5amJXOWtEQ1NLZ2FpOWxtckoyRkR0VUw4UW9qWmYvbWo1SlFnNjNZTThOWXQ2NTdwZHJIOVBOak5RQlFzeEJHQWdBQUFBQUFBQUFBZ0NUSjRUd1JSckpaUXYxWUNjNUhnVjZka1Z5RkJiNmRrYkxwaklSejU3ZjBEZm90ZmFPeDc5LzZIajlXQXdBMUQyRWtBQUFBQUFBQUFBQUFTUEx0akdRTEpJeUVxckdZcmNiYTZjNVh1RFhLNkphVVhYQk1PUVhwL2lvTk5jenFmZk9NZGJ1WXZvcXdSZnV4R2dDb2VRZ2pBUUFBQUFBQUFBQUFRSkxrY09VWWEydGdpQjhyd2ZuSUV1QTlwaTFma2hRYjFzbzR0di80bG5OZUUyb2VoeXRiMjQrc012WlhON3ZkajlVQVFNMUVHQWtBQUFBQUFBQUFBQUNTNkl5RTAxUGNCVW1Tbkc2SEpLbEJlQnZqMlA3TXJlZThKdFE4MjlKV0d1djZvYzNvaWdRQWZrQVlDUUFBQUFBQUFBQUFBSklraDlNN2pFUm5KRlNkMldReDFvVnVweHJVOGdvakhTZU1oTE52amRlSXRpdmlCdm14RWdDb3VRZ2pBUUFBQUFBQUFBQUFRTkpKblpFc2RFWkMxUVY1ZFVjcUtNeFRvMXFYR1B2ZjBqZkk1Uzd3UjFtb0lSeXViS1ZtN3pMMmJlcDE5V00xQUZCekVVWUNBQUFBQUFBQUFBQ0FQQjZQbk83OFAzWW1XUUpzNVY0UGxPYmtVVzFoMXJxcVkyOWdIUHY5K0MvK0tBczFoUGVJdHNZUjhZeWJCQUEvSVl3RUFBQUFBQUFBQUFBQTVibU9HK3RnUzVnZks4SDV6TGN6a2tPUzFLeE9SK1BZbm1QcnpubE5xRGwrUzk5Z3JOdlU2K2JIU2dDZ1ppT01CQUFBQUFBQUFBQUFBRG1jWGlQYTZDYUNVK1RkR2FuQWxTZEphbGJuTXVQWWJzSklPSXYycG04MDFrMXF0L05qSlFCUXN4RkdBZ0FBQUFBQUFBQUFnUEpjaEpGdytvTE1kbVB0ZEJkMVJtcGF1NE54N0VEbWRpT2tCSnhKcVZrN2xlRTRKRW15bWtNVUhkYkN6eFVCUU0xRkdBa0FBQUFBQUFBQUFBREtkK1VZYTV1Rk1CSk9qYVdVTVcwMlM2aGl3MXYvY2RTakhVZS85ME5sdU5DbFp1OHkxblJGQWdEL0lvd0VBQUFBQUFBQUFBQUE1YnR5amJYVkhPekhTbkErQy9JS0l6bi9DQ05KVXV1NlZ4cnJ6YW5Mem1sTnFCbCtTOTlnck9tS0JBRCtSUmdKQUFBQUFBQUFBQUFBS2lqMENpTUZodml4RXB6UFN1dU1KRW50WXZvYTYxK1BydlVKdndGbndxRXNPaU1CUUhWQkdBa0FBQUFBQUFBQUFBQSs0WkFnczkyUGxlQjg1dHNaS2M5WTE3SkZHYVBhM0I2WHRxYjk3NXpYaGd1Yjk1ZzJPaU1CZ0g4UlJnSUFBQUFBQUFBQUFJRHk2WXlFTTZDc3praVMxTForVDJPOU9YWHBPYXNKRno3dkVXMjFiUFZsQ3d6MVl6VUFBTUpJQUFBQUFBQUFBQUFBOE9tTVpBMmtNeEpPalhkWExlZEpZYVJMNi9jeTFydU8vYVQwdkpSelZoY3ViS2xlSTlxaVE1djdzUklBZ0VRWUNRQUFBQUFBQUFBQUFKTHlYVG5HMm1xbU14Sk9qU1dnN001SW9kYmFhbDIzeXg4N2oxYnYrL1FjVm9ZTFdXcjJUbVBOaURZQThEL0NTQUFBQUFBQUFBQUFBRkJCWVo2eERxSXpFazVSa05lWXRwTTdJMGxTMXlhRGpmVzZnNG5LYzJhZGs3cHdZY3ZJU3pYV1RXcTM4Mk1sQUFDSk1CSUFBQUFBQUFBQUFBQjBVbWVrUURvajRkUjRCOW04QTI3Rkd0VzZWTEZoclNWSkxuZUJmdGovK1RtckRSZXV2Um1iakRXZGtRREEvd2dqQVFBQUFBQUFBQUFBUVBsZXdSR3JPZGlQbGVCOEZtUXVQNHdrU1ZjMSs1dXhYclZ2cm5LZHg4OTZYZVZ4T3AzNjRZY2ZkT0RBZ1RQNjNOMjdkMnZ2M3IzR08zSnljaXE0b3lTMzJ5MjMyMzFHNjdyUXBHYWRHTkZXeTFaZnRzQlFQMVlEQUpBSUl3RUFBQUFBQUFBQUFFQW5kMFlpaklSVDR4MUd5bmZsbG5wTnE4Z3VpZ3h1K01jMU9mcDYrMnZucExaaU8zYnNVR0Zob2JIUHlNalEyTEZqdFdqUm9qUDZuc21USjJ2S2xDbVNwQTgrK0VBalI0N1VxbFdyS24zL29VT0g5UGUvLzExejVzdzVvM1VWeThySzByNTkrN1IrL1hvbEpTVnB4b3daV3JCZ3dWbDUxOW4wVy9wR1l4MGQydHlQbFFBQWlnWDZ1d0FBQUFBQUFBQUFBQUQ0bjNjWG15QTZJK0VVZVFmWnl1cU1aREtaZEUycit6Vnp3Mk9TcE0ySGxxbGRURCsxaU94ODF1dmJ2WHUzN3JubkhnMGVQRmdqUm93NHErK3lXcTN5ZUR5U3BGdHZ2VldIRHgvV1AvLzVUL1h2MzE5anhveXA4UDU2OWVySlpyUHB3dzgvMUovKzlDYzFhdFNvVXU4OWNPQ0FGaTFhSklmRElZZkRvZno4Zk9YazVDZzdPMXRaV1ZuS3pzNVdSa2FHVHlDcldFQkFnRHAyN0tnR0RScFU3Y1A2VVdyMmljNUlUV3EzOTJNbEFJQmloSkVBQUFBQUFBQUFBQUJBWnlTY0VkNUJ0ckxDU0pMVVBQSXl0WXZ1bzQycGl5VkpuLzB5UVhkZC9yYkNiZlhPYW4zRm5YLzY5KzkvVnQ4akZZV1Jjbk9MdWtPRmhJUm83Tml4NnR5NXM4TEN3aXAxZjBCQWdPNjc3ejdkZDk5OVdyaHdvZTY2NjY1SzNmZjc3NzlyOXV6WkNnd01sTjF1Ti80TERRMVZkSFMwd3NMQ0ZCWVdwbHExYXFsV3JWcUtpSWhRN2RxMVZhZE9IZFdwVTBkV3EvV1VQN00vN1BYcWpOU2tkanMvVmdJQUtFWVlDUUFBQUFBQUFBQUFBTXAzblFpT1dPbU1oRk1VWkxZWjZ3SlgyV0VrU2VyZitsN3RQUGFEY2dveWxPZk0xSWZySDlQSXpxL0xHaGh5Vm1vN2N1U0lrcEtTMUxScFU2V25weXM5UFYxUzBaZzJTVXBMUzlQbXpadEx2ZGR1dDZ0NTh4TWp3Sll2WDY0WFgzeXgzUGNWRkJUSTQvSG8rdXV2TC9YOG1ERmpkUFhWVjJ2cDBxVTZldlJvbWMrNSt1cXJGUmtacWJsejU1WTRGeDRlcm43OStwVjYzOFNKRTlXdTNZVWR6a25OMnFrTXh5RkprdFVjb3Vpd0ZuNnVDQUFnRVVZQ0FBQUFBQUFBQUFDQUpLZmJZYXd0WG9FU29Db3FNNmF0bUMwd1ZMZkdQNmYzZm5wQWJvOUxSM0wzNmQwZjc5UGcrUEdxRXh4N3htdWJPWE9tbkU2bjl1elpvNGNlZXFqRStjV0xGMnZ4NHNXbDN0dXlaVXRObXpiTjJMdGNMamtjRGcwYU5FaDE2dFFwOVo3bHk1ZnI0TUdER2pKa1NLbm5telZySmtsS1RFelU5dTNieTYxOTllclZQbnVYeXlXWHk2VW1UWnFVR1VhcUNUYWtKQm5yTmxGZC9WZ0pBTUFiWVNRQUFBQUFBQUFBQUlBYXpqczBFa1FRQ2FmQmFqN1IxU2pQbFYzaDlRMXF0ZEhOYmYrcE9adWVrZVJSV3M1ZXZiWDJIL3ByMjJmVUlyTHpHYXRyNjlhdFNreE1WRUpDZ2dZUEh1eHpMaU1qUTg4Kys2ejY5T21qYTYrOXR0VDc3WFo3cWNmNzl1MnJwazJibG5vdUpTVkZodzhmMWwvLyt0ZHlhM3ZoaFJjcThRbE9TRTFOMVdPUFBhYTB0RFRkY2NjZFpWNjNlUEhpTWpzOVZlUlBmL3FUNHVMaVR1bmVjeVUxYTZmVy9QNlpzVzlUanpBU0FGUVhoSkVBQUFBQUFBQUFBQUJxT084d2tzVmNldWdDcUF5VEtVQm1rMFdGSHFja2p3bzlUcGxObG5MdmFWM3ZTbDEvMGNOYXNMVm83RmxCWWE1bWJYaENGOVhycGg3TjcxUzlrTWFuVlpQRDRkQUxMN3dncTlXcSsrKy9YMUZSVVQ3bjA5TFNKRW4xNnRYVHBaZGVlbHJ2OG1hMzI1V1RrMVBpWFFVRkJXclFvTUVwUFhQdjNyMTYvUEhIbFptWnFYLzk2MTlLU0Vnbzg5cGx5NVlwSUNEZ2xON1RwRW1UYWgxR2NyaXk5Y1dXNTQxOTQ0aDR0YW5Yelk4VkFRQzhFVVlDQUFBQUFBQUFBQUNvNFp5RkowYTAwUmtKcDhzYWFGZXUweWxKS25EbHlXNHBQNHdrU1IxanI1WFZiTmVDclM4cHZ6QlhrclExTFZsYjA1TFZPQ0plNGJaNkNndUtWTE02SGRXOGloMlRYbnp4UmUzYnQwOFBQUEJBaVNEUzZWcTBhRkdKTVcxeGNYRktTRWhRV0ZpWW5FNm5IQTZIYkxhaTM2dFpzMllwTVRGUjc3Ly92bUpqcXphS2J0T21UZnJYdi80bHA5T3BjZVBHcVZPblR1VmVQM0hpUkxWdDI3WnFIK2cwTGQzMXJ2Wm5iam1yNzNDN1hVck4zcWw4MTRudnJhdWIzWDVXM3drQXFCckNTQUFBQUFBQUFBQUFBRFdjNzVnMk9pUGg5QVNaZzVYcnpKUlU5TE5sdDRSWDZyNUw2dmRRdzFxWGFPN1A0M1FnYzZ0eGZHL0dKbU85YXQ4bkd0enUzMnBkOThwS1BkUGo4U2c3TzF0OSsvYlZkZGRkVjRWUFViN0N3a0pKMG9JRkMyUXltWXpqRG9kRC9mcjFVMEpDZ2lJakl5Vkp4NDRkVTJ4c3JESXpNN1Y0OFdLMWE5ZXV5a0draFFzWDZyWFhYbE5FUklTZWYvNTV0V2pSb3N4cjNXNjNKTWxzTmxmMVk1MldKYnVtSy9tM09lZndqUjdKWTlLMUZ6MmdKclhibjhQM0FnQXFRaGdKQUFBQUFBQUFBQUNnaGlPTWhEUEpHaGhzckl1N0hGVldMVnVVUm5aK1RiOGVXYU8xK3ovWHpxTS9sTGpHVlpoZjZlZVpUQ2FOSFR0V1ZxdFZ5Y25KSmNhbVNWSjJkcllrYWZmdTNVcEtTaXIxT1owNmRUTENSWktVbTF2MHVkNTc3ejJmYmt1REJnMlMxV3FWVkRUMlRaSU9IVHFrMk5oWXpaOC9Yd1VGQmJydHR0c3FYYi9UNmRRYmI3eWhCUXNXcUZtelpoby9mcnp4M0xLNFhDNUprdVdQamxUNStmbEdRS2tpWnJOWlFVRkJsYTdQdjB5U1NWcTMveXUxcmQ5VHRzQlFmeGNFQVBnRFlTUUFBQUFBQUFBQUFJQWFyc0JyVEp1Rk1XMDRUZDZCdGdKWDFjSklSVXhxV2ZjS3RheDdoVEx5VW5Rb2U3ZHluY2VWNnp3dXU2V1dXdGVyWEZla1ltRmhZWktrdDk5K1d5a3BLV1ZldDNyMWFxMWV2YnJVYzVNbVRmSUpJK1hsRlFYNGF0V3E1WE9kdytHUTNWNzArUnMyYkNoSjJyOS92K3JYcjY5UFB2bEVDUWtKaW8rUHIxVGQrL2J0MDNQUFBhZmR1M2VyZCsvZWV1Q0JCNHh4YitVcHJpMDR1Q2dVZHM4OTkyanYzcjJWZXVlVlYxNnBaNTk5dGxMWG5xeFg4NzhyeDVtcFl6bjdUK24reXNyT1A2Yk0vRFE1M1RYbzRSTUFBQ0FBU1VSQlZFV2h0TlRzWGZwNDB6TzZ2ZU5MWi9XOUFJREtJNHdFQUFBQUFBQUFBQUJRd3hXNDZJeUVNOGU3TTVMRFZiSVRVVlZFMkdNVVlZODUzWklrU2ErOTlwb3hYczNic1dQSE5IcjBhQTBZTUVDMzNISkxxZmNXQjVxS0hUNThXRmFyMWVpQ0pCV05SOHZQenpkQ1FIWHIxbFY0ZUxpMmJkdW01T1JrU1VYQm9NcElURXpVRzIrOElZL0hvekZqeHFoLy8vNlZ1aytTTWpJeUpFbmg0U2ZHNHpWdjNyek16MWJzN2JmZnJ2UTd5bkpEbXpHbi9ZeksycENTcEMrMlBDOUoraTE5b3pha0pLbDlUTDl6OXY0endlVnk2ZWpSbzZwZnYvNFpmL2FSSTBkVXExWXRvMFBXK2NybGNpa3ZMNi9FNzJDeGpJd01oWVdGbmZPeGhBREtSeGdKQUFBQUFBQUFBQUNnaG5PNlQzUkdDcUl6RWs2VE5UREVXT2VmWmhqcFREcTVpMUd4NG9DU3pXWlRuVHAxS3ZXc3ZYdjNxbEdqUmo3SGlzZTloWWFlR0JjV0h4K3ZwVXVYeXVWeWFmVG8wWXFKS1Q5WWxacWFxcGRlZWtucjE2OVh5NVl0OWZqamo2dHg0OGFWcXFuWXdZTUhaYlBaZk1JYmRldldWWThlUGNxOWI5YXNXVlY2ajcrMWorbW5qTHhVcmRnelE1SzBadCs4OHk2TTlPaWpqeW85UFYzdnZ2dHVsY0kwa3lkUFZrWkdocDU3N3JsU3p4ODVja1REaGczVHNHSEROSGp3NERLZms1U1VKTFBack42OWV4dkhEaDA2cFB6OHlvMUNEQWdJTURxQUxWKytYS3RYcjlZRER6eGdkQWNyRHVoVmxzbGtLdEg5YTgyYU5SbzNicHpHamgycjd0MjdsN2hud29RSjJyZHZuMmJQbnEyQWdJQkt2d3ZBMlVVWUNRQUFBQUFBQUFBQW9JYno3b3pFbURhY0xxdjVSR2VrL0ZNYTAxYTl1Vnd1N2Q2OXUwUzRKeTB0VFpKdjZLbE5telpLVGs3VzVaZGZycHR1dXNrNFBtN2NPSFhvMEVIWFgzKzlwS0pSYnQ5OTk1MCsrdWdqRlJZV2FzU0lFYnI1NXB0UEtWeXhkZXRXdFc3ZCtsUSsybm5uaXJpQldyMXZudklMYzVTYXZVdXBXVHNWSGRiQzMyVVoxcTVkSzZmVFdlYjU1czJiNjRzdnZ0RDc3Nyt2Tm0zYWxIbGRjSEN3T25Ub1lPeWRUbWVwWGI2SzFhMWJWMWRkZFpXV0xsMWE1cytSMCtuVTU1OS9ydDI3ZDh0aXNSaEJuL0hqeDJ2YnRtMlYrWGl5V0N4S1RFeVVWTlF0Yk1tU0pkcStmYnVlZWVZWk5XM2FWR3ZYcnRYVFR6OWRxV2RKVWxSVVZJbFEzTktsUzJXMVd0VzVjK2NTMTJkbFpXbmp4bzNxMDZjUFFTU2dtaUdNQkFBQUFBQUFBQUFBVU1NVkZIcDNSbUpNRzA2UExmQkVaNkRUSGROV0hmMzAwMC9LemMzVnBaZGVxczJiTnlzdExVMDJtMDBMRnk2VUpMVnMyVktTbEp5Y3JBOCsrRUJTVVdqQzQvSElaREpKa243ODhVZWpDOVA4K2ZQMTVwdHZ5dTEyeTJReTZZVVhYbEI4ZlB3cDFiWm56eDd0MmJOSGQ5OTk5K2wrelBPQ0xUQlViYUs2YW1QS0lrbEZvOXY2VjZNdzBwUXBVNVNabVZudU5UYWJUWjkvL25tNTE4VEZ4V25xMUtuR3Z2aG5SU29LNjB5YU5LbkVQUjZQUjVKMHpUWFhsRGozOU5OUHExdTNidnJQZi82akJ4NTRRQk1tVEZCUVVKQzZkT21pZSsrOVZ6azVGZi9lSmlVbDZYLy8rNSt4di9ubW05V2dRUU5ObkRoUjk5NTdyMTU0NFFYalhOKytmZFc4ZWZNS24xazg0ckM0bzFKV1ZwWldyVnFsdm4zN3ltUXlLUyt2S0RocnRWb1ZFQkNnWmN1V3llMTJxMlBIamtZWTBGdEVSTVI1UDZZT09GOFJSZ0lBQUFBQUFBQUFBS2poQ2dwUGRFWmlUQnRPVjNVYjA1YVRrMk1FTTBxVG0xdlV2Y25wZEJxajFrb1RFQkNnNE9CZ0pTWW15bTYzcTF1M2JscXlaSWxlZWVVVjQ1cGJiNzFWMGRIUm1qTm5qdDU3N3owMWE5Wk1YYnAwMGN5Wk0vWDY2Ni9yM252djFjR0RCNVdYbDZjV0xWcm96VGZmMUx4NTg5U3RXemQxNmRKRkw3LzhzaVpNbUtBUkkwYW9aOCtlVlJyZEpVa0xGaXhRY0hDdyt2YnQ2M1BjNFhEb3dJRUQ1ZDdyY3JtcTlLN3FvazI5RTJHazdXa3IxYi9WUFg2dTZJUXpQZnJPN1hZcklDQkFIbzlIWnJOWmJyZGJMVnEwMEgvKzh4OUowbzRkTy9UTEw3LzRkT0dTcE9uVHA2dDc5KzVxMWFxVkpLbFpzMmFTaXNJNjQ4ZVAxMzMzM2FjdnZ2aENYYnAwcVhSWHJZMGJONVk0MXJWclYwMlpNa1dmZnZxcFdyVnFwUjkrK0VHU2xKQ1FvS3V1dXFyU24zUHYzcjBhTldxVXNVOU1URFE2TUVuUzFLbFQxYXBWSytOWThlYy9XZkYxQU00OXdrZ0FBQUFBQUFBQUFBQTFuSlBPU0RpRHJJRmVZOW9LL1I5R0dqeDRzQndPUjRYWHpaMDdWM1BuemkzemZPUEdqWFhmZmZkcDFhcFZ1dkhHRzJXejJkU25UeCsxYTlkT1RxZFRrWkdSTXB2TkdqTm1qRFp2M3F6dTNidnJrVWNla2MxbVUzcDZ1aFlzV0tDTkd6Y2F3YWltVFp2cTFWZGZWYWRPblRSMjdGaFpMQlpGUjBmcmxWZGUwZlBQUDYrcFU2Y3FQajVlRFJvMFVPM2F0WTB4Vk1VZGNWd3Vsd29LQ3VSME9oVWJHNnZXclZ0cjRjS0Z1dlBPT3hVU0V1SlQrOGFOR3pWOCtQQUsvdzBhTjI1YzRUWFZUWnQ2M1dRMWh5aS9NRWNaamtQS2NLUXF3aGJ0NzdKS2VQNzU1MzA2Q1ZXa2MrZk9ldWFaWjR6OXp6Ly9yT2VlZTA2elpzMlMyKzJXMld6V0w3LzhvaWVmZkZJelpzeFFuVHAxZE9USUVhMWV2VnJYWFhlZEVoSVNKRW5MbGkzVHpwMDdOV3pZTUhYczJMSEVleG8xYXFTWFgzNVpjWEZ4T25Ma2lMWnMyVkpoYlUyYk5pM3pYTE5temZUWVk0OVYrbk9XNTlwcnI5WEZGMTlzN0hmczJLRXZ2L3hTa3JSKy9YcnQyclZMZi8zclgzWEpKWmY0M0xkbXpScDkvZlhYQ2d3a0RnSDRDNzk5QUFBQUFBQUFBQUFBTlp4M1p5UUxuWkZ3bW14ZW5aR3F3NWkyTVdQR25KR3VQNkdob2FwZnY3N2k0dUtNWUU5UVVKQWFObXpvYzExQ1FvSnV1T0VHOWVqUnd6ajI0SU1QcWsyYk5wbzNiNTZPSGoycUlVT0dxSFhyMW5yd3dRZlZ2WHQzWTVSVWZIeThwaytmcnVUa1pLMWN1Vkk3ZCs3VSt2WHJLd3hUUGZqZ2c4ckl5TkFsbDF5aWdRTUhsamgveVNXWDZCLy8rRWU1ejVnd1lVS2wvaDJxb3lhMTIybjdrVldTcEcySFYrcUt1SkwvQnY1V1VGQ2dxS2dvUGZUUVF4VmUrL3JycjZ1Z29NRG5XS05HalhUMDZGSDkvUFBQUmhncE9UbFpqUnMzMXJGangvVGJiNytwYnQyNmF0cTBxUll1WENpTHhTS1B4Nk8zM25wTDhmSHhzbHF0V3JkdW5leDJ1eTY2NkNLZlp4ZUhpN1pzMmFKLy8vdmZGZFkzWXNRSW4vM1dyVnMxYTlZczNYZmZmYXBmdjM2RjkxZFcyN1p0MWJ0M2IyTnZ0OXVOTU5MTW1UTVZHUm1wTys2NG84UW90dFRVVkVraWpBVDRFYjk5QUFBQUFBQUFBQUFBTlp6dm1EWTZJK0gwK0k1cHkvVmpKVVd1dnZycU0vcThhZE9teVdxMWxubCs4T0RCcFI3djM3Ky8rdmZ2NzNQczVIRnFrbVEybTlXOWUzZDE3OTdkNTdqSDQ1SGI3WmJiN1ZaaFlhR3g5M2c4Q2c0T1ZrQkFnRHAwNkZEaWVlKzg4MDVsUHBZKy9QRERTbDFYSGJXSjZuWWlqSlNXWEMzRFNGSlJlQzAyTnJaUzE1MHNJaUpDVFpzMjFlclZxK1Z5dVdTMVdyVml4UW9OSGp4WWI3Lzl0alp1M0dqY2w1S1NvdlhyMXh2Mzd0aXhRLy84NXovbGREclZzR0ZEdmZQT08vcnd3dytWbjU4dnFTaU0xS3RYTDNYcDBrVWZmL3h4aGZVRkJ3ZnJvNDgrTXZhN2QrL1dEei84b0pFalIyclVxRkc2L3Zyckszekc2Vmk3ZHEwMmJkcWtoeDU2cUVRUVNTb2FaeWVWL3U4STROd2dqQVFBQUFBQUFBQUFBRkRERmZpTWFhTXpFazZQYnhncDI0K1ZuQjNsQlpIT0pwUEpKTFBaTExQWlhHb0FveVpyVTYrcnZ2aGp2VGRqa3h5dWJOa0NRLzFhVTJsMjd0eXBXMjY1cFZMWEZvOVo4OWF1WFR1dFhidFdrWkdSMnJ0M3I0NGZQNjZlUFh0cTFhcFZ1dnJxcS9Ya2swOHFOemRYQ3hZc01EcGtmZmJaWjdyaGhodGtzOW4wemp2dmFQWHExWktrTDcvOFVqazVPWEk2bmVyV3JadDY5ZW9saThXaU9uWHFWUGx6L2ZuUGYxYmp4bzMxM0hQUDZkVlhYOVhSbzBjck5SYndWSFhxMUVsTm1qUlJiR3lzRmk1Y3FELy8rYzgrNXdzTEN5WFJHUW53SjM3N0FBQUFBQUFBQUFBQWFqZ25ZOXB3QmxXM01XMjQ4TmtDUTFVL3RKa09aZStXSkcxTFc2bjJNZjM4WEpXdml5KytXRkZSVVJvMGFGQ0YxMzd5eVNjS0NRa3BjYnhUcDA0cUtDalF6cDA3MWFoUkl3MGFORWpoNGVFKzE3ejAwa3Zhc0dHRGV2VG9JYlBaclBuejUydjE2dFVseHZETm5UdFhrblQzM1hmN0hEOSsvTGlXTFZ0V2FsMEJBUUc2NFlZYlNqMTM2YVdYNnMwMzM5UzBhZE4wM1hYWFZmZ1pUMGRBUUlDNmRldW1OOTU0UTU5OTlwa2lJaUxVdFd0WDQ3elQ2WlFrUW51QUh4RkdBZ0FBQUFBQUFBQUFxT0djaGZuR21qQVNUbGQxRzlPR21xRjlUSDhsL1RwTmt2UmIrb1pxRTBaYXYzNjlzckt5VkxkdVhkV3RXMWViTjIrdThKNkxMNzVZa3ZUZGQ5L0picmVyYytmT2tvcTZKU1VrSk9pT08rNVEyN1p0OVplLy9NWG52bW5UcG1ubHlwV2FOR21Tb3FLaUpFa1RKMDdVZ3c4K3FLZWZmbHBObXphdDhOMUhqaHpSMUtsVEZSWVdKclBaYkJ3dktDaVF3K0VvTTR3a1NiVnExZEtUVHo1WjRUc3FhOUtrU1pvMGFWS1o1MGVPSEttZmYvNVpFeWRPMUd1dnZhWW1UWnBJT3RFWmlUQVM0RCtFa1FBQUFBQUFBQUFBQUdvNHA5c3JqQlFRNU1kS2NDSHc3WXgwNFkxcFEvWFVKcXFyRVViYW1MSkkvVnZkVXkxR3RVMmZQbDE3OSs1VldGaFlsZS9OeWNsUjdkcTFOV1BHREovalI0NGNLVEZPTFQwOVhULzg4SU51dmZWVzJXdzI3ZGl4d3pnM2ZQaHdmZlRSUjFVYVd6Wng0a1MxYXRYSzJDY21KbXJLbENrVjNwZVZsWFZLbjdVMDExNTdyUkhNa3FRZE8zYm95eSsvTlBZV2kwVlBQLzIwUm8wYXBYLy8rOSthT25XcWJEYWIwUmtwS0lqL1BRUDhoVEFTQUFBQUFBQUFBQUJBRFVkbkpKeEo5c0FUWTZOeW5abCtyQVExU1lRdFdvMGo0clUzWTVNa2FjUEJKRjBSTjlEUFZSWHAwcVdML3UvLy9rK1NsSmVYWjNUdUtVMUFRSUNDZzRNbFNhKzg4b3JXclZ2bmMvN28wYU55T0J3NmVQQ2d6L0hhdFd2ci9mZmYxOE1QUDZ4UFAvMVVWcXRWMG9tUlpYUG56dFVISDN5Z3RMUzBNL2E1VHVad09EUjA2RkRkZlBQTit0dmYvbmJhejJ2YnRxMTY5KzV0N08xMnUwOFlTWkppWW1JMFlzUUlUWjA2VllzV0xkSU5OOXlnZ29JQ21VeW1Lb1d2QUp4Wi9QWUJBQUFBQUFBQUFBRFVjTDZka2F4K3JBUVhBcE1wUUpZQW01eHVoeVNQbklVT1FtNDRKOXJIOWpmQ1NHdCtuMWR0d2tqZUhudnNNVzNidHEzTTg0MGJOOVk3Nzd4VDV2bU5HemRLa3I3KyttdmRlT09OUHFQWHdzT0xnb0IzM25tbk1jSnQ1Y3FWbWp4NThqa1pXYlp4NDBibDVlV2Q4eERRalRmZXFKaVlHQ1VrSkVpUzh2UHo2WW9FK0JsaEpBQUFBQUFBQUFBQWdCck9XZWd3MW9SR2NDYllMYUZ5NWhmOVhPVzVzdmk1d2puUlBxYWZ2dGsrVmZtRk9jcHdITktHbENTMWorbm43N0pLNk5XcmwwYU1HRkhpK0VjZmZhUk5temFWZSsrYU5Xc1VFaEtpWnMyYTZZMDMzdER6eno5L1ZtcGN1blNwTm0vZWJPeTNiTmxTNFQxcjE2NlZKRjE1NVpWbnBhYXltRXdtSTRna0ZYVm9LdTRNQmNBL0NDTUJBQUFBQUFBQUFBRFVjTjVqMmdMTmRKUEE2Yk1GaGlvei80Z2t5ZUhNVXJpMW5wOHJRazF4UmR4QXJkZ3pRNUswWXZjSDFUS01sSmVYcDBPSERwVTRucE9UVSs1OVI0OGUxWW9WSzlTalJ3OE5IanhZLy9qSFA3Um16Wm9TMSszWnMwY3JWNjZVcEhLN01KM3N1KysrVTRNR0RTUkpTNVlza2RsczlqbGZ0MjdkTXUvMWVEeGFzMmFOR2pSb29MaTR1RXEvODJ6SXljbVIzVzczYXcxQVRVY1lDUUFBQUFBQUFBQUFvSVlyR3FkVkpDaUFQK0RpOU5rc1ljWTZ6NVh0eDBwUTAxd1JOMUFiVXBKMDNIRklHWTVEK21iSFZQVnZkWSsveS9LeGV2VnFyVnUzcnRSejNrRWVwOU9wZ0lBQVl6OWp4Z3dWRmhicXBwdHVVdVBHalRWdzRFQzkrKzY3eG5pMllqLysrS04rL2ZWWFk5K2lSUXRKUlIyRHZKOG5TWm1abWJKYXJYcnl5U2UxZWZObXZmTEtLNUtrNTU1N1RxMWF0U3J6TTdqZGJwLzlMNy84b2tQL3o5NTloMGRWNXU4ZnZ6T1RoQVFTRWhJSUlSUXBJUWdDQVFFQlFVVkVVUkdzRkhFQkcxaFFsQVVwdXlMUy9RSUNTa2U1YUtMUjJGRVh4RVc2Z1BRdUVOb1NDQUZDQ3FuVGZuL2tsMFBHZEV3WVpONnY2L0xhNTV6em5PYzhrdzB0YzgvbmMvNjh1bmZ2WHRoTEw1RnAwNmJwZ3c4K01JNXRObHVSOTFnc0ZoMDllbFJoWVdHbHRnOEFKVWNZQ1FBQUFBQUFBQUFBd0kxWjdWbkcyT1JobG9lSHFaRFpRUEg0ZVBvWjR3eExpZ3QzQW5majQrbW5Eblg3NmJ1RDJlM0x0djd2YTRYNmg5OHdGWkp1dmZWVzNYdnZ2WHJpaVNmeVhJdVBqOWZPblR1MWZQbHlYYjU4V2V2V3JWUFRwazBsWlZjNCt1bW5uOVN4WTBjakpOU25UeCtGaG9icXh4OS9WSEJ3c0NTcFk4ZU9hdHk0c1hIZnVuWHJkUERnUWIzLy92dmFzR0dEbWpWclpqeHYvLzc5T24vK3ZNNmZQNi9JeUVpOTk5NTdxbE9uanI3ODhrdjUrZms1N1czejVzMktpNHVUcDZlbjdIYTcxcTVkYXp4VGtsYXZYaTFKYXRldVhaN1h0WHIxYWgwNmRLaFlYNStubjM3YUdMZHAwMGIxNnRVemprK2VQS20xYTljYXgxbFpXWm8wYVpKQ1FrTGs1K2Nuazhta2JkdTI2ZkxseStyYXRXdXhuZ2VnYkJCR0FnQUFBQUFBQUFBQWNHTlcrOVVXYlY0bUh4ZnVCRGNUMzl4aEpDb2o0VHByVnEyekRzZHYxQjhYTjB1U3ZqczRXWm5XSzJwZDgwa1g3MHdhT0xEZ0trMEpDUW42OU5OUGpRcEFqUm8xMG9BQkF5UmxWemQ2K09HSDFiOS9mMk8rajQrUHVuYnRxZzBiTmhqbmV2ZnU3YlNteFdMUmtTTkhKRW10VzdmV2M4ODlaMXlMaUloUXExYXQ5TWdqaitqT08rODB6Z2NFQk9UWjI3Rmp4L1RKSjUvSTRYQklrZ0lEQS9YcXE2OUt1dHFpTFRBd1VBMGJOalR1TVp2Tjh2SHgwZTdkdTdWNzkrNGl2akxadW5YclpvenZ2UE5PZGVyVXlUaGV2MzY5VXhqSjI5dGJSNDhlMWNhTkc0MXpucDZlNnRTcGszcjA2RkdzNXdFb0d4Nk9uTjh0QUFBQUFBQUFBQUFBNEhaU01pOXEyc2Fla2lRLzcwb2FjdGVYTHQ0UmJnWXJqOHpTMXY5OUkwbnFYUDlWdGFubCtoQUkzRXVHOVlvVzd4aXM4MWVPRytlYVZldXNSeHNOYytHdWJsN0p5Y2s2Y3VTSVdyWnMrWmZYc2xxdHVuanhvZ0lEQStYalUzUkkxbWF6S1RNelV4YUxSZjcrL25sYTBRRzQvdmhWQ0FBQUFBQUFBQUFBNE1Zc3RneGo3R1dtTWhKS2g0K252ekhPc05LbURkZWZqNmVmbm0weFhWWDk2aHJuZHA5YnBRODI5ZGFlYzZ0Y3VMT2JVOFdLRlVzbGlDUmxWemNLRFEwdFZoQkp5cTdBVkw1OGVRVUVCQkJFQW00US9Fb0VBQUFBQUFBQUFBQndZeGFuTm0zbFhMZ1QzRXg4Y3JWcFM3Y1FSb0pyK0hqNjZlWFdIeW15MmdQR3VjU004L3IyNEdSOXNLbTN0djd2SzlvSUFrQVo4SFQxQmdBQUFBQUFBQUFBQU9BNlZFWkNXU2p2WGRFWXAxbVNYTGdUUUhxczBYRFZydFJNSy8rWXJVeGJxcVRzVU5MS0kzTzA4c2djaGZyVlU2aC91R3BYaXRRdGxTSVY2QlBxNGgwRHdOOGJZU1FBQUFBQUFBQUFBQUEzWnJIbHFveGtwaklTU2tkNXJ3QmpuR1pKZHVGT2dHek5xblhXclZYYWFjdnByN1Q3M0NvbFpadzNyc1ZkaVZIY2xSanR6cWQ5VysxS2taS2tRSjlRM1ZPM0wwRWxBQ2dHd2tnQUFBQUFBQUFBQUFCdUxIZWJOay9hdEtHVWxQZWlNaEp1UEQ2ZWZ1cFF0NTg2MU8ybjNlZFdhZmZabFRxVnVMZlFlMDVlM3ZQL1IzdFUxYStlMnRSNnN1dzNDZ0IvYzRTUkFBQUFBQUFBQUFBQTNCaVZrVkFXY2xkR1NzK2lNaEp1UE0ycWRWYXphcDBsU1Njdjc5Ykp5M3NVbDNKTWNWZGluS29tNVJib1cvVjZiaEVBL3JZSUl3RUFBQUFBQUFBQUFMaXgzSldSdktpTWhGSlMzanQzbXpZcUkrSEdWcnRTTTlXdTFDemZhM0VweDVSaHZhSkEzMUJhdEFGQU1SRkdBZ0FBQUFBQUFBQUFjR05XZTVZeDlqUjV1M0FudUpsNG04dkw1T0VwdThNcWl6MVRWbHVXUE0xOGYrSHZKOVEvM05WYkFJQy9IWk9yTndBQUFBQUFBQUFBQUFEWHNkS21EV1drUXE1V2JXbFdxaVBCZmFXbnArdjk5OS9YNmRPbkM1d1RGeGVuNk9obzdkKy92OHoyc1c3ZE9zWEV4SlRaK3JtbHBhWHB3b1VMQlY2M1dxMktpNHVUeldZcmNNNldMVnUwYTlldWZLL3QzNzlmbjM3NnFSSVNFdjd5WGdHVVBzSklBQUFBQUFBQUFBQUFib3pLU0NnclRxM2FzZ2dqd1gxbFpXVnA1Y3FWdW5qeFlvRno1czZkcXdVTEZtalpzbVVGenRtK2ZidFdyRmhoSEYrNmRFbW5UNS9POTcra3BMeS81dWJPbmF0Tm16Ymx1N2JGWXRFZmYveWhGU3RXYU5xMGFVcE5UUzNCSzh6cnYvLzlyOTU4ODgwQ3I1ODllMVo5K3ZRcE5MQVVGUldsNzcvL1B0OXJjK2ZPMVRmZmZDTS9QNysvdEU4QVpZTTJiUUFBQUFBQUFBQUFBRzdNWXI5YUdjblRSR1VrbEo3eVhoV05jYm9sMllVN0FXNXNlL2JzMGViTm0xV25UaDN0M0xsVEd6ZHVWUHYyN2ZQTSsvMzMzL1gxMTEvcjRzV0xldTY1NXpScjFpeHQzTGd4M3pYNzlPbWp2bjM3YXRteVpXclVxSkZhdEdqaGRIM3IxcTNhdm4yN1ltTmpkZmJzV1owN2QwNTJ1MTFlWGw2cVhidTJZbU5qRlJFUlVlelhjUEhpUmFkZ1VWeGNuQ3dXaXc0ZE9pUko4dmIyVm1CZ29PTGo0eVZKNTgrZmx5UWRPM1pNbHk5ZmxpUjVlWGtwUEx6b3RuaHIxcXpSa1NOSGRPKzk5K1piU1NvOFBGd1ZLMWJNNTA0QTF3dGhKQUFBQUFBQUFBQUFBRGVXdXpLU2w1bktTQ2c5RmJ3ckdlTlVTNklMZHdMY3VGSlRVelZseWhTRmhZWHB3dzgvMUpBaFF6Ump4Z3hGUkVRb0pDVEVhZTRycjd3aWk4V2lUei85VkJrWkdaS2tSbzBhcVYrL2ZrN3pKazJhWkl4WHIxNHRMeSt2UEdHa3hNUkVIVGh3UUdGaFlRb1BEMWRzYkt6R2poMnJPKzY0UTJheldWSjIrR25zMkxHRjduLzY5T2tLRHcvWHFsV3J0SGp4NGp6WEJ3MGFKRW1xVWFPR09uZnVySVVMRnpwZEh6Tm1qREVPRGc1V1ZGUlVvYzlMU1VuUi9QbnpKVW0vL3ZxcmZ2MzExenh6Sms2Y3FGYXRXaFc2RG9DeVJSZ0pBQUFBQUFBQUFBREFqVmx0dEdsRDJmRHpEakxHVnpJVFhMZ1R3RFZPbkRpaGpJd01vK1haNmRPbjVldnJLeDhmSDlXcFUwY09oMFBUcDAvWGhRc1hOSFhxVlBuNCtHajQ4T0Y2N2JYWE5HYk1HRTJkT2xXK3ZyNU9hNzcyMm10S1MwdFRnd1lORkI4ZnI4REFRTjErKysyNmN1V0tKTW5QejAvZTNrWC9YdDY1YzJkMTd0eFprclJ6NTA2dFc3ZE9vYUdoUmhCSmttdzJtekl5TXRTdFd6ZUZob2JtZVcyclY2K1czVzZYSkQzenpETjY1cGxuak90ZmZQR0YxcXhabzNuejVqbmQxNnRYTDBuU29VT0hOR2pRSUVWSFJ5c3dNTkJwVGs3WUtDNHVUb21KaVpvL2Y3NkNnb0xVdlh0M1RaOCtYYW1wcVpvOWU3WnExcXhwM0JNZkg2ODMzbmhEWVdGaGF0eTRjWkd2SDBEWklvd0VBQUFBQUFBQUFBRGd4bkpYUnFKTkcwcVRYN21ybFpHdVpGMTI0VTRBMTNqdnZmZDAvUGh4NDNqMjdObVNwTHAxNjJyKy9QbGF1SENoMXExYnB4ZGVlRUZObWpTUkpOV3FWVXZEaHcvWG1ERmpOSHo0Y0UyYU5Fa1ZLbFF3MWpDWlRCb3hZb1FrYWNPR0RVN1BNcHZOVHBXR1NzdTk5OTZiSitDemZ2MTZyVjY5MmpqZXMyZVBiRGFiY2Z6SEgzL0licmRyNTg2ZGtpUlBUMDhGQmdicTRzV0xrcVNEQnc5S3ltN1RaaktaalB2cTE2K3ZtSmdZU1ZKR1JvWnNOcHRpWW1LVW1wcXE2T2hvYmRpd1FTTkdqSEJxSVplVmxhWEpreWNyTURCUUV5ZE96QlBnQW5EOUVVWUNBQUFBQUFBQUFBQndZeFo3cGpHbU1oSktrMU5scEN3cUk4SDlmUGpoaDdMYjdWcTVjcVhtekptamNlUEdLVEl5VWg0ZUhscTZkS2srLy94emRlellVVDE3OW5TNnIxMjdkbnJycmJjMFpjb1VEUm8wU0crLy9iWWs2VC8vK1k5ZWV1a2xwK3BGMTJyejVzM0t6TXorL2Yva3laT1NwTzNidHh2am9LQ2dBdS9Oei9qeDQ0M1djVkoya01oc05tdjA2TkdTcEFvVktxaGR1M2I2K2VlZkpXVUhpQ1JwOU9qUlRtR2s4ZVBIYS9Ma3laS2tOOTk4VTVVcVZkTG8wYU9WbHBhbTU1OS9YdlhyMTVlWGw1ZldyMTl2M0xOKy9Yb2RPM1pNL2Z2MzE5NjlleVZKTFZxMGNBcHhBYmkrQ0NNQkFBQUFBQUFBQUFDNHNkeVZrYnpNVkVaQzZhRk5HOXhkdVhMWnY2ZisvdnZ2a2lSdmIyLzUrdnBxMmJKbFdyWnNtWm8zYjY1WFhubkZhT09XVzl1MmJUVjgrSEJObno1ZGI3Lzl0dnIyN2F0dnYvMVdKMCtlMUR2dnZDTS9QNysvdExlNWMrY3FNVEZSMHRWZzBPTEZpNDFnVUdSa3BCNTU1SkZpcnhjZEhXMk16NTQ5cStlZWUwNzMzSE9QaGc0ZEtpOHZMK1BhNjYrL3J0T25UMnZnd0lHU3BBY2VlRUN2di81NmtldVhMMTllbzBlUDFxQkJnelJod2dUamZFNmJPSlBKcEk4KytzZzR0MkRCQXRXcFU2Zlkrd2RRdWdnakFRQUFBQUFBQUFBQXVER3JqY3BJS0JzVnZLKzJhVXVsVFJ2Y1ZGcGFtbmJ2M2kxSjJySmxpNnhXcXpwMTZxU0xGeThxTWpKUzNidDNML0RlRjE1NFFSOTg4SUhTMDlQVnVIRmpsU3RYVHBNbVRkS2dRWU0wYTlhc3Y3U3ZaY3VXR2VNQkF3Ym94SWtUbWpWcmxsT0FaOHVXTFNWZU56MDlYUk1uVGxTVktsVjA2TkFoOWUvZlg0TUhEMVprWktRa2FlUEdqWm94WTRZYU5HaWdnUU1INnJYWFhsUE5talgxMkdPUEZibTJqNCtQSkduT25EbXFWNitlSkdueTVNbEtTRWpRZSsrOUowazZjZUtFQmd3WVVPSjlBeWhkaEpFQUFBQUFBQUFBQUFEY1dPN0tTSVNSVUpyOHl0R21EZGl5Wll1cVY2K3VreWRQS2pZMlZyLzg4b3Ztelp1bndZTUg2L0xseTVvNGNXS0I5OWFzV1ZPaG9hSEdjWWNPSGVUcDZhbVltQmlWTDEvZWFhN0Q0YmltL1czZnZsMG5UcHlRSktXa3BNaHV0enUxVFN1SlE0Y09hZkxreVVwS1N0TFVxVk1WRmhhbUJRc1c2SzIzM3RKYmI3MmxsU3RYYXUvZXZYcjAwVWMxWU1BQWVYdDdhK1RJa1JvM2JwejI3ZHVuNTU5L1h0V3JWM2RhOCtMRmkvcmdndzlrdDlzTERDeGQ2MzRCbEIxK1ZRSUFBQUFBQUFBQUFMZ3hxOTFpakduVGh0SlV3ZXRxWmFRcldaZXZPU3dCL0oxOStlV1hhdGV1blNUcGlTZWVVSjA2ZFRSdjNqdzVIQTVsWldXcFZhdFdhdFdxbFQ3OTlGUEZ4OGNieDVVcVZkS2FOV3VNVm1vNTJyZHZyMzc5K3VWNVRsWldsanc5UzE2TDVNc3Z2elFxRG8wZE8xWmp4b3d4MnJZVjE1VXJWelJxMUNnTkdqUklIaDRlbWpoeG9rSkNRbVMxV3ZYODg4L3JyYmZlVXZQbXpmWEFBdzlvMnJScGV2YlpaNVdWbGFVclY2Nm9XYk5tR2pObWpJNGNPYUpubjMxV1AvMzBrMkppWXJSNDhXS2RPblZLaHc4ZjFpKy8vS0t3c0xCOG4yMnoyV1EybTB2OHVnR1VMU29qQVFBQUFBQUFBQUFBdURHTFBYZWJOc0pJS0QwZUhoN3k4dzR5cWlLbFdoTGs1eDNzNGwwQjE4OXZ2LzJtbUpnWURSczJUTXVYTDVlSGg0ZUdEaDBxWDE5ZkxWcTBTRC8vL0xNKysrd3plWGg0eUdReWFlL2V2ZXJTcFl1azdIWm15NWN2VjZkT25aeldURWxKa2Nsa1VvVUtGZktjejExRnFUZ09IanlvSFR0MjZNa25uOVJYWDMybGZ2MzZhY0dDQlJvNWNxVEdqaDFiN0hYOC9Qd1VHaHFxbDE5K1dYRnhjWHI5OWRkTHRBOUordUdISC9UYmI3K3BRWU1HNnR1M3I2VHNpa2VOR3pmV2hBa1RWTDU4ZWFPQ1UyNVpXVmxHbUFyQWpZTXdFZ0FBQUFBQUFBQUFnQnV6Mm1qVGhySlRnU1dRblFBQUlBQkpSRUZVMGFlS0VVWkt6cmhBR0FsdTVaTlBQdEdkZDk2cFNwV3VWZ21yVnEyYUpLbDU4K2I2N0xQUGRQVG9VVVZFUktocDA2WmF2WHExTVcvWHJsMEtEdzlYU0VpSTA1cHIxNjdWd29VTE5XdldMT09jdytIUXVYUG4xS1pObTJMdnpXS3g2UDMzMzFmOSt2VjF4eDEzNkt1dnZqS0NQeU5Hak5Bbm4zeWl5TWpJWXE4M2NPQkFTZEw4K2ZNVkdocXE0Y09IRit1K2JkdTI2YlBQUHBPbnA2YzZkT2dndTkydUhqMTZxSFBuenBvMmJab0NBd05Wdm54NWJkKytYY2VPSFpNa2JkMjYxUWdtblQ1OVdnRUJBZnJsbDE4a1piZDF5NW1UbUppbzVzMmJGL3MxQUNnOWhKRUFBQUFBQUFBQUFBRGNtRFZYWlNRdndrZ29aUUhscXVpcy9wQWtKV1ZjVUZqRlcxMjhJK0Q2OGZEd1VNK2VQZk85MXFSSkUvbjQrR2pyMXEyS2lJaFFSRVNFUHZua0UxMjZkRWsrUGo0NmZQaXdVU0VvdHoxNzlzaG1zNmxxMWFwR2U3S1ltQmlscGFXcGR1M2FraVN6MlN3UEQ0OUM5N1o4K1hLZFBuMWFreVpOY2pyZnRHbFRUWmt5UlJFUkVkcXhZOGUxdkd5VksxZE9qUnMzTHRiYzJOaFlwMk9UeWFUKy9mdm5tUmNWRmFVLy92aERQajQrK3V5enp5UmxoN0F5TTdQL0REdDY5S2d4MThmSFI4dVhMOWZ0dDk5T0dBbHdFY0pJQUFBQUFBQUFBQUFBYnN4cXoxVVp5VXliTnBTdWlqNVZqSEZ5NWdVWDdnUzQvb1lNR2FJNmRlb29LU2twenpWUFQwL2RkdHR0MnJWcmwvcjA2YU82ZGV0S2t2YnYzeThQRHcvWjdYYmRkZGRkZWU3YnQyK2ZtalZySmk4dkw3Mzk5dHVTcEJrelpraVNUcDQ4S2J2ZHJxVkxseGE1dDlXclYrdisrKzlYeTVZdHRYUG5UcWRydDkxMlc0bGZhMjZuVDU5VzE2NWRpelhYWnJNVmE5N1VxVlB6bkZ1OWVyVW1UNTRzczltc2Q5NTVSNjFhdFNyUlBnR1VIY0pJQUFBQUFBQUFBQUFBYnN4Q216YVVvWXJsY29XUk1nZ2p3YjNVcVZPbjBPdE5talRSSjU5OG9veU1ERld0V2xVZE8zWlVVRkNRZnZ6eFI5V3BVMGUxYXRWeW1uL2l4QWtsSkNTb1JZc1d4cm05ZS9mcXA1OStVa1JFaEw3NDRnc2RPSEJBSTBhTVVIQndka3ZFQlFzV3lOTXpieXlnVDU4K2F0ZXVYYkZlUjJ4c3JIeDlmWjNPblQ5L3ZzRDVWYXBVMGF1dnZscXN0WGZ2M3ExdnYvMjJXSE56Mjc5L3YyYlBucTMyN2R2cmxsdHUwZVRKa3pWeDRrVFZyMSsveEdzQktIMkVrUUFBQUFBQUFBQUFBTnlZVTJVa3drZ29aVlJHQWdwMjMzMzNLVEl5VXQ3ZTJiLzNqaHc1VWhhTFJlKzg4NDY2ZCsrZVovN0dqUnNsU1MxYnRwUWtIVHAwU08rODg0NkNnb0kwY2VKRW5UOS9YdSsrKzY0R0RCaWdFU05HcUZXclZ2THg4VEh1dDlsc1J2dTJCeDk4c05qN3pLOHFVV0Y4ZlgyTEhYUzZjdVZLZ2RjY0RrZWVjNWN2WDFaVVZKUysvZlpiaFllSDY1Ly8vS2Q4Zkh4MDRNQUJEUjQ4V1AvNHh6L1VyVnMzbFM5ZnZrUjdCbEM2Q0NNQkFBQUFBQUFBQUFDNE1adkRZb3dKSTZHMFZTeFgyUmduWmNTN2NDZkFqV1BuenAyS2pZMDFqaytjT0dHTXo1MDdweXRYcmlnakkwTXJWcXlRSkZXclZrMHRXN2JVaGcwYkZCSVNvckN3TUgzOTlkZjYrT09QVmJGaVJVMmVQRmtCQVFFS0NBalFuRGx6OU00NzcraGYvL3FYWnMrZXJRMGJOcWhDaFFvNmYvNjhFaE1UallwSkpURjA2RkNGaDRmbmVRMExGaXpJZC81ZmFkT1dtSmlvSDMvOFVSNGVIanArL0xocTFxeXB0TFEwL2Y3NzcxcS9mcjErKyswMzJXdzJkZXZXVFMrKytLTEtsY3R1THpwKy9IaE5tVEpGQ3hjdVZGUlVsSm8zYjY2bm5ucnFMN2VjQTNCdENDTUJBQUFBQUFBQUFBQzRxZHhCSkxNSGJ4dWg5Rlh5RFRQR2llbHhMdHdKY09OWXMyYU5VZVVvUHhVcVZORDMzMzl2SExkdTNWck5talZUalJvMTVPL3ZyLzM3OTJ2dTNMbHEwYUtGaGcwYnBxQ2dJR051WUdDZ3BrNmRxaTFidGlnaUlrSVRKMDVVYkd5c1RDYVRtalZycGc0ZE9wUjR2OVdyVjFlOWV2V2N6dVVPVS8xWmNIQ3dCZ3dZVUt5MTkrN2RxeDkrK01FNDl2YjIxdUxGaXlWSklTRWg2dGF0bXl3V2krYk5tNmZrNUdSMTdOaFJQWHIweU5QQ3JseTVjbnI3N2JmVnNXTkhSVVZGNlk4Ly9zZ3pCOEQxNCtISXI3WVpBQUFBQUFBQUFBQUFibnFadGxTOXQ3YWJKS21jdWJ4R2RGamg0aDNoWmpSK3pZTkc4TzFmSFg2U2w3bWNpM2NFL0gzWjdYYVpUQ1lkUFhwVTlldlhMOVk5T1pHQW5CWnRaY2xtczhsdXQ4dkx5K3VhMTdCWUxES1pUREtiemNhNXVMZzQrZnY3cTBLRkNzVmFJeU1qdzZsRkhZRHJ5K1RxRFFBQUFBQUFBQUFBQU1BMWJQWmNsWkZNMS83R01WQ1lvUEpYcXlNbHBCZGNUUVZBMFV5bTdMZjRpeHRFa3JKRFNOY2ppQ1JKWnJQNUx3V1JKTW5MeThzcGlDUkpvYUdoeFE0aVNTS0lCTGdZWVNRQUFBQUFBQUFBQUFBM1pjMFZSdkkwZWJ0d0o3aVpCWmV2WVl3VDBnZ2pBUUJ3c3lPTUJBQUFBQUFBQUFBQTRLYXM5aXhqN0VsbEpKU1JJTi9xeHBqS1NBQUEzUHdJSXdFQUFBQUFBQUFBQUxncEc1V1JjQjBFbGM4VlJxSXlFZ0FBTnozQ1NBQUFBQUFBQUFBQUFHNHFkNXMyTTVXUlVFWnloNUV1cDU5MTRVNEFBTUQxUUJnSkFBQUFBQUFBQUFEQVRUbTNhYU15RXNwR2tHK1lNVTVJSTR3RUFNRE5qakFTQUFBQUFBQUFBQUNBbTNKdTAwWmxKSlNOQUorcU1udGtmMzhsWmNiTGJyZTVlRWNBQUtBc0VVWUNBQUFBQUFBQUFBQndVMVJHd3ZVU1ZENVhkYVQwTXk3Y0NRQUFLR3VFa1FBQUFBQUFBQUFBQU54VTdqQ1NtVEFTeWxDUWIzVmpmQ0gxdEF0M0FnQUF5aHBoSkFBQUFBQUFBQUFBQURmbDNLYU5NQkxLVGhXL1c0engrU3ZIWGJnVEFBQlExZ2dqQVFBQUFBQUFBQUFBdUNtclV4akp5NFU3d2MydW1uOTlZMHdZQ1FDQW14dGhKQUFBQUFBQUFBQUFBRGVWdTAwYmxaRlFscHpEU0RFdTNBa0FBQ2hyaEpFQUFBQUFBQUFBQUFEY1ZPNDJiV1lxSTZFTVZmSU5rNmVwbkNUcGN2bzVaZG5TWGJ3akFBQlFWZ2dqQVFBQUFBQUFBQUFBdUNubk5tMVVSa0xacWw2eGdUR092M0xDaFRzQkFBQmxpVEFTQUFBQUFBQUFBQUNBbTNKdTAwWmxKSlN0VVA5d1kzeit5bkVYN2dRQUFKUWx3a2dBQUFBQUFBQUFBQUJ1aWpadHVKNnFFVVlDQU1BdEVFWUNBQUFBQUFBQUFBQndVMVpIN3NwSXRHbEQyUXIxcjIrTUNTTUJBSER6SW93RUFBQUFBQUFBQUFEZ3BuSlhScUpORzhwYVNJWGFNbm1ZSlVteHlZZmxjTmhkdkNNQUFGQVdDQ01CQUFBQUFBQUFBQUM0S1d2dU5tMGVoSkZRdGp3OFRLcFJzYUdrN0NEY3VaU2pMdDRSQUFBb0M0U1JBQUFBQUFBQUFBQUEzRlR1eWtobUtpUGhPcWhkcVpreFBwMjR6NFU3QVFBQVpZVXdFZ0FBQUFBQUFBQUFnSnR5RGlONXVuQW5jQmUxZzY2R2tVNGw3blhoVGdBQVFGa2hqQVFBQUFBQUFBQUFBT0Ntckk2cllTUlBrN2NMZHdKM1ViUGliZkx3eUg2TDh0UmxLaU1CQUhBeklvd0VBQUFBQUFBQUFBRGdwbXgycXpFMmUxQVpDV1hQMCt5dFdnR05KVW5wMW1SZFREM2w0aDBCQUlEU1JoZ0pBQUFBQUFBQUFBREFUZG5zV2NiWWJQSnk0VTdnVHVvRU5UZkdweEtwamdRQXdNMkdNQklBQUFBQUFBQUFBSUNic2pseVZVWWlqSVRycEhhbFpzWTRKbUc3QzNjQ0FBREtBbUVrQUFBQUFBQUFBQUFBTjJXMVc0d3hiZHB3dmRTc2VKc1JmanQ2Y1p0c3ViNFBBUURBM3g5aEpBQUFBQUFBQUFBQUFEZVZPd1RpU1dVa1hDY21rMW5oUVMwbFNWWjdKdFdSQUFDNHlSQkdBZ0FBQUFBQUFBQUFjRk81dzBpMGFjUDExRGkwb3pFK2ZHR1RDM2NDQUFCS0cyRWtBQUFBQUFBQUFBQUFOMlVsakFRWGFWQzVuVHhOM3BLeXcwZ09oOFBGT3dJQUFLV0ZNQklBQUFBQUFBQUFBSUNiY3FxTTVPSHB3cDNBM1hpWnkrbldLdTBrU2VtV1pQMHZhYitMZHdRQUFFb0xZU1FBQUFBQUFBQUFBQUEzWlhOY0RTUGxWS2tCcmhkYXRRRUFjSE1pakFRQUFBQUFBQUFBQU9DbW5OdTBVUmtKMTFkNDBCM3lOdnRLa3ZhY1crMVVxUXNBQVB4OUVVWUNBQUFBQUFBQUFBQndVemE3MVJpYlBieGN1Qk80STdQSlU3ZFZ2VWVTbEdaSjFKNjQxUzdlRVFBQUtBMkVrUUFBQUFBQUFBQUFBTnlVelpGbGpNMG13a2k0L2xyVmVNd1liejcxdVJ3T2h3dDNVenEyYmRzbWk0VXFUd0FBOTBXOVRRQUFBQUFBQUFBQUFEZGxkOWlOc2NuRDdNS2R3RjFWODYrdmhpRjM2VkQ4QmwxS082TWpsMzVUZzhwM2xzbXpMbHk0Y0UzM21jMW1CUVVGRld2dWxpMWJOR3JVS1BYdTNWdlBQZmRjc2U3WnRtMmJrcE9UODV6Mzl2Wldtelp0RkJNVFUrUWFBUUVCQ2dzTEs5YnpBQUFvYTRTUkFBQUFBQUFBQUFBQTNKRFZmclVxa2lkVmtlQkM5OVo5Vm9maU4waVNWaDJacS9DZ1ZtVlNxYXQzNzk3WGRGKzFhdFcwZE9uU1lzMXQwNmFOR2pac3FNOC8vMXlkT25WU3pabzFpN3huOGVMRlNreE1WSEJ3c0hFdU9UbFpLU2twbWpGamhnWU5HbFRrR3ZmZmY3K0dEUnRXckQwQ0FGRFdDQ01CQUFBQUFBQUFBQUM0SVp2OWFoc3Bzd2RoSkxoT2xRcTExYmpxdmRwLy9sZGRUaitydFNlVzZMNTZMNWI2Yzk1OTk5MWl6NDJMaTlPaVJZdVVtWm1wMjIrL3ZVVFBHVEJnZ0pZdVhTcTczVjcwNVArdlc3ZHU2dFdybDNIODY2Ky9hdWJNbWFwVnE1WldybHhwblAvNjY2KzFmUGx5ZmZYVlYwNzNlM2g0bEdpUEFBQ1VKY0pJQUFBQUFBQUFBQUFBYnNqbXlCVkdvaklTWE96ZXVzOXAvL20xa2h6YWRQSnozUmJTUWFIKzRhWDZqSGJ0MmhWcjN2cjE2N1ZzMlRJNUhBNE5IanhZRHovOHNOUDFKVXVXNk1zdnZ5eHluZGRlZTYzQWE4OC8vN3dlZi94eDQvajQ4ZVA2OWRkZmplT0RCdzhhWTdQNWFndkZ1TGc0MWF4WjAra2NBQUEzR3NKSUFBQUFBQUFBQUFBQWJzaG10eHBqMnJUQjFZTEtWMWVIdW4yMTl2Z1NPV1RYVi9zbjZwWFdIOGxrdW42aG02eXNMTTJiTjA4clZxeFF6Wm8xTldyVUtOV3BVeWZQdkNaTm1oUmFpV2pGaWhXU3BLNWR1eFk0SnlJaXd1bDQvLzc5T25mdW5IR2NuSnhzakhmdTNLbjE2OWRMa25iczJDRkptakZqaG5HOWNlUEc2dFNwVTJFdkRRQ0E2NG93RWdBQUFBQUFBQUFBZ0J1eU9hNkdrVXdlVkZtQjY5MWR1NDlPWGQ2bkU1ZDM2bUxhS1MzZE5WVGRtNHhXQmUvQU1uLzJtVE5uTkg3OGVNWEV4S2hUcDA1NjQ0MDM1T1BqaysvYzIyKy92ZERXYlpzMmJaSWs5ZTNidDlqUEw2aE5teVRGeE1Ubzk5OS9WL2Z1M1ZXN2RtMm4rMWF2WGkyYnpVWVlDUUJ3UXlHTUJBQUFBQUFBQUFBQTRJWnNkdHEwNGNiaTRlR2hIazFIYSs2Vy9rck9qTmVweEwyYXUvVkZQZFY0bEdwWGlpeXo1eVlrSk9pVlYxNlJ3K0hRa0NGRDlPQ0RENWJac3dxeVpNa1NMVisrM0RpMjJXeE9ZYWlBZ0FBOTl0aGpPbjM2dEFZT0hLamx5NWVyWXNXS09uVG8wSFhmS3dBQVJTR01CQUFBQUFBQUFBQUE0SWFzdWNOSUhvU1JjR1B3OGZUVGk2MW02b3Q5WTNRbTZhQlNzeTVyeWM1L3l0ZXJvaXI1aEtwdVVBdmRYZmNmOGpMbFg3WG9XcVNucHlzakkwTjkrL1oxU1JESnk4dEwzYnAxMDMzMzNXZWMyN2x6cDc3OTl0czhjMjAybXpJeU11UndPSzduRmdFQUtCSENTQUFBQUFBQUFBQUFBRzdJdVRJU2J4bmh4dUZmcnJKZWFEbFRQeCtkcDk5T1IwdVMwaTNKU3JjazYyektFUVZYcUtsbTFUb1hlNzNjRllmeWs1eWNMRW5hdDI5Zm9YTURBd1BWcFV1WFlqKzNPSktUa3pWMjdOZzg1eDk2NkNFOTlOQkR1bkxsaXRQNW5CQ1N5V1FxMVgwQUFGQ2ErSnNsQUFBQUFBQUFBQUNBRzdJNXJvYVJQRTNlTHR3SmtMOEg2citzV3dLYjZ1c0RFNVZsU3pmT1Z5eFh1VVRyUkVWRkZYbzlKK0N6YjkrK1F0dWUxYXBWeXdnakRSNDhXTWVPSGN0M1htWm1waVNwYTlldStWNFBEdy9YOU9uVEpVbTlldldTeFdMSmQ1NGszWExMTGVyYytXcndLaTB0VFpMazYrdGI0RDBBQUxnYVlTUUFBQUFBQUFBQUFBQTNaS1V5RXY0R0dsUzVVeU03L0tEa3pBdTZrbmxKUGw3K0N2S3RYcUkxVnF4WVVlajEyTmhZUGZ2c3MvckhQLzZoWjU1NXBsaHJkdTdjV1MxYnRzejMybmZmZlNkSmV2VFJSL085SGh3Y2JJd1hMRmdndTkxdUhILzQ0WWNLRFExVmp4NDlKRW5lM3Q3YXNHR0RjVDB1TGs3Ky92N3k5T1RYTEFEZ3hzV2ZVZ0FBQUFBQUFBQUFBRzdJcVUyYkIyOFo0Y1pXc1Z3VlZTeFh4ZFhiTUR6NDRJTUZYbHUvZnIwa0ZTdllWS05HRFkwYk4wNmVucDRhT1hLa2ZIeDg1Ty92cjFxMWF1VTdmL2Z1M1FvSkNaSEQ0WkNIaDhlMWJSNEFnRExHM3l3QkFBQUFBQUFBQUFEY2tGTVlpVFp0Z01za0p5ZXJidDI2eHZFMzMzeWpIMzc0UVpMMHdBTVBxR2ZQbm1yU3BJbmk0K08xZHUxYVpXWm1hdmp3NFhycnJiZjA5Tk5QeTJReXVXcnJBQURraXpBU0FBQUFBQUFBQUFDQUc3STVyTWFZTm0yQTY1dzVjMFplWGw3R2NkdTJiZlh3d3c5TGtxcFVxYUtRa0JCNWVIam8zLy8rdHlwWHJxemh3NGRyNnRTcEdqQmdnQVlQSHF5Nzc3N2JWVnNIQUNCZnhHUUJBQUFBQUFBQUFBRGNrTldlWll6TkhsNkZ6QVJRVmk1ZHVxU0xGeTlxeDQ0ZFdyNTh1U1FwTkRSVXJWcTFVcXRXclJRVUZLU29xQ2oxNzk5ZjZlbnBtakJoZ2hvMmJLalpzMmVyYmR1MkdqZHVuR2JPbkNtcjFWckVrd0FBdUg2SXVRTUFBQUFBQUFBQUFMaWgzRzNhUEUyRWtlQytVbEpTSkVsbXM3bkl1WGE3dmNqZ2o4UGhrQ1JsWldVVk9zL1QwMVByMXExVHVYTGxOSGJzV0kwYU5Vb09oME0xYXRRdzVuejMzWGY2OU5OUDlkQkREK241NTUrWG41K2ZKTW5IeDBmRGhnMVQzYnAxOWZ2dnY4dHF0Y3JUazdkK0FRQTNCdjVFQWdBQUFBQUFBQUFBY0VNMk8yM2E0SjYyYjkrdUZTdFdxRUtGQ3ZMeDhkR09IVHNrU2JWcTFTcnkzbTNidG1uVXFGSEZlazZYTGwwS3ZUNTY5R2hGUlVXcFJZc1d1djMyMnpWdDJqUk5uVHBWWDMvOXRRNGNPS0M2ZGV1cVVxVktldUtKSjFTbFNoV3RXYk5HVW5ZZ3ltYXp5V3ExS2lzclMrSGg0VnErZkxsZWVPR0ZZdTBMQUlDeXh0OHNBUUFBQUFBQUFBQUEzSkExVjJVazJyVEJuWmpOWm0zWnNrVjJ1MTJTNU8vdnI4Y2VlMHh0MjdZdDh0NTY5ZXBwNk5DaHBiS1BCZzBhcUVxVktucjg4Y2VONC9uejUydm56cDNhdkhtenpwdzVvLzM3OXlzbEpVWHA2ZW15Mld5eTJXeEc1U1dUeVNTejJTeFBUMDkxNk5DaFZQWUVBRUJwOEhEay9Ha0ZBQUFBQUFBQUFBQUF0N0hwVkpSK09mYVJKS2x0cmU1Nm9QN0xMdDRSY1AzWjdYYVpUQ2FYUGYvVXFWTzY1WlpiWFBaOEFBREtndXYrWkFVQUFBQUFBQUFBQUlETDJISlhScUpORzl5VUs0TklrZ2dpQVFCdVNvU1JBQUFBQUFBQUFBQUEzRkR1Tm0yZUptOFg3Z1FBQUFBM0U4SklBQUFBQUFBQUFBQUFic2lwTXBLSGx3dDNBZ0FBZ0pzSllTUUFBQUFBQUFBQUFBQTNaTFZuR1dOUEUyRWtBQUFBbEE3Q1NBQUFBQUFBQUFBQUFHN0k1c2hWR1lrd0VnQUFBRW9KWVNRQUFBQUFBQUFBQUFBM1pNM1ZwbzNLU0FBQUFDZ3RoSkVBQUFBQUFBQUFBQURja00xT1pTUUFBQUNVUHNKSUFBQUFBQUFBQUFBQWJzaTVNcEszQzNjQ0FBQ0Ftd2xoSkFBQUFBQUFBQUFBQURka3MyY1pZeW9qQVFBQW9MUVFSZ0lBQUFBQUFBQUFBSEJEVHBXUlBBZ2pBUUFBb0hRUVJnSUFBQUFBQUFBQUFIQkRWaW9qQVFBQW9Bd1FSZ0lBQUFBQUFBQUFBSEJEdHR5VmtRZ2pBUUFBb0pRUVJnSUFBQUFBQUFBQUFIQkR1ZHUwbVUzZUx0d0pBQUFBYmlhRWtRQUFBQUFBQUFBQUFOeVF6VUZsSkFBQUFKUSt3a2dBQUFBQUFBQUFBQUJ1eUdyTE1zWm13a2dBQUFBb0pZU1JBQUFBQUFBQUFBQUEzSkRWZmpXTTVFbWJOZ0FBQUpRU3drZ0FBQUFBQUFBQUFBQnV5R0xQTk1hMGFRTUFBRUJwSVl3RUFBQUFBQUFBQUFEZ2hxaU1CQUFBZ0xKQUdBa0FBQUFBQUFBQUFNQU4yUjAyWTJ5bU1oSUFBQUJLQ1dFa0FBQUFBQUFBQUFBQU4yT3haemdkbXowSUl3RUFBS0IwRUVZQ0FBQUFBQUFBQUFCd00xWmI3aFp0QkpFQUFBQlFlZ2dqQVFBQUFBQUFBQUFBdUJtclBYY1l5ZHVGT3dFQUFNRE5oakFTQUFBQUFBQUFBQUNBbThrZFJqSVRSZ0lBQUVBcElvd0VBQUFBQUFBQUFBRGdacHdxSTNuUXBnMEFBQUNsaHpBU0FBQUFBQUFBQUFDQW0zRUtJNW1wakFRQUFJRFNReGdKQUFBQUFBQUFBQURBelZoc21jYllrelp0QUFBQUtFV0VrUUFBQUFBQUFBQUFBTnlNeFU0WUNRQUFBR1dETUJJQUFBQUFBQUFBQUlDYnNWSVpDUUFBQUdXRU1CSUFBQUFBQUFBQUFJQ2JvVElTQUFBQXlncGhKQUFBQUFBQUFBQUFBRGRqdFdVWlk4SklBQUFBS0UyRWtRQUFBQUFBQUFBQUFOeE03c3BJWHVaeUx0d0pBQUFBYmphRWtRQUFBQUFBQUFBQUFOeU1sVFp0QUFBQUtDT0VrUUFBQUFBQUFBQUFBTnlNaFRadEFBQUFLQ09Fa1FBQUFBQUFBQUFBQU55TVUyVWtNMkVrd05VY0RvY3NGb3ZUdWFTa0pDVWxKWlZvbmVQSGordjExMS9YeVpNbkM1eVRrcEtpSVVPR2FQUG16U1hlNTUvM2VPYk1HWjArZmZxYTd3Y0EzSndJSXdFQUFBQUFBQUFBQUxnWnF6MVhaU1FQd2tpQXE4MmNPVlA5Ky9kWFNrcUtjVzdDaEFsNjc3MzNTclJPV2xxYURoOCtyUFQwZEtmelo4NmMwYVZMbHlSbEI0TDI3dDFySEJmWHBrMmI5STkvL0VNeE1UR1NKSnZOcHFGRGgrcUREejRvMXYxMnUxMHZ2L3l5NXM2ZG0rZGFhbXFxTGx5NFVPQi9GeTllTE5GZUFRQ3U1ZW5xRFFBQUFBQUFBQUFBQU9ENnN0aW9qQVNVMUxKbHkrUndPUDd5T29HQmdlcldyWnVrN0dEUW5EbHo5TU1QUDhoc05xdDM3OTdHdkt5czdOQmcxNjVkODEzbnZ2dnUwNXR2dmxtc1p5NWJ0a3hidG16Uk45OThjMDE3VGsxTjFjeVpNMVdoUWdYVnFsVkxrbVEybTlXelowL05tVE5ITzNic1VJc1dMUXBkNHovLytZOU9uejZ0cDU1NlNrZU9ISkVrVmF4WVVhR2hvVnF5WkVtaGUvUHg4ZEdLRlN1dWFlOEFnT3VQTUJJQUFBQUFBQUFBQUlDYnliSmxHR012azQ4TGR3TDhmWHoxMVZleTJXd2x2aThqSTBNbWswbmUzdG5CdjFxMWFobGhwUEhqeDJ2WHJsMmFQSG15Z29PRG5lNmJPbldxekdhekJnOGVuTys2RlNwVUtQQ1pEb2REZHJ0ZEpsTjJvNXg5Ky9icHR0dHVNNDVMYXZyMDZicDA2WkwrOWE5L3ljdkx5emoveUNPUDZNc3Z2OVQwNmRNMWQrNWMrZnY3NTN0L2FtcXFsaTVkS2k4dkw4MlpNMGRTOXRmbHZ2dnUwNGdSSTlTclZ5ODk5TkJEK3VxcnI3UnIxeTZOSHovZXVIZkZpaFhYMUZJT0FPQTZoSkVBdUlUZGJ0ZVpNMmVNOUh4dTZlbnA4dlgxTGRZNldWbFpPbnYyckdyWHJsMnErMHRJU0pESlpGSmdZR0NwcmxzYVVsTlRDLzBIUm40U0VoSTBjK1pNRFJnd1FOV3FWWE82dG1yVktwMDdkMDdQUHZ1c2NlNmJiNzZSdytIUUUwODhVU3A3dmhaYnQyN1Y5T25UTlh6NGNEVnYzcnhFOXlZbUppb2dJRUFlSGg1NXJqa2NEaVVtSnFwU3BVclh2TGZFeEVUdDJyVkx6WnMzdnlHL1J3QUFBQUFBQUlDaVdPeTV3a2hVUmdLSzVkdHZ2NzJtK3g1NzdERTFiOTVjbzBlUE5zNmxwNmZyN05tenV2LysreFVaR2FtS0ZTdktZckU0M1pjVEtQcnorUnlKaVlsS1RFeFVXRmhZbnZkVjNudnZQZlhzMlZOZHVuVFJzV1BIZE9IQ0JUMysrT1BYdFAvbzZHaXRXN2RPUFhyMFVOT21UWjJ1ZVhsNWFmanc0WHJycmJjMFljSUVUWnc0TWQvQTArVEprK1hoNGFIUFB2dE1BUUVCV3JkdW5TWk9uS2lISDM1WWtoUVVGS1Nnb0NBbEppYXFWcTFhcWxPbmp0TXpTdnErQ0FEQXRRZ2pBU2pRcEVtVDVPSGhvV0hEaGwxelV0NXV0MnY4K1BFS0R3OTNLaTI2WU1FQ3JWeTVVdlBuejFmVnFsV044dzZIUTZOSGo1YkpaQ3J3TDZ5NWJkNjhXUk1tVE5Dd1ljTjAvLzMzWDlNZTgvUGFhNitwY3VYSyt2RERENHMxUHlvcVN2NysvdXJTcFlza0tTa3BTWWNPSFNyUk0rKzQ0NDRpWCsvZXZYczFhdFFvdmZiYWF5VjZ2ZW5wNmRxNGNhT2VmdnJwUEdHa21KZ1lveHhxamdNSERzaG1zK1VKSTEyOGVGRVhMbHdvOG5raElTRjVQc0d4ZS9kdVRaczJUVE5uemxSQVFFQ1JhMlJtWnVyU3BVdkt6TXdzY3U2ZkRSOCtYQTZIUXdzV0xNaHo3Y0NCQXhvOGVMRGVlT01OUGZMSUl5VmVXNUpPblRxbGlSTW5hdXJVcVg4cGpHUzMyeFVmSDEva1BGOWYzMko5elFBQUFBQUFBSURpc2xBWkNYQ3BZOGVPNlYvLytsZXg1aGJWaW0zaXhJbXFWYXVXeG8wYnA0Y2Vla2hTZGx1elJZc1c2ZDU3NzlXR0RSc2tTWXNXTGRMU3BVdU5Wbk56NTg3TjgzUDBWMTk5MVZoRGt0YXZYNitQUC81WVRaczIxUXN2dkpEdjg1czJiYXErZmZ0cThlTEZHamR1bkVhTUdLRnk1Y29aMTZPaW9yUjU4MmE5OU5KTE9uLyt2R0ppWXZUKysrK3JVNmRPOHZIeDBibHo1MVN0V2pXZE9IRkN2Ly8rdS83NXozOGFIOHhPUzB2VG5qMTc4cnpuQUFDNHNSRkdBcEN2STBlT2FNMmFOWHJ5eVNlTmdNeTJiZHQwNXN5WlF1OExEdzkzU3NXYlRDWlZyVnBWaXhZdFV2WHExWFhQUGZkSWtycDM3NjZWSzFkcXlwUXBtakpsaWxIQkppb3FTcnQyN2RLQUFRT0tGWUQ2NzMvL0t5OHZMOTE1NTUzWCtsTHpsYnQwYVZHc1ZxdDI3dHlwWGJ0MnlkUFRVNTA3ZDFaTVRJeEdqUnBWb21mKytPT1BSb25XZ2pSbzBFQVZLbFRRZ2dVTDFMWnRXL241K1pYb0dUbFdyMTZ0N2R1M1M1S09IajJxNU9Sa1RabzB5YmllRTZUS09lZnQ3YTBoUTRabzFhcFZXcng0Y1pIckR4Z3dRTzNidDllQUFRUDBmLy8zZjJyVXFKRXlNakowN3R5NWF5cGhXeEtuVHAzUzhlUEgxYWRQbjN5dmI5cTBTWkxVcWxXckF0Zkl5TWpRaVJNbkNuMUd6djhXOXY5WnJWcTFkT0xFaVFLRGFRMGJOaXl3dkc1dUhUdDIxTWlSSTR1Y0J3QUFBQUFBQUJTWHhYYjFRNENlVkVZQ1NtVHQyclZLUzBzcjhIcTlldlhVb0VHRFF0ZG8wcVNKVnF4WVVXcDcyclZybC9iczJhT25ubnBLa3RTdlh6OU5talJKWDN6eGhWYXRXcVdJaUFpak5WeHFhcXJtenAyckRoMDZLREl5MG1tZFJvMGFHZU1OR3pab3dvUUpDZ3NMMDZoUm93cDkzNlIzNzk2NmRPbVNWcXhZb1NGRGh1amRkOTlWNWNxVkpXVi8rRGdzTEV3TEZ5NVVRRUNBVWxOVFpiUFp0R1BIRHExZnYxNHRXN2JVazA4K3FmSGp4NnQ1OCthNi8vNzdOV2pRSUIwOWVsUlM5bnMyUTRZTUtiV3ZGUUNnN0JGR0FwQ3ZKVXVXS0RBdzBDblFzWGJ0V2lNOW41K01qQXgxNzk0OVQ0bk8vdjM3NitEQmc1bzVjNmJ1dU9NTytmcjZLamc0V1AzNjlWTjBkTFRpNCtOVnRXcFZIVHQyekVqcGQrL2UzV21OenovL1hKOTg4a20rejVTa1hyMTZGZXQxaFlTRWFPSENoVVhPY3pnY3hRNGplWHA2YXV6WXNSb3hZb1RlZi85OWxTdFhUbmZmZmJkKy9QRkhZODY0Y2VPVW5wNnVpUk1uRnJpT3Q3ZTNMbDY4cUY5Ly9iWFE1OTF5eXkwNmZQaXdvcU9qQ3cwanRXL2ZQazhWcEJ3V2k4WDQybGtzRnRudGR1TllraEVZeWpsbnQ5c2xTYzg4ODR5ZWVlWVpyVnExU2xPblR0V3FWYXRrTXBsa3M5bjA0SU1QYXVqUW9lcmN1Yk1rS1RZMlZoa1pHY2E5WlMwckswczJtMDAvL1BDRFRDYVQ3cnZ2UHFXbnAwdVN6R2F6dkwyOVpiZmJ0V2JOR2tWRVJNaGtNdVdwOHVUdDdhMkFnQURGeHNacTBLQkJSVDV6NXN5WmhWNmZPbldxRGg0OHFPam9hRW5aLzhDdXc2eTVBQUFnQUVsRVFWUXptODN5OGNuK3BObUxMNzRvU2VyYXRhdnV1T09PZk5mNDRJTVBpdHdIQUFBQUFBQUFVRkpPbFpITVZFWUNTdUtqano3U2hRc1g1T21aOTYxV2k4V2luajE3RmhsR3ltM2h3b1g2NnF1dlNyU0hKNTk4MHFsUzBmSGp4eFVjSEd5OGJ4QVVGS1JCZ3dZcEtTbEpseTVkMGh0dnZLRzJiZHRLa2hJU0VqUjM3bHcxYk5qUStKbituMFZIUit2amp6OVc1Y3FWTlhueTVDSzdCSGg0ZUdqUW9FSHk4ZkZSZEhTMG5udnVPVDN6ekRONjhza24xYTlmUDVVclYwNWJ0bXpSakJrek5ILytmSjA5ZTFaanhvelJuRGx6RkJzYnF3OC8vRkR0MnJYVDg4OC9MNVBKcEM1ZHVpZzZPbG9kTzNaVTgrYk5kZHR0dDVYbzZ3TUFjQzNDU0FEeU9IandvTFp0MjZhUkkwY2FQWGl0VnF1R0RSdW1ZY09HRlhoZjU4NmQ1ZVhsWlJ4djNMaFJseTlmbHBSZG9qTWlJa0svL1BLTGNkM0R3ME9QUC82NHRtM2JacHlyWDcrK0lpSWlqRThEQkFRRTZPNjc3elpLZk9hMlpzMGFIVHQyVEgzNjlNblRDN2tneGUwcFhKTEtTRkoydWROeDQ4WnAwS0JCaW8yTmxjbGtjcXFZRXhzYnE2Wk5teFpaK1NnK1BsNUxseTR0MWpPLy92cnJRcS9YcmwxYmxTdFhsc1Boa05WcWxaVDlqNkNzckN3OThNQURSaC9tT1hQbTZNaVJJeG96Wm94eDcvang0Mld6Mlp6NlY1ZUZwS1FrWldWbDVYc3RKU1ZGa3BTY25GeGdhemdmSHgvNSsvdEx5cTdpdEhIalJ1UGFzODgrYTR4YnQyNnQ4ZVBIYTh1V0xVcElTRkJDUW9KVDI4QS96NnRkdTdZKy8venpBdmQ5OE9CQmpSa3pScU5IajNiNmxNaWYrZnY3S3pJeVVrOC8vYlFrNmJubm5sTkVSSVJSNVNncEtVblRwMDlYblRwMTFLWk5HNlducDJ2R2pCbDY4TUVIMWJ4NWMwblMvUG56QzF3ZkFBQUFBQUFBdUZaWlRtM2F5aFV5RTdpNVhFdzdyZjhsN3BkL3Vjb0tEODcvUTZMRmNlKzk5K1piMGI2Z2NFOWhyRmFycWxXcnByRmp4eFpyL3IvLy9XL2o1LzQ1RGg0OHFJaUlDS2R6RHp6d2dBWU9IS2pxMWF1clRaczJ4ZDdQK3ZYcnRXREJBdFdwVTBmang0OVhsU3BWaW4zdmdBRURGQkVSb1E4Ly9GQ0xGaTFTUkVTRWJyLzk5a0x2OGZiMjFyeDU4M1RxMUNuMTZ0VkxNMmJNVU9YS2xmVy8vLzFQblRwMVVtaG9hTEdmRHdDNE1SQkdBdURFWXJGb3hvd1phdG15cFRwMjdHaWNuekpsaXM2ZE82ZHAwNmJsbS9TWHNnTTh1YTk5L3Zubk9uTGtTSkVCbkQ5YnNtU0pwT3hLTjdWcjE5YmRkOSt0aGcwYnFtSERoc2FjeE1SRUxWMjZWSzFidDg0VFVvcUppWkhKWkZLZE9uVks5TncvdjVhYzFuSEY1ZS92cjNuejVobDlrQWNOR21TMCtzckl5TkRaczJmMTMvLytOODk5L2ZyMU04cW1ObXJVcUZUTHNyNysrdXM2ZlBpd2NaelRWN3A5Ky9ZYVBueTRNak16MWFKRkM5V3ZYMTlKU1VuR3ZIdnV1VWNPaDBOSlNVbnk5UFRNRStMSzZTZGRrc0JXZmlaTW1LQmR1M1lWT21mS2xDa0ZYbXZmdnIxVFlDb3dNTkNvTnBSajBhSkZ4amc2T2xwVnFsVFJ3SUVEODZ6MTNudnZHZCsvWnJOWmdZR0JlZjR4bHlPbnNwR1BqMCtCMWFrOFBUMUwvUFhKeXNyU21qVnIxTGh4WXlPTUJBQUFBQUFBQUpRRmkvMXFtell2TTJFazNQeCtQanBQdTg3K1J4bldLOGE1bmszSDZOWXE3VjI0cTZ0c05wdVNrNU9MUGZmUERodzRZTFJoeTJHMzI5V3FWU3VGaElTVTZEMlB1KysrV3krOTlKSWVmdmhoOWV6WnM5ajNTVkxIamgwMWVQQmdOV25TUkljT0hYSUtJaDArZkZqZHUzZFhlbnE2N0hhN01XN1ZxcFZNSnBPMmJ0MHFtODJtR2pWcUtDRWhvVVRQQlFEY1dBZ2pBWEN5YU5FaW5UOS9YdVBIanpmTzdkNjlXMnZXckZHdlhyMEtEQ0xsaERaeVYwYVNwRmF0V2ptdFZSSmp4b3pSMmJObjg3MjJmUGx5WldSazZKbG5uc2x6N2YzMzM1ZTN0N2RtekppUjc3M3g4ZkZPcFV2ems1R1JvYjE3OTZwcjE2NkZ6cHM5ZTdacTFhcGxIT2NFa2FUczFuRXBLU202ZlBteUZpNWNxRWNmZlZSMTY5WjF1ditERHo3SU4vQnk3dHk1SWtNNkJibjExbHVONS9UdjMxOHBLU242OWRkZnRXN2RPZzBZTUVCaFlXR3FYTG15UHZyb0kzMy8vZmRGcmxlL2ZuM05tVE5IKy9idDA2eFpzeVJkclZyMDBrc3ZPYzFkc21TSlViR3B1UDJiUTBKQzlPcXJyK1k1Zi9EZ1FYM3h4UmZxM2J0M25rOXpTTm4vUC8rWnI2OXZuaytkNUxSSTI3Tm5qL2J2MzYrQkF3ZXFYYnQyZWU0MW1VeE8zOS9mZi8rOVpzK2VYZWplOC92VVM0NkJBd2Zxc2NjZUsvUitBQUFBQUFBQXdGVXNWRWFDbTdpU21hRFA5cjZ0czhsLzVMbG10ZWRmdWQ4VjR1TGlqQTRHbHk1ZGtpUUZCd2ZuZTV6VGxTSzNHVE5teU5QVFUzRnhjY1k1azhuazFFV2dKSEkrUkozN0ErRi8vUEdIMXExYnB5ZWVlRUtWSzFmT2M4L2l4WXVORCtrR0J3ZXJmWHZub0Zkb2FLaWVmdnBwclYyN1ZwY3ZYOWJqanordU5XdldHTmMzYmRva2k4V2lwNTU2eWdoY3ZmamlpMGFRcWt1WExucjU1WmV2NmZVQUFLNHZ3a2dBRFB2MjdkT1hYMzZwNGNPSEt5UWtSRkoyeUdqbXpKbXFYTGx5dnNHZkhBV0ZrY3JDMGFOSDlmMzMzK3V1dSs1eXFwWlVYTDYrdm5yMDBVY0x2RzYzMnhVZEhhM2c0R0NuNmxENThmZjMxNkJCZzVTV2xpWkphdEdpaFY1NTVSVkowcDEzM2lsSjJyRmpoNlRzY3FqMTZ0Vnp1ajhuM1BObng0NGQwOXk1YzR2M2d2NmtYNzkrUmhpcGFkT21rcVJQUC8xVWtoUVpHV2tFZTM3KytXZlZxMWRQNDhhTkszQ3R4WXNYRzlXZHFsU3BZZ1I5Tm0zYXBLeXNMT1BZYnJkci92ejVhdHk0c1c2OTlWWkp4ZjllOFBYMXpUY2NsUE1QallZTkcrWmJQbmJtekpuRldqL0hSeDk5cE5EUVVIWHAwaVhmNjNhNzNhbUsxNTEzM3FucTFhdm5PL2Y0OGVQNitPT1A5ZUtMTCtZSm1PVzQ1WlpiU3JTLzNQNXF4U2tBQUFBQUFBQ2dLRTVoSkxPUEMzY0NsSjJUbDNjcmV0OVlwVm11ZGdidzlhcW84T0JXcWwycG1ScFV1ZE9GdThzT0ZXVm1adXFoaHg3U0F3ODhJRjlmWDBuU3VISGpWS05HRGVNRHNaTW5UOWJ4NDhmMTdydnZTcExTMDlObE5wc1ZGeGNuTHk4dkJRY0hHNjNNY29lUnBPeWZmVC95eUNQNVBuL1dyRmw1M292NDdydnZuSDYrMzcxN2QyTzhkT2xTU1ZLUEhqMk1ZRlJ1aXhZdE1qb0w1Q2N3TUZDZE8zZld5Wk1uNWUzdHJjNmRPeXNtSmtZWExselE2ZE9uZGZqd1lmWHExVXQxNjliVjhlUEhGUlVWcFJkZmZGRUJBUUdTcEJvMWFoUzROZ0RneGtJWUNZQWhLaXBLRG9kRGl4Y3Yxb0lGQzVTVmxhWE16RXhaTEJhOTg4NDdoZjRGMG1LeFNKSlRaWm5HalJ1cmZQbnlPbjM2ZEw1dHNRb3plL1pzTldqUUlFK3kzbXExYXRxMGFmTHk4cnJtOUx1L3YzK2VWbDY1eGNiR0tqbzZXaGtaR1hyaGhSZUtMRjNhcWxVclpXWm02dWVmZjFaOGZIeWU2em5WbmNMQ3dvcTl4N3Z1dWt0MzNYVlhzZWNYSmk0dVRrZU9ISkdVWGVYS3o4L1AySXZGWWltdytwUWtYYmx5dFZ4dGFHaW9ubmppQ1VuU3VuWHIxS2hSSStQWVpyTnAvdno1YXRHaWhSRlF1bno1c2pwMjdLakF3TUJTZVIxLzFUdnZ2S1A0K0hoOTg4MDM2dFNwazRLQ2dweXUyMncycCsvZmtKQVFJNVQzWnptaHBWdHZ2VldSa1pHRlBuZnQyclZHRmFlY2RuMmJOMitXSk0yWk04ZHBibVptZG1uczNCVzJTc091dUFzNmtaaXM2aFg5MURxc2FxbXVEUUFBQUFBQWdMOG4yclRoWm5jeDlaU1c3THhhd2IrQ2R5VTkxZmh0MWE3VXJGVFdUMDVPMXFGRGgvN1NHak5tek5DZVBYdnluRTlQVDg4VHZEbHg0a1MrNzR1RWg0ZHI2dFNwQlQ3RHc4TkQvL3puUDUzT3BhYW1hdGFzV2JyLy92dlZySm56MThOc05oZTQxcGt6WjFTaFFvVThQMStYSklmRElZdkZZZ1NxOHBPV2xxYjkrL2ZyNHNXTFNrNU8xdjc5KzQycVQrdlhyMWRnWUtENjl1MHJMeTh2K2ZuNUtTb3FTbTNhdERHQ1ZnQ0F2dy9DU0FBTTNicDFVNk5HalJRWUdDaGZYMThsSlNWcHpwdzVhdHUyYlpIQm1Kd3dVdTYwZkU0THJ4TW5UaWdqSTBQZHVuWEx0OTFXYmtlT0hOSDMzMzh2bTgybVhyMTY1Ym4rMFVjZjZkaXhZM3J3d1FjVkVoS2lyVnUzR245UnpaR1VsQ1JQVDAvOTlOTlBUdWNEQXdPTmFrV0ZPWHIwcUtUc1ZtVEhqaDFUL2ZyMUM1M2ZwMDhmU2RMT25UdU5jOE9IRDlmQmd3Y2xYYTBhMWFOSGp6ejNabVJrYU1tU0pWcStmTGxxMWFwbHRBVTdlL2FzVVZHcHBCbzFhdVJVZ1duZHVuWHk5L2RYU2txS1ZxMWFwUlVyVnVqRER6ODBuak5wMHFRQzEwcE5UVlhObWpXZHptM2Z2bDBIRHg3VTIyKy9YZWcrS2xXcTVOVEdMQ3NydTl4dFNmcFNsNmFjWU5HLy8vMXZiZHk0VWUrLy83N1Q5NnZWYWpXT2h3NGRxai8reUZ1eU4wZE8xYWFSSTBjVytnK3pCZzBhNk0wMzN6VGFBaTVmdmx3aElTRzYvLzc3SlNsUHdDOGpJL3ZUYUlYOVk2Mms5c1pmVXY4ZnI1YTViVndsV09NN3RGR05pbjZsOWd3QUFBQUFBQUQ4dldUWjBwMk92VXhVUnNMTnhlRnc2SnVELzJjY0I1ZXZvYjdOcDZxaVQ1VlNlOGIyN2R1MWZmdjJ2N1JHVGx1MlAzdnp6VGZ6bkl1SWlDaHh4d0FwKzJmeW5UcDFjanFYa0pDZ1diTm1xVUdEQm5tdUZjUmlzV2pIamgxcTJMQmh2ai9uei9uNWRrRWZiTS9JeU5DWk0yYzBhZElrWGJseVJWYXJWWk1tVFZKS1NvcGF0R2loM3IxNzY2Njc3cm91SFRnQUFHV1BNQklBUSt2V3JkVzZkV3ZqZU9USWtmTDE5ZFhycjc5ZTVMMzVoWkgrTERJeVVuZmZmYmR4L1AvWXUrK3dKZysxRGVCM0VnSmhnMnhCSEtDNDY2SXFkZGRSNTZsMXR0WnFqOVk5V211MXRtcEZyVnZyYUh2cWFCMnRkVlZ4VmFYNHVVV3RBeEVjb0FnaVMvYUdFRWkrUDFKZWlRbFRNR0R2MzNYMU91OStuM0JRSWJuZjUxbTBhQkVzTEN3MEV2bkd4c1k0ZXZTb3p2TXZYcnlJUTRjT0FYamVtZWJRb1VNSUNnclNXY3VMSTlBYU5teFlwakRTNWN1WFlXNXVEbE5UVS9qNStaVWFSdEpsOE9EQjZOcTFhN25Pc2JDd0VKYkR3c0t3WmN1V2N0OFhVSTlwS3d3aktSUUsrUGo0d012TEM3Nit2dmowMDAreFpjc1diTml3QVRZMk5uQjNkeS94bDVkTm16WnBQTmtSSGg2TzVjdVhvMFdMRm1YcTNIVHk1RWtrSnlkRElwSGd6Smt6a0Vna01EYzNyOURyS292WTJGZ2g2Rk5VNFZNVDl2YjJtRDE3TmhZdlhvd05HelpnOXV6WkFOUnRhbFVxbGZEOU8zTGtTS1NtcHVxOHgrblRwNFdnbUplWGw4NFJjb1dzckt6ZzR1SWlQTUZ5NU1nUnVMaTQ0TjEzM3dXZ0RzNFZWZGcrdDdpT1RCVWgveWNNVnlnNFFSMU8ydm1mWHJBM3FielFFeEVSRVJFUkVSRVIxUnd2aHBFTUpYeWZpRjR2ZjBjZFFreTYrb0ZUUTRrSnhyUlpCM01qN2JGaUw4UEx5d3NUSmt6UXVhK3M3NE5mdW5SSloxZWpuSndjT0Rob2Rya1BEUTBWM2xzdWFzYU1HZWpSbzBlWjd2Y3lMbDY4aVBUMGRIVHExRW5uL3NKSkM4V0ZrVEl5TXVEcDZRbHZiMjlzM3J3Wk1URXg4UGIyeG84Ly9vaUVoQVI4L2ZYWENBNE9GbzR2ZkNoNC9QanhHdUduUTRjT01iQkVSRlFETUl4RVJEcjUrZm5oeG8wYitPeXp6MkJqWTRQNzkrK2pTWk1teFI1ZkdBQXFEQW1WeGYzNzkrSHA2Vm5tWTFlc1dBRkhSMGVrcDZjTDIxZXVYS2wxN0pRcFUyQm9hSWoxNjllWHVaWkNpWW1KdUhUcEVucjE2Z1ZyYTJzY1Bud1lvMGFORXVZUmwxVkpBWld5cUt3eGJTZE9uRUJ5Y2pKNjl1d0pYMTlmR0JrWllmSGl4WkJLcGRpK2ZUdENRa0l3Y09EQVlzOVhLQlJvMEtDQnNGN1lKblgrL1BrUWk4WENkcEZJaEU2ZE9pRTVPUm1QSGoyQ3U3czdBQ0FrSkFSLy9mVVhBTURTMGhKVHBrelJHSVVHQUpHUmtUcHJLUHhGWS9IaXhUcTdEeFUrWlZHVWxaV1YxZ2krN2R1M2E2eDM3dHdaQXdZTXdQSGp4OUd5WlV2MDd0MWI2L3UzWGJ0Mk9yOGVmbjUrdUhuekpnWVBIb3pNekV6Y3VYTUhjK2ZPMWZqRjUvYnQyOWkzYngvbXo1OFBVMU5UbmRjcHpwTW5Ud0FBWXJFWWVYbDU1ZnJ6VkJ6UDJnNVkxS1U5Ymo5THdLM1lCRVNtWnlBaE93ZlRUcDdEL2lGOVgvcjZSRVJFUkVSRVJFUlU4MmlHa1VTUWlQbkJQcjArOHZKejhIOWh2d2pyL1R5bVYzb1FhZGl3WWJDM3Q0ZXpzL05MWGFkMTY5YjQ3cnZ2dExicit1eWpmdjM2V0xKa2lkYjJxbndBdUZCNmVqcTJidDBLS3lzcnZQMzIyenFQU1VsSkFRQ1ltZW51eXYva3lSUFVyMSsvMkhzTUh6NGN2WHYzRnRZZlAzNk12WHYzWXZ6NDhScWYwWlEwcllDSWlLb1BocEdJU0V0cWFpcis5Ny8vd2RQVEUvMzY5Y1BwMDZleGV2VnE3Tnk1czlpNXZJVWp1TW9hbm9pUGowZHljckxHT0xHU3JGdTNEaVltSmxpeFlvWE85cVNWWmNlT0hjalB6OGZnd1lOaFlXR0IvZnYzWS92MjdSVzZwMHFsd3NtVEo4dDBiSThlUGJTZUZ2anp6eitoVkNyTGRVK0pSSUorL2ZvSjYvdjM3NGVYbHhmczdKNjNuclcydGdZQTJOblp3Y3ZMQ3lOR2pBQ2dmcXJpKysrL3h6ZmZmQU1iRy9Vdlp1Zk9uZFBvRURSbXpCaU1HREZDcTFheFdJeHZ2dmtHVTZaTXdZTUhENFRXc3A5KyttbXBYenNyS3lzTUd6Wk1hM3Q0ZURqOC9QelFvMGNQMUsxYlYydi83dDI3dGJZWkd4dWpUNTgrR3RzT0hEaWdkZHlFQ1JOdy9mcDE3Tml4QTkyN2R5L1Q5KytlUFh1d2ZmdDI5TzdkRzVNbVRjS3paODh3YnR3NDdOcTFDK1BHalVOeWNqSisrZVVYK1ByNm9sYXRXZ2dKQ1VHYk5tMUtmTzB2dW43OU9pUVNDU1pObW9UdnZ2c096WnMzTDlmNXhSblFzQjRHTkt3SEFGaDA0VzhjZnhpT3g2bnArT2xXTUNhMXFaeDdFQkVSRVJFUkVSRlJ6WkdYbnkwc0cwbE05RmdKVWVYN084b0hpZ0wxdzZ4dXRkcmhEYWZlcFp4UmZybzZGQlVuTXpNVDJkblpXZy9xcHFlbkl6dzhYT2M1aFEvckZpV1h5eEVXRnFiemVEYzNONDNQQVNwVFNrb0s1czJiaDhURVJIaDdleGZiK2VqYXRXc0FvRE53bEpXVmhYdjM3cUZ2MytJZmtHM2R1clhHdXBtWkdmYnUzWXNPSFRvVSs5a1VFUkZWWHd3akVaRUdsVXFGMWF0WFF5UVM0ZlBQUHdjQWRPM2FGWnMzYjhiKy9mc3hZOFlNbmVmSjVYSUFaUThqblQ1OUdnRHc2NisvSWl3c1RCaVhWWnp4NDhmRDJ0cjZwWjh5S01tbFM1Zmc2K3VMM3IxN0N6OHN2L3Z1dS9qamp6L1F1blhyY285ZFV5cVYrTzY3N3lDVlNvdE42aGNVRkVDaFVNRFQwMVByQi9pTkd6ZENKQktWdWQyb1FxR0FXQ3pXQ0NPNXVibGg5T2pST284Zk9YS2t4bnA4ZkR3QWRWZWd3bHAwZGNONi9QZ3huajU5cXZPYTZlbnBVQ3FWOFBYMTFibmZ5Y2tKTFZ1MkZOYTl2THpRcWxVcm5XR2tDeGN1d00vUEQ1MDZkZExaYVNvckswdXJUVzFaR1JzYlkrSENoYkN4c1lGVUtoWEdwZW42L2sxS1NzTEdqUnZoNys4UE96czd6SjQ5R3lLUkNFNU9UaGd6Wmd5MmJkdUdsSlFVbkQ5L0hzYkd4cGc4ZVRJR0RCaFE2cDhGaFVJQnVWeU91WFBub2ttVEpvaU1qTVR0MjdmUnZuMTdYTDE2VlRodS9mcjFXcitrdm95Rm5UMFJrWnFPNElRazdMaDlEKys0MVVVOXk2cC9jb2FJaUlpSWlJaUlpS3FQb3AyUkRBMDRvbzFlSDRvQ09md2oxUStveWd6TU1Malp2RmRldzRrVEozRHo1azBZR3h0RElwRWdPRGdZS3BVSzllclYwemd1TEN4TVp3Y2tBRWhMUzlPWVdnQUEwZEhSK1BiYmIzVWUvK21ubityc1dKU1VsSVFiTjI1b2JjL0t5Z0tnbmtxaDY3M3NQbjM2UUtsVTRzeVpNL2pwcDUrUWxwYUc2ZE9udzh2TEN3RGc3KytQVzdkdXdjTENBb2FHaG9pTmpjV3BVNmZnNGVHaDlUb0I0SysvL29KSUpCTGU2Mi9Rb0FHU2twSVFGQlNFd01CQU5HellVT2ZySWlLaW1vdGhKQ0xTNE9Qamc3Ly8vaHRMbHk0VnV1TklwVklNSGp3WXYvMzJHejc2NkNOWVdWbHBuVmNZUmpJeU1pcjFIbkZ4Y1RodzRBQmF0R2lCbEpRVW5lTzJBUFVQMXFkT25jTEFnUVBSdm4zN2wzaFZwUXNLQ3NMeTVjdmg0T0NBU1pNbUNkdkhqQm1ESzFldVlPWEtsWkRKWk9XcW83Q3IwZVRKazRzZGhYYjU4bVVzV3JTbzJHc01IVHBVYSt4WWNUWnYzb3dqUjQ1b2JQdmlpeTlnYm02TzZPaG9qZTBEQnc0czl1dGVYSzEvL3ZrbkRBME5jZTdjdVdJN1BzbmxjaVFrSk9ENzc3L1h1Yjl6NTg0YVlhVHlQRDN5b3JGangxYjRYQUJvMUtpUnNGejR0U2o2L2F0UUtIRHMyREhzM0xrVElwRUlEUnMyUkdabXBzWnM2dUhEaCtQKy9mdnc5ZlZGeTVZdHNXelpzbEwvRER4NThnVGUzdDY0Y2VNR2hnd1pnckZqeDBLcFZHTHUzTG1ReVdRWU9IQ2dSaGpKMHRJU2QrN2N3WTBiTnpCMDZGQllXRmk4MU9zV2kwUlkzc01MQS9jZFE3NUtoZSt2QjJKTlQ5MHp2b21JaUlpSWlJaUk2UFdVVi9EOHZVRkRpZTR1SjBRMTBhMllQNUdqU0FjQWVOVWREbE5EN2M4elhvVUxGeTRJeTBaR1J2RHk4dEo2UDd4MTY5Yll1M2V2enZOMVRSenc4UERBcGsyYnlsVkhWRlJVc2UvWHkyUXlYTHg0RVJjdlh0VGExNmRQSDN6OTlkZTRjZU1HN096c3NITGxTbzFKQUVxbEVpZFBub1JDb1lCS3BZSk1Kb09ucHllbVQ1K3U4UjU2b1l5TURBd2ZQaHltcHFZQWdHN2R1bUh0MnJVNGUvWXNIQndjTUdqUW9ISzlMaUlpcXY0WVJpSWl3ZVBIajdGdDJ6YlVxMWNQang0OXdyVnIxNUNZbUlqRXhFUThlL1lNQ29VQ0J3OGV4TGh4NDdUT3pjaklBS0R1T1BNaUZ4Y1hiTm15QmZiMjluajY5Q2tXTGx3SXVWeU9pUk1uWXNXS0ZSckh0bTNiRmx1MmJJR0xpd3NDQXdPeGQrOWVlSGg0d043ZXZtcGVOSUN6Wjg5aXpabzFrRXFsOFBiMjFwaXZMSlBKNE8zdGpVOC8vUlFMRnk3RTJMRmpNV0xFQ0lqRjRtS3ZsNXFhaW5YcjFtSE1tREZWVm5OWkZUY3JlczJhTlJvajRFSkRRL0hERHovQXpjME5UNTQ4d2VUSmsrSHU3cTV4VG1HSHBpbFRwbURLbENrNnJ6dGx5aFRZMmRrSlk5cHFpc0tuUUFxL2Z3OGRPb1M5ZS9jaUpTVUY3ZHUzeDZlZmZvcURCdy9pOHVYTEd1Zmw1ZVZoekpneFVDcVZ1SExsQ3BZdVhZcng0OGRyakpWNytQQWhMbDY4aUJzM2JpQXFLa3JZUG56NGNQVG8wUU1xbFFyZmYvODlidCsralZtelp1a00rOFhHeG1MUG5qM28yclhyUzRlUkFNREp6QVRqV3pYRnR0djNjTzVKTko2a1phQXV1eU1SRVJFUkVSRVJFZjFyRk8yTXhERnQ5THBRS2d0d0tXSVBBRUFrRXFPZHMrNEhiNnRhdjM3OWhBa0dTcVd5eE04VGlyTisvWHFOOVRsejVwVDUzT2JObThQUHowOVlQM2JzV0xudkR3QlRwMDdGclZ1MzBMZHZYNjBKRHAwNmRjS2ZmLzRKQU1qUHp5KzF1LzlISDMya3NTNlZTbkhxMUtrU3Z6NmVucDRhcjRPSWlHb1docEdJU0JBVEV3T0ZRb0dZbUJpY1BuMGFEZzRPc0xXMVJmMzY5V0ZyYXd0L2YzLzQrZm5oNDQ4LzF2cmg4UDc5K3dBQVcxdGJyZXRLcFZKWVcxdGo3OTY5T0h6NE1KUktKYjc4OGt0NGVIaEFKQkpwekQ0Mk5UVVZScVFsSlNVQlFMR2oyUUlDQXBDYW1xcTFQU01qQXdZR0JqaDc5cXpXUHBsTWhvNGRPd3JIYmQ2OEdiNit2ckN5c3NLMzMzNExOemMzclhQcTFxMkwxYXRYWTk2OGVmamxsMTl3L3Z4NWpCOC9IdTNhdGRNNExqczdHK0hoNFJnL2ZqeU1qSXpLMUNWS1h6dzhQQUNvd3pUSGp4L0h6cDA3MGIxN2QzejU1WmZZdG0wYk5tL2VqT0hEaDJQbzBLRXdNYWs1YjBiRXhzWnFkWGFTeStXbHpwTytlL2N1Z09mZnZ5cVZDcmEydHBnN2R5N2F0bTJyY2F4S3BjTGR1M2R4NXN3Wm5EbHpCdjM2OWNPaVJZdXdlL2R1N042OUc5ZXVYY01iYjd5QnJsMjdva1dMRnJoNTh5YjI3ZHVIRmkxYVlNcVVLWGpycmJlRWNGMW1aaWFXTEZtQ2l4Y3ZZdkRnd2VqYnR5OUNRME1CUUNNc2xwaVlDQUFWSGt1bnk1ZzNtdURnZ3pDazVNcXhMZUF1bG5UVEhvVkhSRVJFUkVSRVJFU3ZwN3o4SW1Fa2c1cnovaDlSU1FMamZKR1psd3dBYUc3ZkRjYlNsMyt3ODJWVkpJaFVYYmk0dU1ERnhhWFU0MG9MSXBXa0puOTlpSWlvWkF3akVaR2dmZnYyMkw5L1A2eXRyWXZkYjJ4c2pOV3JWME1tazhITXpBd0dCZ2FJaW9yQ2hRc1gwTGh4WTFoYVdnSlFCellpSWlJUUhCd3N6QTVXS3BWbzNibzFKaytlTEFTTzdPenNFQkFRZ0JNblRzRE16RXk0VjI1dUx2YnYzdzhURTVOaWY5ajk3YmZmRUJ3Y1hPenJlYkhyRXFBT2M3UnExUXBIamh6Qi92MzdrWkdSZ2NhTkcyUEJnZ1VsZGw5eWQzZkhUei85aEpVclZ5SWdJQUR6NXMyRGk0c0w1c3laZ3laTm1pQXNMQXd4TVRHUVNDUjQvLzMzTVdMRUNPRUg4STBiTjJManhvM0ZYcnNrZi96eGg5Ym90ZUlvRklveS9lQ2VsSlNFd01CQUJBUUU0T0xGaTVCS3BSZy9mcndRNHZua2swL1FzbVZMZlAvOTk5aTNieDg2ZE9pQVpzMmF3ZGJXdHRRV3NPbnA2WWlJaU1Dd1ljTktQRzdPbkRudzlQUXMwK3NxRDNOemN3d1pNa1JqMitIRGh6WFdUNTQ4aWJ0Mzc4TEd4Z2JHeHNaSVRrN0dpUk1uWUdwcUtvUzBoZ3daZ3ZmZWUwK2puV3gwZERTU2s1TXhhdFFvSkNRa1FDcVZvbVBIanVqU3BRdkVZakZHang2TkhqMTZZUGZ1M1RoMzdoeHUzNzZOZDk5OUYyUEhqa1gvL3YwMXVsU3BWQ3FjUFhzV1c3ZHVSVkpTRWthUEhpMDhHVkk0SHZIZ3dZTklURXlFWEM3SHlaTW40ZVRrcFBGbjVHVVpHeGpnL1dhTjhPUE5JUGcranNRWEhkdkF3a2g3TmpnUkVSRVJFUkVSRWIxK2luWkdNbVJuSkhwTjNJZytMaXg3MW5tM2hDT0ppSWlvcWpHTVJFU0N3ZzVHeFNrTTY4VEh4eU1vS0FncWxRcUF1dHRRbXpadE1HUEdET0hZcDArZll0S2tTVkFxbFRBeE1VR3ZYcjN3emp2dm9Ibno1aHJYSERkdUhOYXNXWU1OR3pab2RJSVJpOFZ3Y25MQ0YxOThvZFgrczlEYXRXc3I5RHFqbzZPeGYvOStLQlFLakJzM0RzT0hEeTlUaU1mR3hnYXJWcTNDK2ZQbnNYdjNicmk2dWdyaEZVZEhSL1RxMVF2RGhnMUR2WHIxQUVEbytOU3ZYeit0N2pxRlFrSkNzSC8vL21MdjJhWk5HM1RxMUtsTXIrdkNoUXU0YytkT3FjZEZSVVZodzRZTmFOV3FGYVpNbVlMdTNidHJmWTNidDIrUGR1M2E0ZXpac3poNzlpd2VQWHFFamgwN2FyVlNyYWc2ZGVwVXluVmVaR1ptaGxHalJtbHNlN0ZEbGxnc2hxK3ZyOFkyUjBkSHpKdzVVNWhYRFVBamlLUlVLcEdRa0lDOHZEdzRPenZqbzQ4K1F1Zk9uVFdPQjlSZHZPYk1tU08wcjMzenpUZDFkc2k2ZE9rU2xpOWZEaWNuSjZ4Y3VSS3RXN2NXOXRuWTJHRHMyTEU0ZVBBZy9QMzlJUmFMNGVMaWdtblRwcFgvQzFLS2dZM3E0MzgzZzZCVXFYRGlVUVJHTm10VTZmY2dJaUlpSWlJaUlxTHFSMTZRTFN5ek14SzlEakxseVloSkR3RUEySnJVUlIzTFpucXVpSWlJNk45TnBDcE1FeEFSbFZOQlFRR1VTbVd4WWFFelo4N0F6czRPVFpvMGVhazJuVlVoTkRRVXRyYTJxRldyVm9XdlVkRlp6MlZWMk9sSUlwRlUrcldydW5aOVNFMU5SWDUrdnM1Umdicms1ZVZCTHBkRElwR1VhUlJkWkdRa1JDSlJwUVdwL1AzOTRlbnBXZXlmbjFmbDA3OHU0TkxUV0RTMnNjWnY3L2JXYXkxRVJFUkVSRVJFUlBScStEM2FEUDhuNm9ja1BWMytnMzRlTTBvNWc2aDZ1eHA1RUw0UGZ3UUE5SEtmQ0srNncvVmNFUkVSMGI5YjlVb0hFRkdOSXBGSVNneks5T2pSNHhWV1V6Nk5HcjE4QjVpcUR2TlVaVWpsZFFzaUFZQ1ZsVlc1ampjME5JU2hZZG5Ia3JtNnVwYTNwQko1ZVhsVjZ2VXFxbzliWFZ4Nkdvc0hTU2w0bkpxT0JsYjZuNk5PUkVSRVJFUkVSRVJWSzFlUktTekxEQ1c0c1B3QUFDQUFTVVJCVk16MFdBbFI1YmdmZjBGWWJtVFhRWStWRUJFUkVRQzhmcDlHRXhFUlVabDFybE1iNG45RzB2MzFPRkxQMVJBUkVSRVJFUkVSMGFzZ3o4OFNsbzJsRENOUnpaWXBUMFprV2pBQXdGTG1BRnVUeW4yd2xJaUlpTXFQWVNRaUlxSi9NVE5ES2RvNTJRTUFMa1pHNjdrYUlpSWlJaUlpSWlKNkZYS0xoSkhZR1lscXVnY0psNFRsSm5hZDlGZ0pFUkVSRldJWWlZaUk2Ri91clRwT0FJQ1FwRlFrWk9mb3VSb2lJaUlpSWlJaUlxcHF1ZmtjMDBhdmozdng1NFhsUnJZYzBVWkVSRlFkTUl4RVJFVDBMOWZlMlZGWXZoQVpvOGRLaUlpSWlJaUlpSWpvVlNnNnBrMG1OZGRqSlVRdko3OGdEeEdwZHdBQUJtSkQxTFYrUTg4VkVSRVJFY0F3RWhFUjBiK2V1N1VsckdWR0FJQXJVYkY2cm9hSWlJaUlpSWlJaUtwYTBjNUl4Z1lNSTFITkZaVitEeXFWRWdEUXlMWWp4Q0tKbmlzaUlpSWlnR0VrSWlJaUF0RFJSZDBkNlZaY0FwUXFsWjZySVNJaUlpSWlJaUtpcXBTdHlCQ1dUUTJ0OUZnSjBjdUpUQTBTbHV2WGFxM0hTb2lJaUtnb2hwR0lpSWdJYlJ6dEFRRHA4anlFSnFmcXVSb2lJaUlpSWlJaUlxb3FDbVV1bEtwOFlkMUV5akFTMVZ4UGlvU1JYQ3dhNjdFU0lpSWlLb3BoSkNJaUlzSWJEcmJDOG8yWWVEMVdRa1JFUkVSRVJFUkVWU21uU0Zja1E0a3hKR0lEUFZaRFZIRXFsUkpQVXU4QUFBekVobkF3YzlOelJVUkVSRlNJWVNRaUlpSkNmU3NMbUVyVmJ6eGRqM21tNTJxSWlJaUlpSWlJaUtpcTVIQkVHNzBtNGpJZm9VQ3BBQURVdHZDQVNNU1BQWW1JaUtvTC9xdE1SRVJFQUlCV0RuWUFnTUJuaVhxdWhJaUlpSWlJaUlpSXFrcU9JbDFZTnBGYTZyRVNvcGNUcVRHaXJZa2VLeUVpSXFJWE1ZeEVSRVJFQUo2UGFzdFVLQkNlbWw3SzBVUkVSRVJFUkVSRVZCTVZEU09aR1ZycnNSS2lseE9aR2l3c3UxZ3lqRVJFUkZTZE1JeEVSRVJFQUlDbWRyV0U1ZUNFSkQxV1FrUkVSRVJFUkVSRVZhWG9tRFp6STFzOVZrTDBjcUxUSGdqTHpnd2pFUkVSVlNzTUl4RVJFUkVBb0ptZGpiQWNGTTh3RWhFUkVSRVJFUkhSNnloTGtTb3NteHZabEhBa1VmV2xLTWhGbWp3ZUFHQXN0WUNGa1oyZUt5SWlJcUtpR0VZaUlpSWlBSUM1b1JRT3BzWUFnR0NHa1lpSWlJaUlpSWlJWGt1WjhtUmhtV0VrcXFsaU14NEt5M1VzbStxeEVpSWlJdEtGWVNRaUlpSVNOTFpSajJwN21KeUszSUlDUFZkRFJFUkVSRVJFUkVTVkxUUHZlUmpKVXVhZ3gwcUlLdTVaNW1OaDJjNjBuaDRySVNJaUlsMFlSaUlpSWlLQmg2MDFBRUFGSUNReFJiL0ZFQkVSRVJFUkVSRlJwU3ZhR2FtV2NXMDlWa0pVY1VYRFNQWm1EQ01SRVJGVk53d2pFUkVSa2NERHhrcFlmcGljcXNkS2lJaUlpSWlJaUlpb0ttVGtKUUVBUkJERFFtYXY1MnFJS2tZampNVE9TRVJFUk5XT2diNExJQ0lpb3VxallhM25ZYVJRaHBHSWlJaUlpSWlJQ01DdFc3Y3dkKzVjL1BUVFQzQnpjd01BeU9WeTNMMTd0OVJ6NjlXcmgxcTFhbFYxaVpVdU5qWVdEeDgraEpHUkVWcTBhSUdBZ0lCU3oybldyQm1zckt4S1BVN2ZVbk9lQVFDc2pCMGdGa24wWEExUnhjUmxoQW5MSE5OR1JFUlUvVENNUkVSRVJJTGFacWFRaXNWUUtKVUlUZUtZTmlJaUlpSWlJaUxTTFRFeEVYUG56b1dob1NIRVl0MURHSEp6Y3pGMzdsejA3TmxUMk9idjd3OXZiKzhLMzNmNzl1Mm9YVnM5V2l3ek14TUhEaHlvOExVQVlQanc0VEExTmNVdnYveUNwMCtmNHRtelo0aUppVUZXVmhZQW9IWHIxckMzdDhlaVJZc2drVWgwdmxhVlNvWDgvSHdzVzdZTW5wNmVMMVZQVmN1UUowSUZKUURBMXFTT25xc2hxcGlVbkZqa0srVUExS01HSldLcG5pc2lJaUtpRnpHTVJFUkVSQm9hMXJMQ3ZjUmtQRXBKMDNjcFJFUkVSRVJFUkZUTnJWeTVFczJiTjlmYVhsQlFnSGZlZVVkcmU5MjZkVEYrL1BnSzM4L0N3a0pZenN6TXhPKy8vMTdoYXdIQWdBRURZR3BxaXJTME5PVG01cUpPblRwNCtQQWhwazJiaGg0OWVzRGMzQnpoNGVFQWdDVkxsdWdNRzRXSGgyUENoQWt2VmNlcmtwd1RMU3c3bVRmU1l5VkVGZmNzazEyUmlJaUlxanVHa1lpSWlFaERBMnNMM0V0TVJtNStBWjZrWmFDdXBibStTeUlpSWlJaUlpSWlQWGowNkJHZVBuMktpSWdJQU1EMTY5Y1JHUmtKUjBkSElSUVVHaHFLdkx3OHJYT1ZTcVhPYXpvN08yUFlzR0dWVXAram95UDgvUHlLM2YvUlJ4L0IyTmdZbXpkdkx2VmFuMzMyR1FBZ09qb2FaODZjZ1p1Ykc4ek5YNy8zUkZLeVk0WGwyaFlNSTFITjlDenpzYkJzYjFaZmo1VVFFUkZSY1JoR0lpSWlJZzBOckN5RjViQ1VOSWFSaUlpSWlJaUlpUDZsenA0OWk2TkhqNktnb0FBQThPdXZ2MElzRnVQdHQ5OFdBa1hidDIrSFJDTFJaNWxVRG5GRk9zclV0dkRRWXlWRUZaZVk5VlJZdGpkalp5UWlJcUxxaUdFa0lpSWkwdERBK25rWUtUdzFYWStWRUJFUkVSRVJFWkUrZmZMSkovamtrMDl3NjlZdHpKMDdGeHMzYm9TYm14c0FkUWNoQUZpK2ZIbTV4clJWUjNsNWViaDE2eFlBSURrNUdRQnc5KzVkWkdabXdzaklDRlpXVmdDQXZYdjN3dGZYVit2OHJLeXNWMWZzUzRwS3V3Y0FzRGF1RFhNald6MVhRMVF4S1RreHdyS05pWXNlS3lFaUlxTGlNSXhFUkVSRUd1cFpQZStFeERBU0VSRVJFUkVSRVpYazZ0V3JpSXlNMU5xdVVxazAxdlB6ODNIdTNMbEt1YWVabVJrNmRPaFFLZGNDZ0l5TURIejc3YmNBMUhVQ3dLNWR1eUFXaTJGdmI0LzU4K2RYMnIzMFNha3NRRXhHS0FDZ2xWTnZQVmREVkhFcE9jL0hEVm9iTytteEVpSWlJaW9PdzBoRVJFU2t3Y25NRkdLUkNFcVZDaEVNSXhFUkVSRVJFUkhWYUFsWkViZ2Zmd2tKV1JIb1hPOEQySnMxcVBDMWNuTno0ZVBqQXpzN085U3ZYeDhBY1A3OGVSZ1pHWlhwM0pVclYxYjQza1hWclZ1M1VzTklOalkyT0hic0dBQjFwNmN6Wjg1ZzVjcVZRc2NudVZ5T2pSczN3dFhWRmFhbXBscm55K1Z5UEg3OEdLNnVyaFd1NGVEZEpiai83Q0tVTDRTNEtwTUlBRkFBUUlRV2ptOVgyWDJJcWxLK01nL1ppalFBZ0tIRUJESUQ4MUxPSUNJaUluMWdHSW1JaUlnMFNFUWl1SmliSVRJOUEyRXBhZm91aDRpSWlJaUlpSWdxNlBDOWxRaU0vVXRZejFha1kzVHJWZVcrVGxKU0VnQmd6cHc1c0xLeXdvd1pNMkJyYTRzMWE5YkEzZDFkWjBCSHBWTGh6cDA3UWtESDFOUVVQajQrcGQ3ci9mZmZSN3QyN2ZENTU1OFhlNHhZTEM3M2F5aUxuSndjWEw1OEdRQVFIQndNYTJ0ck9EczdZOHlZTWNqTHl5dlROWGJ1M0FsejgvS0hJNExqenFJd0xsUlZDbU5PdFMzY1lHMWN1MHJ2UlZSVmtyS2poT1ZhN0lwRVJFUlViVEdNUkVSRVJGcGNMZFZoSklWU2lkak1iRGlabWVpN0pDSWlJaUlpSWlJcW93eDVJbmJmbm9kbm1ZODF0bHNZMlpick9nRUJBZGk5ZXpjQ0F3TUJBRk9uVHNVNzc3eUR6ei8vSEV1WExpM1h0UTRkT2dRek16TmhQUzh2RDFldVhFR1hMbDBnRW1tR2NDUVNpWEJzVmxZV3dzTEMwTEpseTNMZHJ5SXVYTGdBTXpNenlPVnlIRGh3QUgvKytTYzJiZHFFQ1JNbVFLbFVDc2NsSmliaTU1OS94c0NCQTlHMGFWT05hOGhrc2dyZXZXcURTRVh2RTVNV2hwajBFTlMyOEhoRjl5U3FQQ2s1TWNJeVI3UVJFUkZWWHd3akVSRVJrWlk2RnVZQTFMUFh3MVBUR0VZaUlpSWlJaUlpcWtFT0JuOHJCSkdzWkk3bzREb0V6aGFONFdMWnRKUXpOWjA2ZFFyUG5qM0RrQ0ZEY1BEZ1FYaDRlRUFzRnVQamp6OUdSa2FHMXZFclY2NkVwNmNuZXZUb29iVlBJcEZvck8vZnZ4ODdkKzdFa2lWTFNoeTV0bTdkT2x5N2RnMmJObTBTUnNOVkJaVktoV1BIanFGTGx5N3c4ZkhCdEduVDhNTVBQK0NiYjc3Qm1qVnJJSlZLaFdQRHc4UHg4ODgvbzJuVHB1alpzMmVsM0grcTF5KzRGWFVjK2FyOFNybWVMbkhwRC9FMDdUNEFGUzQ5MllQaExSWlYyYjJJcWtwS1RxeXdiTVV3RWhFUlViWEZNQklSRVJGcGNiVjgzazQ4TWkwRFhpNzh4WjZJaUlpSWlJaW9KcmdaZlF4UFV1OEFBQnJiZGNLSWx0NFZ2dGJRb1VOUnIxNDlCQVVGNGVEQmc4TDJsaTFiSWlvcUNnc1dMTUFYWDN3aGRBY3lNRENBaTRzTDNucnJyUkt2R3g4Zmo3MTc5NkoxNjlZbEJwRUFZUExreWJoejV3Njh2YjN4NDQ4L3dzU2thaDZZT24zNk5NTER3ekZ0MmpUNCtQakF6czRPOCtiTlExQlFFQXdNcXY2akZGdmp1dWpkY0dxVjNrTlJrSXRsNS9vREloSHVQN3VBVEk5a21CbldxdEo3RWxXMm9tRWtka1lpSWlLcXZoaEdJaUlpSWkxMUxKNjNUWTlLejlSakpVUkVSRVJFUkVSVVZ1bnllUGlHL2dRQWNMRm84bEpCSkFCbzJMQmhzZnZDdzhNUkZSV0ZXclUwd3l4eGNYRzRkZXVXeGpZM056ZFlXbG9LNnovOTlCT1VTaVZtenB4WmFnMjJ0cmI0NnF1djhPV1hYMkx0MnJWWXNHQkJPVjlGNlhKemMvSHp6eitqVjY5ZU1EZC8vb0JXMjdadDBiWnRXL3p5eXkvdzhmRVJ0aGVPYkZ1M2JoMDJiTmdnYk8vYnR5K21USmxTNmZWVkZxbEVCbU1EYytUa1o2Z0RTZkVYNE9ueXJyN0xJaW9YaHBHSWlJaHFCb2FSS2xsUVVCQWNIQnhnYjI5ZnJ2T1NrcEx3OE9GRHRHM2JWcVBkNjR2UzB0Snc2OVl0dlBubW16QTFOYTF3bmZIeDhlV3VNVFUxRlphV2xscnp1d0YxQzl2VTFGUllXMXRYdUNZaUlxbytYSXFFa1o0eWpFUkVSRVJFUkVSVUk1eDd2Qk1LWlM0a0lnTU1iajZ2U3U5MTU4NGRpTVZpcmZlWno1OC9EMzkvZjQxdEN4Y3VoS2VucDdELzRzV0xHRHQyTEp5ZG5jdDByOWF0VytQRER6L0VybDI3Y09qUUliejMzbnVWOHlMK0VSTVRnNHlNREh6d3dRZFFLQlJhKzd0Mzd3NTNkM2RoUFNFaEFULzk5QlA2OSsrUEZpMWFDTnRyMTY1ZHFYVlZCWHV6dW5pU0dneEFoYkNrR3d3alVZMlRraE1qTE5la01OS21UWnR3OU9oUkxGdTJUUGo3a0lpSTZIWEdNRklseXNyS3dyeDU4OUNtVFJzc1hyeTRYT2Y2K2ZsaDE2NWQrT09QUDBvTUl6MTkraFRMbGkzRGxpMWJkTTdIenNuSlFYQndzTmIyK3ZYcnc5YldGZ0FRRlJXRmNlUEdZZXpZc1hqLy9mZkxYT1BjdVhPaFVxbXdaY3NXclgxMzc5N0ZaNTk5aHBreloyTEFnQUZsdmlZUkVWVlBqbWJQQTY5UkdRd2pFUkVSRVJFUkVWVjMyWXBVQk1TY0FnQjBjQjJDV3NabEMvcFVoRUtod05telo2RlVLbkh3NEVFTUd6Wk0yRGRpeEFoOC9QSEhPcytMajQvSGQ5OTloOGFORzVmcnZXa0FHRFZxRkc3ZXZJa3RXN2FnY2VQR3dtaTR5dENnUVFNc1hMZ1E5dmIyaUk2TzF0cGZ2MzU5amZmanc4UERBUUFlSGg3bzBxVkxwZFh4S3RpWjF2OG5qQ1JDUk1vZGZaZERWRzdKMlVYRFNQb1BBQ1ltSnVMSWtTTzRjZU1HWW1OaklaZkxZV0ZoZ1RwMTZxQjM3OTdvM2J2M0s2c2xPenRiYTVUbDJiTm5zV3paTW8xdE1wa01MaTR1Nk42OU93WVBIbHppNTVLVlFhVlNRUzZYUXlhVFZlbDk5SFUvSWlMU2pXR2tTblR1M0RuSTVYTDA3OSsvUXVlKytlYWJMejN2T2k0dURsOTk5WlhXOXRtelo2TlBuejRBZ0Y5Ly9SVVNpUVJ2di8wMjh2THl0STQxTkRUVTJ2Ymt5Uk04ZnZ3WW8wZVAxbm5meTVjdkF3RFQzRVJFcndrRGtRaU9waWFJeThwR1ZIb21WQUMwKytJUkVSRVJFUkVSVVhYeDk5TWpBQUN4U0l5T3JzTktPYnA4VkNxVnh2cmV2WHVSbHBhR3ZuMzdZdXZXcmNqSXlDajJ2ZU9pMXExYmg0S0NBbno1NVpjUWk4VmErM056YzVHWGx3ZUpSS0sxVHl3V1k5NjhlWmc0Y1NLdVhMa0NWMWRYQkFZR2xuaS8zTnhjS0pWSzRmM3I0clJ1M1JydDI3Y3Z0ZjdYUWRId2hyd2dFNG5aa2JBMWNkVmpSVVJsbHlGUGhBcnFNWW5tUnJZUWk3VC9ybmlWamgwN2h2Lzk3MzlRS0JRd01EQkFuVHAxWUdob2lJU0VCQVFHQmtLbFVyMlNNTkxUcDAreFpNa1NORzdjR0xObXpkSjVqS09qSStyV3JZdUNnZ0xFeDhmajBhTkhlUFRvRWE1Y3VZSlZxMVpWV1NEcHdvVUwrUEhISHpGKy9IajA3Tm16U3U2aHovc1JFVkh4R0VhcWdKMDdkK0tQUC83UTJsNFk3Rm15WkluT1VXWXZjblYxeFE4Ly9JRG82R2lFaFlVaE9qcGE0d2tTQUxDMnR0YlppYWcwSzFhc1FOT21UWEhuemgzTW56OGZMaTR1QU5RL2tKdzlleFlxbFFxalJvM1NlZTdSbzBkaGJHd3N2S2FDZ2dJY1AzNGNZckVZYjcvOU5uSnljZ0FBRW9rRWhvYUdVQ3FWT0hQbURCbzFhZ1N4V0l5RWhBU042eGthR21yTUF5Y2lvcHFodHJrcDRyS3lVYUJTSVRZekM3WE5LajRlbElpSWlJaUlpSWlxVG9GS2dXdFBEd0VBbWpsMGg2bWhkYVZjOTlxMWEzajA2SkVRK2pFM044Zk5temV4Wjg4ZXRHdlhEck5telVMejVzMnhhZE1tbkR4NUV0bloyWWlJaU1DbFM1Y2drVWlnVkNxUm41K1B2THc4dEcvZkhwOTg4Z21pb3FLRThXd0toUUx6NTgrSGlZa0pqSTJORVJZV0JxVlNLYnlmL1NJSEJ3ZnMyTEVEVmxaV0NBME54YUpGaThyME9rbzdycmhKQkFDd2Z2MTYvTi8vL1ovR05xVlNIWVpZdDI0ZE5tellvTEd2VFpzMjhQYjJMbE5kK21BaHN5MnlKa0owMm4yR2thakdTTXVORjVZdGpHeExPTExxN2QrL0gxdTNib1ZNSnNNbm4zeUN2bjM3YW5UaWlZdUx3NzE3OTE1Skxjbkp5UWdQRDRlSGgwZXh4M1RzMkJGVHBrd1Ixc1BDd2pCLy9ud0VCd2ZqMkxGamxUNytzbEJFUkFTU2twS3E1TnJWNFg1RVJGUThocEVxb0UyYk5sb2RqRzdkdW9VYk4yNWcwS0JCY0hSMExOTjFMQ3dzQUFCNzl1eUJyYTB0Um84ZWpWT25UaUVyS3d0RGhnd0JvRzZWK01jZmYyRG56cDBBbnYrU00yM2FOT0hKa1E0ZE91RHJyNy9XdUxhUmtSR01qWTF4NjlZdDFLcFZTMmhadTNYclZwaWFtbUxXckZrYVQ1NWtaR1JnL2ZyMXFGdTNMb3lNaklUdHk1Y3Z4NlZMbDRUMXNXUEhDc3Z0MjdmSDBxVkxjZlhxVlNRbkp5TTVPUmtmZlBDQjF1c3NQSTZJaUdxVzJ1Wm11QlduRHBoR3BXY3lqRVJFUkVSRVJFUlVUWVVrK0NNM1h6MW12WjN6d0VxN2JuQndNQTRmUGd5cFZJcUJBd2ZDMXRZV3ExYXRRdDI2ZFlVTy9iMTc5MGFyVnEzZzYrdUw2OWV2SXlRa0JEZHYza1JCUVFHVVNpV1VTaVZrTWhrT0hqd0lOemMzdUxtNUNkZVhTcVdJaVlsQlhGd2NBUFg3NFIwN2RzVGd3WU9McmNuS3lnb0FVSzlldlFvOXlLdExjZUVuQU9qWHJ4L2F0R2xUNW12VnFsV3JNa3FxTXFaU3F5SnJLa1NsM2NjYlRuMzBWZzlSZVdUSUU0VmxjejJHa1VKRFE3RnQyemJJWkRLc1c3Y09EUnMyMURyRzBkR3h6SjhYNm9PYm14disrOS8vWXRXcVZmRDM5eTh4aktSVUtuVjJzeU1pSWlvSncwZ1YwS0pGQzdSbzBVSll6OGpJd1A3OSs5RzRjV05NbXphdFRGMlJDa1ZIUjhQUHp3K1RKazFDdjM3OUVCZ1lpSlNVRlBUcjEwODRKanc4SE9ibTVnRFVuWTMyN2R1SDBhTkh3OXJhR2tlUEh0VTVhcTNRMWF0WDBibHpaNGhFSXB3OGVSSlhybHpCdEduVDBMbHpaK0VZbFVxRkJRc1dRQ3FWWXNHQ0JWby9VRmhaV1dIOCtQRWEyN1p2M3k0c0h6aHdBSFoyZHBnNmRhclcvVmVzV0FFREEzNmJFUkhWUk03bXo4TkhUOU16OFdadEJ6MVdRMFJFUkVSRVJFVEZ1ZmZzUEFEQTNOQUdybFl0U2ptNjdNYU5HNGR4NDhacGJGdTFhaFZ5YzNNMUh0aTF0N2ZINk5Haml4M1ZWdElIMmIvKyttdUZhak0wTkN5Mm05SExjSFoyaHArZm43RGVxRkVqTkdyVXFOTHZveSttaGxZYTY4OHlIK3VwRXFMeVN5OFNSdEpuWjZUZmZ2c05LcFVLSDMvOHNjNGdVbWtDQWdLd1k4Y09QSHIwQ0RLWkRKMDZkY0trU1pPRXFTV0F1blBjdVhQbjRPdnJpNmlvS0tTbHBjSEJ3UUg5Ky9mSDBLRkRJUktKa0ptWnFSSGVQSFhxRkU2ZE9nVUEyTGh4STVvMGFWSmlIZTd1N2dDQXhNVG5YOWRObXpiaDZOR2pXTFpzR1o0OGVZTDkrL2NqSlNVRlBqNCtNRE16QXdEOC9mZmY4UEh4UVVoSUNMS3pzMkZqWXdOUFQwK01HalVLZG5aMkFJRExseTlyZEtWYnVYSWxWcTVjQ2FsVWloTW5UZ2piazVLU3NHdlhMbHk5ZWhYcDZlbHdjSEJBcjE2OU1ITGtTSzJSbmJtNXVUaDA2QkRPbnorUDZPaG9pTVZpdUxxNllzS0VDY2pJeUNqVC9ZaUk2TlZoU3FRU2JOaXdBYW1wcVJnd1lBQ3VYYnRXNnZHMWE5ZUdxNnU2N1dsd2NEQnNiR3cwd2tjdnFsKy92dkJMVlVCQUFQYnQyNGZPblR2RDJka1pWNjllRmJvbHZlamh3NGVJaVlsQnQyN2RFQk1UZ3g5Ly9CR05HalhDd0lHYVQ4WnMzYm9WMTY1ZHc5ZGZmNjN6Q1JCalkyUDA2YVA1Wk1TQkF3Y0FBSUdCZ1FnT0RzYlVxVlB4MWx0dmFaMHJGb3NaUmlJaXFxRnFGd2tqeFdSazZyRVNJaUlpSWlJaUlpcE92bEtPa01RckFJQ1dUajJyL0g1aXNWaHJja0JaenFIcTRjVVJma25aVVhxcWhLajhxa05ucEx5OFBOeTRjUU1HQmdZbGZyWlhuT3ZYcitQUFAvOUVxMWF0MExGalIxeS9maDBuVHB4QVZsWVc1cytmTHh4MzZkSWxyRnExQ201dWJ2RHk4a0pCUVFFdVg3Nk1MVnUyb0tDZ0FDTkhqb1JVS3NXZ1FZT1FtSmdJZjM5L3VMcTZvbFdyVmdBQWErdlN4M1dtcDZjREFFeE50VHZpWDdwMENSY3ZYa1RuenAyUm5wNHVOR0xZc1dNSGR1L2VEWmxNaG5idDJzSGMzQndQSHo3RW4zLytpY3VYTDJQdDJyVndkWFdGazVNVEJnMGFoQWNQSGlBME5CUnQyclNCaTR1THhtZUdNVEV4bURWckZwS1NrdEN1WFRzNE9Ua2hPRGdZTzNic1FIaDR1TWJYSXkwdERWOTg4UVhDdzhOaGIyK1BMbDI2SUM4dkQzZnYza1ZJU0FqYXRtMWI2djJJaU9qVjR0L0FMK25nd1lNNGYxNzkxTWx2di8xV3BuTkdqQmdoZEJycTA2Y1BldlRvQWFsVVdxWnpDd29LQUpUdGw3Y3paODdBd2NFQnpabzFnNStmSHlRU0NlYk9uU3VjcTFBb0FBQ3BxYW40OE1NUDBhMWJ0ekxWVU5UV3JWdmg2T2lJL3YzNzY5eXZWQ3BoYUdoWTd1c1NFWkgrT1prVkRTTmw2YkVTSWlJaUlpSWlJaXJPdzhScnlGZXF1K2MzdHROK1lKU29LQk9wcGNaNnRpSU44dndzR0Jsb2h4R0lxaHVOemtpeThvZVJncCtkUVZqU0RTUmxSeUV4S3hLMVRKd3h2T1VpV0JqWmxma2FUNTQ4Z1VLaFFNT0dEU0dUeWNwZHcvSGp4N0ZtelJvMGJkb1VBQkFSRVlHSkV5Zml3b1VMU0UxTkZVWlIydG5aWWUzYXRXalpzcVZ3N3ZEaHcvSGYvLzRYUjQ0Y3djaVJJMkZrWklUcDA2Y2pNREFRL3Y3K2FOcTBLYVpQbjE3bVdzNmNPUU1BZU9PTk43VDJuVHQzRHQ5Ly96M3ExS2tqYkx0eDR3WjI3OTZOMnJWclkrM2F0YkMxZmY3L3diNTkrN0J0Mnphc1diTUdHemR1UklNR0RUQjkrblRzMnJVTG9hR2g2TldyRjNyMjFBek1ybGl4QWtsSlNmajY2NitGenlnTENncXdjT0ZDbkQ5L0huMzc5a1hidG0wQkFHdlhya1Y0ZURnR0RoeUlxVk9uQ2wyVEZBb0ZrcE9UNGVEZ1VPcjlpSWpvMVdJWTZTVmN2SGhSbUVrOWVmSms5TzNidDlSekJnMGFwTEgrL2ZmZjQ4cVZLOEo2ZW5vNkNnb0tNR3JVS0dIYmtDRkRoRm10K2ZuNUFLRFZtbENYOFBCd0dCa1pJVDgvSDcxNzk0YW5weWVpbzZPeGUvZHVYTGh3QVlhR2h0aXdZUU04UFQwQkFHZlBuZ1h3ZkM1M1dTeGN1QkR4OGZIdzhmRkJ6NTQ5dGVaaEZ4UVVNSFZNUkZSRE9aZytmOG94TmpOYmo1VVFFUkVSRVJFUlVYSHV4cXNmbGpXV1dzREZzcW1lcTZIcVRpUVNReXFXUWFITUZiYWw1c2JCd2N4TmoxVVJsVTFGT3lNbFpFWGcrSVAxaUV3TjB0Z2VuZjRBSVFuKzhIVDVUNW12VmRoTnlOTFNzcFFqZFJzd1lJQVFSQUtBZXZYcW9XM2J0cmgrL1RxZVBIa2loSkdhTjIrdWRhNnpzelBxMXEyTDhQQndaR2RubDd0TEhhRHU3QlFiRzR0ang0N2h4SWtUTURjM3g5Q2hRN1dPNjlLbGkwWVFDUUFPSFRvRUFKZzBhWkpHRUFrQWhnMGJobE9uVHVIKy9mdUlpSWhBdlhyMVNxemp3WU1IdUgvL1ByeTh2RFNhSlVna0Vnd1pNZ1IvLy8wMy9QMzkwYlp0VzBSR1J1TEtsU3VvWGJzMkprK2VyUEVacVZRcWhZT0RRN20vRGtSRVZQV1lFcW1nSzFldVlObXlaYkMxdFVWOGZEeWtVcW5HTE5leTZ0Q2hnOFpvTkQ4L1AyUm5aK00vLzNuK2c0Kzd1enZ5OHRSUHRtUmxxVHRUcUZRcTVPWGxRYVZTUWFsVUlpOHZUNnNEMGRTcFV6Rng0a1FjUEhnUUkwZU94UExseXhFUUVJQmF0V3FoU1pNbThQVDBSRzV1THRhdFd5ZWNvMUFvWUdOalUrWXdrcjI5UFFEZzY2Ky94cVZMbDdCMjdWcU5May81K2ZsbDd2cEVSRVRWaTRQWjgxOW00ekxaR1ltSWlJaUlpSWlvdWxHcThoR1M0QThBYUdMWENZQkl2d1ZSaldBc05ZTkNuZ3VvQUlpQTlOd0VocEdvUmtqUExkSVpxWXpkaks1RUhzQmZEMy9TdWMvY3lCWjFyVnZxM0ZlY3dzKzhjbk56U3psU3Q2SkJwRUtPam80QW5uOEdXQ2dyS3dzQkFRRzRmLzgrWW1KaUVCMGRqYWRQbndJQTVISjV1Y0pJUGo0KzhQSHgwZGhtYTJzTGIyOXZyVVlEQU5Dc1dUT3RiZmZ1M1lOWUxNYWJiNzZwdFU4c0ZxTmx5NWFJaW9yQ28wZVBTZzBqM2J0M0R3Q1FrNU9EN2R1M2Erd3JESHpGeHNZQ0FBSURBd0dvQTFMOHpKR0lxT1pnR0trQ1RwdzRnUTBiTnNEZTNoNExGaXpBMUtsVHNXM2JOdXphdGF2YzEyclhyaDNhdFdzbnJOKy9meDhwS1NsNDk5MTNoVzFMbHk0VlJzRVYrdkRERHpYVysvZnZyL1ZEUkowNmRkQy9mMzhjUEhnUXc0WU5Bd0I0ZVhuQjI5dGI0N2hqeDQ0Snk5dTJiUk02SkJXS2pZMUZyMTY5dEdvdi9PSEkzdDRlczJmUHh1TEZpN0Zod3diTW5qMGJnSHBFbTBxbDRnOEdSRVExbElGSUJGdGpHUkp6Y3BHWWs0dDhsUW9HSXI2cFNVUkVSRVJFUkZSZGhDY0hDQ1BhM0cwODlWd04xUlF5QXpQMXVLdC8zdWRKbHlmb3VTS2lzc25NU3hhV0xjclFHU2tnNXFSV0VLbEx2US9oWXRVVVR1WU5ZV2FvSGNJcFRlRkQrdUhoNFZBcWxSQ0x4ZVU2MzlSVWV5U2lrWkVSQUhVamdrS1hMMS9HbWpWcmtKbVpDWHQ3ZTdpNnVxSjU4K2JJeXNwQ2ZIeTh4ckZsWVdOakEyZG5aNGpGWWxoWldlR05OOTVBejU0OWl4MDFaMjF0cmJHdVZDcVJsWlVGR3h1YllxZTMyTmpZQUFDeXMwdnZzbDhZT0FvSUNFQkFRSURPWXdvYk5TUWxKUUVBbkp5Y1NyMHVFUkZWSHd3amxaTktwY0tSSTBkZ2IyK1AxYXRYQy8vZ3Z2WFdXenBucXI1b3pabzFXdHVXTDE4T0p5Y25qQjA3Vm1PN2o0OFBybCsvamtHREJzSER3d09BZXBUYXc0Y1AwYlZyVjJGYm9jSWZWb3JxMnJVckRoOCtqSWlJQ0FBbzl3OUZBR0JsWllYeDQ4ZHJiSHN4cGR5NWMyY01HREFBeDQ4ZlI4dVdMZEc3ZDI4b0ZBb0EwT3JZUkVSRU5ZZURtUWtTYzlSUCtjUmtaTUxWd2x6UEZSRVJFUkVSRVJGUm9ZaVVRR0c1bm5VclBWWkNOWWxNV3VUOUhSWFV3U1NpYXE1QW1ZKzhnaHdBZ0tGRUJxbEVkNGltMEwzNEN6aDZmNjJ3Ym05YUg4TmJMb0tOaVVzSlo1WE8wZEVSam82T2lJdUx3OVdyVitIbDVmVlMxOU1sTFMwTksxZXVoRXdtdytiTm05R2dRUU5oMzh5Wk14RWZIMS91YTNicDBnVlRwa3dwOC9FdmZwNG9Gb3RoYUdpSTFOVFVZa05ZeWNucXNKaTVlZW52SVJlR29ENzU1Qk1NSHo2OHhHTUxQLzhzRENVUkVWSE53REJTT1lsRUlzeWVQUnZXMXRhd3RiVkZRb0w2aVlFbVRacWdUNTgrcFo2dks0eVVtSmlvYzhSYlJrWUc0dVBqMGFGREIzVG8wQUVBY1BMa1NRRHFmL1FMdXgyVnBEQ2huWnFhS2x6ei92MzdBTlJ6VnhzMWFvUkhqeDRKd1NGZC81QWJHeHRydmJZREJ3NW9IVGRod2dSYzRDeW14UUFBSUFCSlJFRlV2MzRkTzNic1FQZnUzWVhFTXNOSVJFUTFsNk9wQ2U0bXFIK0pqTW5JWWhpSmlJaUlpSWlJcUJxSlNGV0hrZXhONjhGWWFxSG5hcWlta0JrVTZjd2lVaUU5bDUyUnFQckx6SHYrK1pXcG9YVUpSd0lwT2JId3Vic002bG1FUUNQYmpuai9qYVdWVnN1Z1FZT3daY3NXL1BEREQyamF0Q21zckt3cTdkb0FFQklTZ3B5Y0hQVHAwMGNqaUpTZm55K01hU3RLOUUrWE02VlNXYWwxdk1qRHd3TkJRVUc0ZWZNbVBEMDF1L0VwbFVvRUJRVUIwQnhGVjF4dGhhOHJLQ2lvMURCU3c0WU5BUURYcjEvSGh4OStLRnhUbDFmMXRTQWlvdEl4akZRQmhmL29GWldWbFNVRWs2cEtYRndjbmo1OWlxNWR1OExmM3g5WldWazYyemtDei8rUkRRc0xBd0FoN0JRWUdJZ1pNMllBVUNlVER4MDZoUG56NTJ1RWtBb0RUT1ZsYkd5TWhRc1h3c2JHQmxLcEZHbHBhUUFZUmlJaXFza2N6SjdQSFkvTExMMjlMaEVSRVJFUkVSRzlHdm5LUE1Ta1B3REFya2hVUGtZR21wOHJaTWpaYllTcXY2eThWR0haVkZweStPZnd2WlhJVjZvZnduYzBkOGZRNWdzcXRaWjMzMzBYRnk1Y3dJTUhEekI5K25UTW1ERUQ3ZHExMHdqSmhJV0Y0ZDY5ZXhnNGNHQzVyeStWU2dGQW1IcFNhTWVPSGNqSXlOQTYzdExTRWdBUUZSVlY3bnVWeDMvKzh4OEVCUVhoaHg5K3dOcTFhNFd4YkFEdysrKy9Jekl5RXAwNmRZS0RnME9wdGJWdTNScTFhdFhDMWF0WGNlYk1HZlRvMFVQWXAxS3BjUDc4ZVhUcjFrMDQxc25KQ2ZmdjM4ZStmZnN3Y3VSSTRkaWNuQndrSmlhaVRwMDZKZDZQaUloZVBZYVJLc25QUC8rTW4zLyt1VXJ2Y2Zqd1ljaGtNc3ljT1JQWHIxL0h6cDA3aTIycHVHblRKcVNscFNFMU5SVzFhOWNXQWxRZE9uVEE3Tm16QVR4dnNiaDE2MVlodlBUYmI3L0IzOSsvd2pVMmF0UklXTTdOVlkvMTBUVStqb2lJYWdiSElxSFh1TXdzUFZaQ1JFUkVSRVJFUkVVOVNiMERwVXI5dnE2clZYTTlWME0xaVpIRVJHTTlTNUZhekpGRTFVZlI3MU1UdytMRFNJR3hmeUV5VmQyaHgxSm1qOUd0VmtFcXFkelBxYVJTS2I3OTlsc3NXclFJUVVGQitPcXJyMkJwYVFsbloyY29GQW84ZS9ZTTZlbnBhTm15WllYQ1NFMmFOSUc5dlQxdTM3Nk5HVE5td04zZEhTRWhJY2pLeW9LN3V6c2VQWHFrY2J5enN6UHM3T3h3Nzk0OWZQWFZWN0N3c01Dd1ljUGc1dVpXV1M4WkFOQzFhMWZjdm4wYng0OGZ4OWl4WStIcDZRbVpUSWFIRHg4aUlpSUNycTZ1bURsenBzWTViN3p4QmtRaUVmNzQ0dzhrSkNRZ0p5Y0hpeFl0Z2xRcXhheFpzL0ROTjk5ZytmTGxPSExrQ0JvMGFBQ0ZRb0U3ZCs0Z05qWldDQ05KSkJKODlkVlgrUExMTC9Ienp6L2o5T25UYU5La0NUSXlNaEFVRklSUm8wWUpZYVRpN2tkRVJLOGV3MGlWNUlNUFBrQ1hMbDFLUFc3U3BFbWxIcU5TcVpDWGx5ZU1UZ09BK1BoNG5EaHhBZ01IRG9TNXVUbmVlKzg5L1A3NzcraldyWnRHdThOQ1BYdjJ4TE5uejJCalk0TjMzbmxIU0ZFYkdCZ0lxZUJDUldlM1ZtWndLQ3RML2FHMXJoRjBSRVJVTTlpYlB2ODdQRDQ3UjQrVkVCRVJFUkVSRVZGUlQxSUNoV1ZueXlaNnJJUnFHcG1CbWNaNjBZNHpSTldWUm1la1lzSkkyWW8wK0liK1QxZ2YwbXcrVEF3dGRSNzdzaXdzTExCMjdWcWNQMzhlcDArZlJtaG9LRUpDUW1CcWFnb2JHeHQwNzk0ZDc3enpUb1d1TFpQSnNHTEZDbXpldkJuMzd0MURaR1FrMnJadGl5bFRwbURac21WYXh4c1lHR0RCZ2dYWXRHa1RidCsrRFd0cmE0d2FOZXBsWDZKT00yZk9SUFBtelhIOCtIRmN2MzRkQlFVRmNISnl3cWhSb3pCczJEQ3RpUzUxNjliRnJGbXpzSHYzYnB3L2Z4NzE2OWNYOXJWdjN4N3IxNi9IN3QyN2NmZnVYVHg4K0JCMmRuWndkM2ZIbkRsek5LN1R1SEZqL1Bqamo5aTllemR1M3J3SlB6OC9XRmxab1UyYk5talhybDJaN2tkRVJLOFd3MGlWeE5iV3R0U0VjV1ptSmdEMUR3VXY4dlB6dzdsejU1Q1Rrd09sVW9uKy9mc0RVUCtqV1ZCUWdGV3JWc0hBd0VCb1BUaGl4QWo4OWRkZitPcXJyN0I2OVdxdDBYSE5talhEaUJFakt1T2xJVFkyVml1NUxaZkw0ZWpvV09KNWQrL2VCYUQrMmhBUlVjMWtaMUlrakpURk1CSVJFUkVSRVJGUmRSSHhUeGpKUkdvQksxbko3OVVTRldWa1VLUXpra29kNENDcTdyTHlVb1RsNHNKSWx5UDJJaWMvSFFEUXlMWUQ2bGcxcTlLYVJDSVJ1blhySm5Ud0tjbjA2ZE14ZmZwMG5mc21UcHlJaVJNbmFteXJVNmNPbGk1ZHFuWHMyclZyZFY2alNaTW0rUEhISDdXMmQrL2VIZDI3ZHkrMXZyTFVXZWp0dDkvRzIyKy9YZVpydnZQT084VUdzeG8zYm93bFM1YVU2VHExYTlmR0YxOTg4VkwzSXlLaVY0ZGhwQ3FVbTV1TGhRc1h3dGpZR0FZR0JnZ0xDd01BdUx1N2F4dzNaTWdRcEtlbnc5RFFVT08vTTJmTzRPN2R1MWl5WkFrQ0F3T3hlUEZpV0ZoWUFGQ25vcjI5dmZIWlo1OWg1c3laK09DRER6Um1wQmJIMzkrL3hKYVFDb1ZDWThZcm9PNmNOR1RJRUkxdGh3OGYxbGcvZWZJazd0NjlDeHNiR3hnYkd5TTVPUmtuVHB5QXFha3BQRHc4U3EyTGlJaXFKN3VpblpHeXN2VllDUkVSRVJFUkVSRVZVa0dKNlBRSEFJQTZsbFg3WVR1OWZqVENTQ0tnUUttQW9pQVhVb2xNZjBVUmxVS2pNNUpVTzR5a0tKRGpSdlN4ZjlaRTZOMnc5RWtsUkVSRVZIVVlScXBDTXBrTVJrWkdTRTlYcDdDZG5aMHhhTkFnZE9yVVNlTTRMeTh2bmVlM2F0VUtlL2Jzd1MrLy9JTHg0OGVqWThlT0d2dmQzZDJ4ZE9sU2VIdDdJeUlpQWhLSkJCS0pCREtaREdLeFdPYzFHelZxaFBmZWU2L1ltcytlUFN1RXBncVptWmxwdFhNOGUvYXN4cnBZTElhdnI2L0dOa2RIUjh5Y09WT3JKU01SRWRVYzlpWWMwMFpFUkVSRVJFUlUzY1JuaGtPcEtnQUFPRmswMG5NMVZOTVlHV2kvWjUrVG44NHdFbFZycFkxcHV4VnpISGtGNnZjdlc5ZCtCelltZFY1WmJVUkVSS1JOcEZLcFZQb3Vnb3FYbDVlSFM1Y3VvVWVQSHNVZUV4Y1hCeHNiRzBpbDBoS3ZsWitmRDBEM21MamlwS2FtSWo4L3Y4eWoxdkx5OGlDWHl5R1JTR0JpWWxMNkNVUkVWTzMxL00wSHFmSThBTURGTVVOZ1hJNS9SNGlJaUlpSWlJaW84dDJPT1lVajkxY0RBRWEyWEF3UHU3ZjBYQkhWSkNFSmw3SDN6a0tOYlpQYWI0V0RXUU05VlVSVXV0MjM1K0ZSMHQ4QWdBOWJyWUNiamFld1Q2VlM0cnZMSTVFaFR3SUF6UFQ2SFZiR0RucXBrNGlJaU5UNGFXSTFaMmhvV0dJUUNWQjNJQ3FMOG9TUUNsbFo2WjY3VzV6Q0VYTkVSUFQ2c0RNMUVjSkk4Vms1cUd0cHJ1ZUtpSWlJaUlpSWlQN2RZak1lQ3NzTzVtNTZySVJxSXMwT1NDb0FJdVRtWitpckhLSXl5VkdrQzh2R1VndU5mZmNUTGdwQnBMcFdMUmxFSWlJaXFnWjB6L0lpSWlJaStvZGRrVkZ0Q1J6VlJrUkVSRVJFUktSM2hXRWtxZGdJVnJLeVBheEtWTWhReHppMlhFV21IaW9oS3J0c1JacXcvR0lZNlVya0g4SnlHK2QrcjZ3bUlpSWlLaDdEU0VSRVJGUWllOVBuWWFSbldkbDZySVNJaUlpSWlJaUlnT2RoSkNlTFJucXVoR29pUTRteDFyYWNmSWFScUhyTFVUenYzbVVzZmQ2NVBUVW5EbEZwOXdBQVVyRU1UZTI3dnZMYWlJaUlTQnZIdEZHMWR5TTJIcmZpRWdBQWpXcFp3ZHpJVVAyL2hsSTlWMFpFOU85Z3k4NUlSRVJFUkVSRVJOVkdVdlpUNUN2VjQ5VHRUZXZwdVJxcWlhUTZ3a2h5aHBHb0dsT3BWTWd0OGowcU16QVRsdS9GWHhDVzMzRHFCUU94NFN1dGpZaUlpSFJqR0ltcXRZdzhCU2FkT0Z2c2ZpY3pVM3pRdkJFR05LelBjQklSVVJXeE5YN2V1anNwTzFlUGxSQVJFUkVSRVJGUllWY2tBTEF6WXhpSnlrOXpUSnNJQUpDYm42V2ZZb2pLSUNjL1hWZzJlV0ZFVzBqQ1pXRzV1V1AzVjFZVEVSRVJsWXhqMnFoYU16ZVV3a3hhZk1nb05qTUxhNjhHb1B1dmg3RG93dDg0OXlUNkZWWkhSUFR2WUZNa2pKVEl6a2hFUkVSRVJFUkVlaFdmR1M0czI1bTQ2ckVTcXFrMHg3U3BBQUR5L0d6OUZFTlVCcG9qMnA2SGtiSVZhWWhNQ3dZQUdJaU5VTWV5K1N1dmpZaUlpSFJqWnlTcTluNS9ydy9PUlVRakl5OFBvVW1wd3Y5bUtoUWF4eDEvR0k3akQ4UGhaR2FLTlQwN3djUEdTazhWRXhHOVhtb1ZEU1Bsc0RNU0VSRVJFUkVSa1Q0bFpqOFZsbTFOR1VhaThwUHE2SXdrWjJja3FzWnlGR25DY3RFdzBzUEVxOEp5UXh0UGlFV1NWMW9YRVJFUkZZOWhKS3IyYXY4emlrMlhZdy9EY1N3MEhMZmlFb1J0c1psWkdIWFlGNTkzYUkzM20raytqNGlJeXM3R2hHUGFpSWlJaUlpSWlLcUx4S3hJQUlCVUxJTzVrYTJlcTZHYVNpbzJna0lwVjYrb0dFYWk2aTFiOFh4TW03R0J1YkQ4SU1GZldHNW8yLzZWMWtSRVJFUWw0NWkyVnlBN094dUtGN3I0NkhMbzBDRUVCUVc5Z29wZUh3TWIxc2VXL2oxd2RNUUFqR3pXU0dPazI5cXJBWmg5K2hJeThrci8yaE1SVWZFY1RFMkU1Y1Fjam1raklpSWlJaUlpMHFmazdCZ0FnSjFaWFQxWFFqV1pWR0wwZkVVRXlBczRwbzJxcjZKajJreis2WXlrVWlrUmxueEQyTzVoKzlZcnI0dUlpSWlLeHpCU0JXVm5aeU0yTmxaWTc5ZXZINDRlUFFvQVVDZ1V1SEhqK1E5QWUvYnN3WHZ2dllmOC9Qd1NyN2xyMXk2Tjg5TFMwc3I4WDBGQkFRQkFwVkpoNDhhTjhQWDFyY3lYVyszVk5qUEY3QTZ0Y1d6a1FEU3M5WHc4MjdrbjBmakF4eGNoU2FsNnJJNklxR2FUaXNXUUdhaGJIR2NyOHBHdlZPcTVJaUlpSWlJaUlxSi9wM1I1UEFwVTZvY3ZiWXlkOVZ3TjFXUlNjZEZSYlNySTh4bEdvdW9yTi85NUdFa21WWGRHZXBiNUdJb0NkUmQzR3hNWG1CaGE2cVUySWlJaTBvMWoyaXBvL2ZyMUNBa0p3UTgvL0FBek16TVVGQlJBK2MrSHM1czNiOGFKRXlmd3l5Ky93TkhSRWFHaG9XamF0Q2tNRE1yMzVSNDZkR2laai8zdXUrL1F2SGx6NU9mbjQ5bXpaemgyN0JnZVBYcUV5Wk1uSXlnb0NQUG56eS9YdldVeUdRNGNPRkN1YzZvRGMwTXA5Z3p1Z3pWWEE3RDNiaWdBOWRpMmlTZk80TmlJZ1RBM2xKWnlCU0lpMHNYR1dJYm9ESFc3N3JqTWJMaFltT201SWlJaUlpSWlJcUovbi9qTUNHRzVsb21MSGl1aG1rNmpNeEk0cG8ycXQ5d2kzNTh5QTFNQVFHVHE4MGtqcmxiTlgzbE5SRVJFVkRLR2tTcG8vUGp4bURCaEFsYXZYZzF2YjI5aCsvbno1M0hreUJITW1UTUhqbzZPVUNnVXVIZnZIa2FQSGwyaCszejAwVWZ3OHZJcWRuOThmRHdXTGx3b3JFdWxVaXhldkJocjFxekI0Y09Ib1ZBbzBLVkxGK1RtNW1MeTVNbXd0cllXamsxS1NzTG16WnZSbzBjUGRPalFRZU82NVExT1ZUZXpPN1JHT3lkN0xEcC9EWmtLQlRMekZKajQ1eG44UHJpUHZrc2pJcXFSaW9hUkVuTnlHVVlpSWlJaUlpS2kvMmZ2enVPaXJOZitnWDltWllCaEVSQkJGQ1FVeEV4elZ5UlIwK3hZK0tSbDIzbnlaUFp6cVRRMVQ2NUZwbUlQcHVka3BXVXVxV21adVdXV3VSeVgxQ09wa0N1S0lJSWdpd2dpTXpETSt2dGo1R2JHR1JBSW5KRSs3OWVyVi9meW5mdStoa09jZ2ZuTWRaRUQzRkJuQ3RzK2JpMGRXQWs5NkdRU3k4NUlJbFFZeWgxV0M5RzlhSFFxWVZzaE5mOWRNdE1pak5UYWkyRWtJaUlpWi9OZ0owNGN5Ti9mSDdObXpiSUs5d0JBWUdBZ3hvd1pnOEdEQndNQWtwS1NvTkZva0pXVmhRMGJObGl0ZFhOenc2T1BQb3B6NTg0Qk1JOTN1M3o1TW5idTNJa09IVG9JOXdrTEM2dTJEb1ZDWVhOTUlwSGduLy84Sjd5OHZEQjA2RkFVRmhZQ0FIcjE2b1dnb0tyV3ZWdTNib1ZVS3NYWXNXUGg2K3RiajYrQ2Mrc2ZFb1F2bnhxSXYyODNqNnhMTGJxRkR3Ny9qZy82OVhSd1pVUkVEeDRmMTZyL3Z5a3M0eCtuaUlpSWlJaUlpQnpCTW96a3k4NUk5Q2ZJeEJhZGtVd21ka1lpcDZiUjI0YVJyaFFsQ2NmWUdZbUlpTWo1TUl4VUQ2ZE9uY0lQUC94Z2RjeG9OR0xuenAxSVRFd0VBSncrZlJweGNYSFl0MjhmM056Y2NQbnlaVnkrZkJrQWtKT1RBNGxFZ3NqSVNKaE1KaXhmdmx5NHpva1RKM0RpeEFtTUhUc1dBSERseWhVY1AzNjgybHFLaW9yc0hoZUx4UmcvZmp3QUNHRWtBQ2d1THNhbFM1Y0FBSHYyN0VIYnRtMnRhZ01BSHg4ZmhJZUgxL3JyNGN3aWZMMHh0VmNYTEVsTUJnRDhkRGtEM1FLYkk3WmRxSU1ySXlKNnNQaGFoSkdLeWpVT3JJU0lpSWlJaUlqb3IrdG1XYmF3N2VNYVZNTktvcHBaaldrVGlhekdZQkU1RzZzd2treUpvdkljYVBTbEFBQlhxU2Q4M1ZvN3FqUWlJaUtxQnNOSTllRGg0V0hWcmVqUW9VTUFBRDgvUDZ2ak4yL2V4T0hEaC9IMDAwOWo0c1NKd3ZIUm8wZWpmZnYybUQ1OU9nQmd4SWdSQUlCbm5ua0cvL00vLzRQUm8wY0RBRmFzV0lHZE8zZmk1NTkvcnJZV2s4bGt0YjlqeHc3azUrZmp0ZGRlc3p0cTdjS0ZDL2pnZ3crc09pb3RXTEJBMk5acXRZaUtpa0pjWE55OXZ4QVBpSmM3aGlPMXFCZy9YVGJQVTE5OFBCbmhQczBRNGV2dDRNcUlpQjRjelN6RFNKb0tCMVpDUkVSRVJFUkU5TmQxcXp3WEFDQVZ5K0VxODNSd05mUWdzeDdUWm42ZlFXL1VRaXFXTzZZZ29ocmMzUmtwcTdocVJGdXc5OE9PS0ltSWlJanVnV0drZWdnUEQwZDRlRGowZWowKy8veHpsSlNVQUFEVWFqVTBHZzNHalJzSG1VeUdSWXNXd1dnMFduVW1Bc3lkaWxxMGFGR3JlNzM5OXRzWU1tU0lzSitUazRPUFB2b0lzMmJOUW1CZ0lGUXFGWDc1NVJjRUJBUUkxOTY4ZVRQT25UdUg5OTkvSDM1K2ZuYXYrLzMzMzhQVjFkWG0rSnc1YzJwVjE0UG1uZDVkY2VubUxWd3V1Z1dWVm9jbGljbjRjdWdBUjVkRlJQVEE4RkZVZlZydUZzTklSRVJFUkVSRVJQZWR5V1RFN1FyejM1bzVvbzMrTEtzeGJYZG9EV1VNSTVGVDB1aXF3a2d1VW5mazNMNG83TGZtaURZaUlpS25KSFowQVErcXJLd3N2UFBPT3poeTVBaVdMRmtDc1ZpTWdJQUEvT2MvLzhIa3laT1JrcEtDUFh2MndNZkhCOW5aVmExemI5NjhDWTFHZzhEQXdIcmRWNlBSNE9MRmk5Qm96Q055bEVvbFJvNGNLWVNPeG93WmcrblRwK1B5NWN1WU1HRUNidDY4S1R4V0pCSUoyNmRQbjBaU1VwTE5QNVhCcXFiR1F5N0Q0c0hSd3Y2cDNBS2N6QzF3WUVWRVJBOFd5ODVJeFJ6VFJrUkVSRVJFUkhUZkZXdHloVzF2UmUwKzdFcFVIYW5sbURhVCtiMkRDbjI1ZzZvaHF0bmRuWkh5VlZlRS9aYWVFWTRvaVlpSWlPNkJuWkhxWWN1V0xWaTVjaVVlZXVnaExGMjZWQWdXZGV6WUVhKy8vanBtelpxRmI3LzlGaE1tVElDSGh3Y1NFaEtnVnF2aDd1Nk90TFEwQU9idVN2WmN1blFKOCtiTncyT1BQUVlBK09TVFQvRFpaNThKNTQxR0l3RGdyYmZlZ2xoc25TVjc0NDAzOExlLy9RMkRCZzJDdjc4L2twS1M0T3ZyaTRzWHpRbHh5N0Z0bHFQWkxHbTEybXE3S1Qzb1dpcmQ4WFM3TnNLNHRybUhmOGZPRjU1MmNGVkVSQStHWmhhZGtUaW1qWWlJaUlpSWlPait1MVdlSjJ4N3V3WTRzQkpxQ3F3NklJbE1BRVRRR3NvY1ZnOVJUYXpEU083SUxVMFQ5Z09WN1J4UkVoRVJFZDBEdzBqMTBMcDFhN3o4OHN0NCtlV1hvZFBwc0diTkd2empILzlBang0OUVCQVFnSC8vKzk4d0dvM3c5dlpHYnE3NTB5ckp5Y21Jam81R2NuSXlGQW9GUWtKQ0FBQzV1Yms0ZXZRb0VoTVRvVmFyY2VyVUtmajcrMlBnd0lFQWdOallXTFJ2MzE2NGQzNStQbGF0V29WWFgzM1ZKalFVRVZHVi91N1VxUk02ZGVvRUFDZ3JNLzhDSVpkWC9YTHhWeHZUVnVtZDNsMXg4R29PVkRvZGNsVnE3THljZ2RoMm9ZNHVpNGpJNlZtR2tZb1pSaUlpSWlJaUlpSzY3NHJMTFRzak1ZeEVmNDc5TVczc2pFVE9TYU92Q3NxVjYwcWhONXIvUHFtVSswQWhVenFxTENJaUlxb0J3MGoxRUJZV2h1Yk5teU1yS3d0Nzl1ekJEei84Z0E4Ly9CQmFyUllaR1JrQUFDOHZMd0JBWUdBZ0FnTURjZWpRSVVSSFIrUFlzV1BvMGFPSDBOWG8rKysveDA4Ly9RUXZMeStJeFdJODlkUlRtRGh4SWdvTHpiTy8rL1RwZzBjZmZWUzRkM3A2T2xhdFdvWHUzYnNqTkxUNkVNMjJiZHZRcDA4ZkJBUUVRSzFXUXlRU3dkUFRVemgvL1BoeHEzQlNwZUxpWXZqNysvLzVMNUtUOHBETDhGTEhjSHlWZkI0QThOUGxxd3dqRVJIVmd1V1l0bHNjMDBaRVJFUkVSRVIwMzdFekVqVWtxODVJcUJ6VHhzNUk1SHdxOUdvQUpnQ0FYS0pBZ1RwRE9OZEMrWkNEcWlJaUlxSjdZUmlwSGpadTNJZ2ZmL3pSNnRqNzc3OXZ0VDk4K0hDODhjWWJBSUFCQXdiZysrKy94KzdkdTVHYm00c3hZOFlJNi9yMjdZcytmZnFnVzdkdWVQYlpaK0hoNFFHUlNJVGk0bUlBNWxDVFNsWFZmckt5eTFGNWViblZjVGMzTnlIZ3BOVnFzV0xGQ3BTV2xtTFVxRkc0ZXZVcWZIMTlyY2E2TFZteVJGZ0xWSFZOMG1xMVRUcU1CQUN4NGFGQ0dPbFViZ0d1cTlSb3FYUjNjRlZFUk03TnNqUFNyUW90ek0yN2lZaUlpSWlJaU9oK3VhV3hDQ01wV2ppd0Vtb0twQktaeFY3bG1EWjJSaUxuWXptaXpVV3FSRjVwdXJBZjRCSG1pSktJaUlpb0ZoaEdxb2N4WThiZzczLy9Pejc2NkNQazUrZmo0NDgvaGtRaUFRQmtabVppK3ZUcDZOQ2hnN0IrNk5DaDJMUnBFLzcxcjMvQno4OFBVVkZSd3JudTNidmJ2VWRtWmliRVlqRWtFZ21HRHg5dWMvN3R0OSsyMmwrL2ZqMENBc3lmaGtsSlNZRmVyeGM2S3FXbHBTRTRPQmlBZWNUY0s2KzhncGRlZWdreW1Rd0xGeTVFY1hFeEVoSVNZREtaY09EQUFlRzVORlV0bGU1NHVsMGIvSFQ1S2dCZzQ3bFVUT3ZkeGNGVkVSRTVOeEVBYnhjNWJsV1lRNnpGbWdyNEtHemJlUk1SRVJFUkVSRlI0N0FjMCthcGFOb2ZLS1hHSjdVenBrMW5ZRGRzY2o2V0lUa1hpUnZ5VlZlRWZYWkdJaUlpY2w0TUk5V0RtNXNia3BLU2tKeWNqQ0ZEaGtDcFZNTFYxUlU2blE1cjFxeEJhR2dvWW1KaWhQVXRXclJBejU0OThkLy8vaGRQUGZVVVpESlpEVmMzdTNMbEN0cTBhU04wTEpvMmJScmF0bTFycys3U3BVdjQxNy8rWlhYczdObXprTWxraUl5TVJHbHBLYTVjdVlMbm4zOGVBQkFjSEF5UlNJVGx5NWRqMHFSSndtTjBPaDFtekppQlJ4OTlGSys4OGtxOXZpNFBrcWZiaFFwaHBKOHVaekNNUkVSVUM5NnVpcW93VXJtR1lTUWlJaUlpSWlLaSsraVdKaDhBSUJhSjRTYnpjbkExOUtDek42Wk55ekFTT1NIem1EWXpGNmtiOGxWVm5aRVlSaUlpSW5KZURDUFZVNDhlUFRCKy9IaHMyclFKUjQ0Y1FXeHNMREl5TXBDVmxZVlBQLzBVSWxIVjhKcGp4NDRoTVRFUkFMQmp4dzQ4L3ZqakNBd01yUEg2eDQ0ZFE0OGVQWVQ5b0tBZ2hJWFp0cHUwSE5WVzZkU3BVK2pRb1FOa01obDI3ZG9GblU2SFhyMTZBUURPbkRtRDlldlhZL3o0OFZhUGtjbGs2Tm16SjFhdVhJbG16WnJoNmFlZnJ2MFg0d0hVUGRBZkFVbzM1S25Lb05McWNEQXpCLzFEZ2h4ZEZoR1JVL05SdU9EcW5lMWlUWVZEYXlFaUlpSWlJaUw2S3pFWWRWQnJpd0VBWGh6UlJnM0FPb3hrcGpQdzd6M2tmQ29zT2lQSkpLNG92bjN4enA0SXpkM2JPS1lvSWlJaXVpZXhvd3Q0VUxtNHVPRFpaNS9GK3ZYcjBiTm5UM3ozM1hkSVRFeEUyN1p0SVJaWGZWblBueitQK1BoNCtQbjVZY2FNR1ZDcFZKZ3hZd2J5OC9PdHJtYzBHcUhUNlNBU2lYRHg0a1ZjdjM0ZGp6LytlSjNyVXF2VnVIRGhBanAzN295S2lncHMzNzRkclZxMVF2djI3WEh0MmpYTW5Uc1hVVkZSR0RGaWhNMWpYM2poQlF3ZVBCaWZmdm9wVHAwNlZmY3Z5Z1BtNVljamhPMkRtZGtPcklTSTZNSGdaZEVKNlJiRFNFUkVSRVJFUkVUM1RWRjVqckR0NmRMY2daVlFVeUdUV0hhOE5nRUFkRVoyUmlMblk5a1pTWFRuZXhVQS9OMURJQkx4YlU0aUlpSm54YzVJOWFUVDZaQ1VsSVF0VzdZZ09Ua1pIVHQyUk5ldVhiRmx5eGFNSGowYWl4WXRRbDVlSGo3NTVCTzR1N3NqSVNFQlFVRkJFSWxFV0xod0ljYU5HNGZKa3lkRHFWVGl2Ly85TC9Mejg2SFZhdUhuNTRlVksxZmlvWWNlUW1Sa0pQTHk4Z0FBNzd6emp0MDZUQ2FUMVg1eWNqS01SaU02ZCs2TWxTdFhJaWNuQjlPblQ0ZElKTUxpeFlzUkVCQ0F5Wk1uNC9mZmY0ZkpaTUw1OCtmUnJsMDc0ZkZUcGt4QlRrNE9mdnp4UjNUcjFxM3h2b0JPb0grYklDeEpUQVlBSE16TXVjZHFJaUx5Y3FuNnhCekRTRVJFUkVSRVJFVDNUNG1tUU5qMlZEQ01SSCtldmM1SVdvc09ORVRPb2tKZkpteWJURVpodTVsclMwZVVRMFJFUkxYRU1GSTlyRnExQ3R1M2I0ZEdvMEZZV0JqbXpKbURmdjM2UVNRUzRabG5uc0crZmZ0dzhlSkZyRnk1RXNIQndaZzdkeTZDZ3N3andBWU9IQWk1WEk2RWhBUjg5ZFZYR0RkdUhBNGVQQWlKUklMbzZHajA3dDBiVzdkdXhkdHZ2MjExendrVEppQTBOTlNtbHZUMGRDeGZ2bHpZVnlnVTZOaXhJeUlqSTVHZG5ZMWV2WHBoMEtCQkFJRDU4K2REcjlmRHpjME5jWEZ4ME92MUNBZ0l3SFBQUFNjOFhpYVRJVDQrSHE2dXJvM3hwWE1xTFpYdUhOVkdSRlFIbG1HazJ4VmFCMVpDUkVSRVJFUkU5TmRTV25GVDJHWm5KR29JVm1Fa0V3QVJvRE93TXhJNUg2MmhLb3hrTU9tRWJSODN2cDlEUkVUa3pCaEdxb2VPSFRzQ0FCNTc3REdFaDRkYm5mUHc4TUR3NGNOUldGaUkvUHg4L0wvLzkvOXNnajNSMGRFSURnN0c3ZHUzMGJGalIvVHIxOC9xL0JkZmZBRzUzUHlMUUVCQUFQYnUzVnR0TFowN2Q3WWF1ZGE5ZTNkMDc5NGRBREIwNkZBTUdUSkVPS2RVS29YdFgzNzVwZHBydXJ1N1YzdXVxZWtmMGdyZm5VOEZZQjdWeGpBU0VWSDFQRjJxMm5lWE1JeEVSRVJFUkVSRWROOVloWkhZR1lrYWdFUXNzem1tWlJpSm5KQmxaeVN0b2FwYk84TklSRVJFem8xaHBIcm8xYXNYZXZYcVZlTWFQejgvVEpvMHFkcnp3Y0hCMVo2ckRDSTFCSWxFMG1EWGFvcGkyNFZhaEpFNHFvMklxQ2FXblpFWVJpSWlJaUlpSWlLNmYwb3JDb1Z0RDdtdkF5dWhwc0txTTVMSS9DOTJSaUpuVkdIUkdhbENyeGEyZlRpbWpZaUl5S21KSFYwQWtTTkYrSG9qUU9rR0FGQnBkYmgwODVhREt5SWljbDZlVm1Ha2locFdFaEVSRVJFUkVWRkRVbW1MaEcwUEZ4OEhWa0pOaGRSdVo2UnlCMVJDVkRQTHpramwrbEpobTUyUmlJaUluQnZEU1BTWDF6M1FYOWcrbUpudHdFcUlpSnlibDZKcVROdHRka1lpSWlJaUlpSWl1bThzeDdRcFhkZ1ppZjQ4am1takI0VldiOWtacVdyYnk2V0ZJOG9oSWlLaVdtSVlpZjd5K29lMEVyWlA1Ulk0c0JJaUl1ZG1OYVpOdzg1SVJFUkVSRVJFUlBlTDVaZzJUNWZtRHF5RW1ncXB5RGFNeERGdDVJeXF4clNaaEdPZUxzMGhFb2tjVXhBUkVSSFZDc05JOUpmWHphSXpVbExlRFpScWRRNnNob2pJZVZtUGFXTm5KQ0lpSWlJaUlxTDd3NFRiZDhKSUNxa1NZcEhFd2ZWUVV5Q1Z5QzMyektFT2pta2paMVRWRGFrcWZPU2w4TGUvdUluUzZYUW9LaXFDVHRkMDM3OHlHbzNJeTh0cjhPdW1wS1RnK3ZYckRYNWRJaUs2TjZtakN5QnlOQSs1RE8xOHZIRzU2QllBYzNlay9pR2NOVXhFZERmTE1OSXRka1lpSWlJaUlpSWl1aS9VMmx2Q3RsTHU0OEJLcUNtUjJIUkdNckV6RWprbElTUm5NZ0YzdWlFNWF4anB6Smt6V0xSb0VkNSsrMjEwNzk2OVh0ZlE2L1hJemMxRlptWW1ybHk1Z2hkZWVBRXBLU240NXovL2libHo1eUlxS2dyWHJsMURRRUFBWkRMYkRtZjJHQXdHVkZSVVFLdlZvcUtpQXFXbHBTZ3VMa1pSVVJHS2k0dUZmNHFLaWpCaXhBaEVSVVVKankwc0xNU3BVNmZxOVZ3NmRlcUV3TURBV3EyZE9uVXFybDgwMlFXOEFBQWdBRWxFUVZTL2pqVnIxc0RkM2IxZTk3UG5uWGZlUVV4TURLWlBuNDZ2di80YUdSa1plUGZkZHh2MEhrUkVaQi9EU0VRd2QwZXFEQ09kYklKaHBKS1NFbmg1ZWRXNEpqVTFGVWxKU1hqaGhSZnVXM3RUdFZvTkFIelJSL1NBVUVna2tFdkUwQnFNTUFGUTZYUlExdklYWGlJaUlpSWlJaUtxSDhzUmJVb1hocEdvWVVqRmNwdGpXb2FSeUFrSllTU0x0eTA4RmM0NXJ2THc0Y080Y2VNRzJyUnBVNnYxSlNVbCtPR0hIM0R6NWszY3VIRURlWGw1S0Nnb2dORm9GTlowNk5BQlNxVVNnTGxEVWxsWkdhWk1tWUtXTFZzaUxpNE92cjYrTnRkZHYzNDlmdnp4UjFSVVZLQ2lvc0xxZXZZb0ZBcDRlbnJDdzhNRFY2NWNzUW9qWldSazRPT1BQNFpjTG9kWWJEMXdSNnZWd21ReXdjWEZ4ZWFhR28wRzA2ZFByM1VZNlc5Lyt4cysvdmhqckZ1M0RoTW1US2pWWTJwRExwZERyOWNEQU5xM2I0L05temRqNHNTSldMQmdRYTFySXlLaSttRVlpUWhBLzVBZ2ZIYytGUUJ3S0RNSDAzcDNjWEJGOTVhZW5vNndzREFBd01hTkc3RnQyelpzM3J3WkFIRGh3Z1cwYXRVS25wNmUwR2cwZVA3NTUvSHFxNi9pcFpkZXF2WjY1ODZkdzZwVnF6Qnk1RWhJSkJKb05CcFVWTlN1ODRsVUtoVUNSZW5wNlNncUtySTY3Kzd1amc0ZE9sZ2R1M2J0R3NhTkc0ZUJBd2RpMnJScDk3eUhXcTNHclZ1M2NQUG1UUlFVRkNBN094dFBQZlVVbWpkdmpxdFhyNks4M0xhRmNMTm16UkFRRUZDcjUwQkV0ZVBsNG9JYlplYi8za28wV29hUmlJaUlpSWlJaUJwWmFjVk5ZZHVEblpHb2dkaUdrVVRzakVST3FTb2taem1tcllWamlyR3diOTgrcUZRcXEyTUhEeDVFWUdBZ2podzVVdTNqUEQwOU1YRGdRQUNBVXFuRXpwMDdJWlBKNE8vdkQ0bEVBcVBSaURmZWVBUHQyclZEY0hBd1BEMDlrWldWQmNBYy9uRnpjOFBVcVZNeGYvNThUSnc0RWZIeDhUYmhwOUxTVXBTWGwrT1ZWMTZCaTRzTFhGMWRvVkFvNE9MaUl2emIzZDBkSGg0ZThQRHdnRlI2NzdlTFAvdnNNNFNHaGxvZGk0dUxnMHFsd3VMRmk2Mk9sNVNVNExubm5ydm5OUzBOSGp3WTI3WnRnMXF0aHNsa2FyQVB6Y3RrTWhnTUJnQkE3OTY5OGRGSEgrRzk5OTdEc1dQSDhPeXp6emJJUFlpSXlENkdrWWdBZEErc2F1bVpxMUxqdWtxTmxrcm43ZGFUbFpXRkNSTW00STAzM3NBenp6d0RrOGtrdkpqS3pjM0ZyRm16RUJNVGd5bFRwaUE5UFIxR294R2RPbldxMHoyKy8vNTdyRisvdmxacnUzVHBnb1NFQkFEQU45OThZL05DdTEyN2RsaTJiSm13YnpLWjhNa25uMEN2MTJQLy92MFlQbnk0RUt5NjI0WU5HN0J1M1RxYjVMNU1Kb05ZTE1hb1VhT3dlUEZpWEx4NDBlYXhUejMxRkNaUG5seXI1MEJFdGVQbEloZkNTS1ZhTFFEbi9WbEpSRVJFUkVSRTFCU1VhcXMrK01mT1NOUlFKT0s3UG1CbU1zRUFQWXhHQThSaWlXT0tJckpEcTdmOUlMS1hpK003STYxYnR3NzUrZm1ReTYyRGZSVVZGVmkxYXBYZHgyaTFXclJ1M1ZvSUkwa2tFbXpac2dVU2lmbS91VFZyMW1EanhvMFlPSENnMWJRTGhVSUJ3Tnh0Q0FDaW9xS3dZTUVDdlAvKys1ZzdkeTVXclZwbDA3VklMcGZqaFJkZWFKZ24yd0FTRWhMdzIyKy8xYmpHWURBZ0p5Y0hodzRkcW5aTmp4NDk4T3l6eitLUFAvNm8xWDExT2gweU16T3hZY01HNGRqQWdRT2gwV2l3WWNNR0RCNDhHUDcrempuMmo0am9RY2N3RXRFZFhRT2FJeW52QmdEZ1ZHNEJXcllMdmNjakhDYzRPQmpEaHcvSEYxOThnY2pJU09HNFRxZkQzTGx6NGUvdkw3U3hQSDM2Tk56YzNOQytmZnM2MzhmSHh3Zng4ZkUxcmxtOWVqVjBPcDNWc2M2ZE8yUGV2SGt3bVV4NDlkVlhFUklTWW5WK3c0WU5PSDM2Tk9MaTR2RHR0OThpUGo0ZW4zenlpZEJxMUpKV3E0Vzd1enVtVFpzR1QwOVBlSGw1d2R2Ykd4NGVIbGJyZXZYcWhiZmVla3ZZbnpGalJsMmZMaEhWZ29kTDFTL1hwUlZhQjFaQ1JFUkVSRVJFOU5kZ09hYk5YZDdNZ1pWUVV5TVJTV0V3bWNjWFZUYWQwUmsxY0JIencyZmtQQ29NWlhlMlRLajhSdlZ3OFhOWVBaYWlvcUlRRnhkWDYvVno1c3hCWGw2ZTFiSEtJRkpOS2lkVFZJYVJBUE9IeEQvKytHTzR1TGpZQkpFYVEwWkdodFg5QVhNSHByS3lNcVNrcEZnZFY2dlZOby92M2J1M3pTU0xzMmZQNG84Ly9zQ0lFU09FNTNndnJWcTFRa3BLQ3I3NzdydGFyYStvcUVCWldWbTE2N3QwNmNJd0VoRlJJMkVZaWVpT2JvSCtWbUdrV0NjT0l3SEE2NisvamhZdFdpQXNMQXduVDU0RUFJakZZdlRzMlJORGh3NFZrdkpIang2Rmg0ZUgzUmRhdlh2M1JscGFHclJhTGM2ZlB3OEEyTFZyRjJSM3hpNUpwZEpxT3haVlVpcVZLQzR1dGpvbUZvdmg2dXFLbEpRVUZCY1hZOUNnUWNLNXc0Y1BZKzNhdFhqbW1XY1FIUjJOME5CUVRKdzRFWFBtek1GSEgzMGsxRzFKTHBkYnpTaSttMXF0UmtoSWlOVUwyZHEwRlNXaXV2T1FWMzFxcmxTcnEyRWxFUkVSRVJFUkVUVUVWVVZWWnlTR2thZ2hTY1F5R0F4NnEyTmFRemxjcEF3amtYTXdHSFV3aDVBQW1FUkNhSzZwZEluNzczLy9pK3pzYkdHL010VHo0NDgvV3IxWFVqazVJaWtweWU1MVRwdzRnVDU5K3FCVnExYkNNWVBCZ0JNblR0U3BIcWxVaWk1ZHV0Zzl0M0Rod21vZk4yblNwSHRldTErL2Z1alhyNS9Wc1RWcjF1Q1BQLzdBU3krOUJHOXY3enJWV3RzeGNKTW5UNGJSYU1UU3BVdnJkSDBpSXZyeitHNDkwUjM5UTFyaHEyUnpJT2RnWm82RHE2bFpRa0tDRUFBNmNlSUVjbk56VVZaV2hqbHo1Z0FBUHZua0UvVHQyeGVkT25WQ2Ftb3Fnb0tDY1Bqd1lRQkFXVmtaOHZMeUVCUVVoSkNRRUN4ZnZ0d3FwZjdwcDU5Q29WQmc1TWlSMEdxMU9INzhlSTIxM0x4NXM5clUvVysvL1FaZlgxL2h4ZXYrL2Z1UmtKQ0FQbjM2Q0oyYmdvS0NFQjhmajNmZmZSZVRKazFDWEZ3Y2dvS0NySzVqTkJwdFBpMmdVQ2pnN2UwTnRWcU52THc4OU8vZnY3WmZQaUw2RXp3czJnNmJ4N1FSRVJFUkVSRVJVV01xMDVVSTIrNHlyeHBXRXRXTlZDeUQxbEE1QXN1Yzh0QVpLeHhYRU5GZHFyNC9JUVNSQUVBcGM0NHdrbDZ2UjBsSnliMFhXcXkzZE9qUUlSdzllbFRZcjV4QzhmMzMzOXQ5ZkhKeU1zNmRPMmYzWE11V0xhM0NTR1ZsWlpnMWExYXRhd01BRHc4UGJOMjYxZTY1VHo3NUJNSEJ3VmJIRmk1Y0NMVmFqZm56NTFzZEx5MHR4YWhSbys1NXY4cE9TNjZ1cm5XcXN5NlVTaVZ5YzNNYjdmcEVSRlE5aHBHSTdvanc5VWFBMGcxNXFqS290RG9jek14Qi81Q2dlei9RQVlLRGcrSGpZMzZ4ZmZQbVRadzhlUkp5dWR5cWk1R2ZueCsyYmRzR3dQd2lzWEsrOElFREJ4QWZINCtGQ3hjaU1EQVEwZEhSQUlDdFc3ZGkrZkxsMkwxN055UVNDZGF0VzRkYnQyNWh3WUlGTmRhaTFXclJ1WE5udStjT0h6Nk1nUU1Id21Bd1lPWEtsZGk4ZVRPaW82TXhhOVlzcXdCVCsvYnQ4YTkvL1F2dnYvOCt4bzhmaitIRGgrUDU1NThYeHJZVkZ4ZmpsVmRlc2JwMnIxNjlNSC8rZkd6ZXZCazZuUTQ5ZS9hME9pK1R5VkJRVUFDVHlRU1JTQVFpYWhqc2pFUkVSRVJFUkVSMGY2bTF0NFJ0ZDNuZE9rY1ExVVFpcXZvN0Qwd21RQ1NDenFDcC9nRkU5NWxWR09rT1Y1a254T0o3anphenA2Z3NHOW0zVTFDb3prS2hPZ3MrYnEwUUUvb0taQkxiaVEyMWNmejQ4VnAzNktrVUVoSWliTStZTWNQcTNKbzFhN0J4NDBaODg4MDN3bnM2bGY3M2YvOFhIVHQydEhxTVhxK0hXQ3kyKzRGeHBWS0p6ejc3RFB2MjdjTTMzM3lEUllzV29Ybno1blpyVXF2Vm1EUnBrbFZ0ZDNOMWRSWGVzNmtrbFVvaGtVaHNqaHNNaG1xdlkwbWxVZ0dBOEY1V1RaNTg4c2s2ZDA4Q0FDOHZMMXk4ZUxIT2p5TWlvaitQWVNRaUMvMURXdUc3ODZrQWdJT1oyVTRiUm5yeHhSY0JBQmN2WGtSY1hCemMzZDFoTUJpUW5wNk9VYU5HSVRJeUVqazVPWmc3ZHk0QW9MQ3dVSGpoV2xoWUNKRklWTzJMVGt2Ky92N1lzR0dEMWJHdnZ2b0tZckVZWThhTUFRQWtKaWJhekFrR2dLdFhyeUkvUHgrUFBQSUlkdTNhaGMyYk4yUGt5SkVZT0hBZ2NuTnpyUkwwYXJVYTVlWGxXTHg0TWRhc1dZTURCdzVneElnUndua2ZIeDhzWDc3YzZ2b21rd2xmZi8wMU5tellnRjY5ZXFGOSsvWlc1eDkrK0dIczJMRUR3NFlOZzFnc3h0ZGZmNDFtemRqR211alBVcnBVZFVaU1ZiQXpFaEVSRVJFUkVWRmpzK3FNeERGdDFJQWtZb3N3MHAwUGRHb1pSaUluVWhWR01xR3lOWkt5amo4SFZkb2lKT1hzUWtyQmI4aFRwZHVjOTNWcmhTNHQvMWF2K2pwMjdJaVhYMzY1MXV2WHJsMXI5LzJVMnZEeDhjR05HemVzam4zKytlZTRjdVVLRml4WVlCVUlNaGdNa01sa0NBb0t3dE5QUDQwTkd6WWdPVGtabzBlUHRudnR6WnMzdzJBd1lQanc0ZFhlWDYxVzIzU0IwdWwwZHJ0RGxaYVcxdW81VmE2NyszMm91KzloTUJqdzJHT1BXWVdSRml4WWNNL0pIdlBuejRlZm54OUtTa3FnMCtrZ2s4bHFYRTlFUkEyTFlTUWlDeTkzREJmQ1NEK2xYVVZyTDArNHlScjNQNU9YT3JTcjgyT01SaU8yYk5tQ05XdldZTWlRSWZEeDhjR1dMVnZnNmVtSktWT21ZUHo0OGNqSXlJQlNxY1R0MjdlUm5aMHRkRTNLenM1RzgrYk5JWlhXNzNsbFoyZGJwZXg3OWVwbGQxMUlTQWk2ZE9tQ05XdldZTm15WllpSWlFQmtaQ1FtVDU2TVpzMmFJUzR1VGxpYmxwYUdhZE9tNGZQUFA4Zk1tVE9oMFdpczVpR0xSQ0toRTFTbDh2SnluRDE3RnAwNmRjTDA2ZE50N2o5dTNEaUVoNGVqc0xBUWNybTgza0drMUtKYkNQZmhKODZJS3JFekVoRVJFUkVSRWRIOVZhYXRlcFBYdzhYWGdaVlFVeU8xRENQZENYdXdNeEk1RTN2aE9LVzg5aVBhVWd1UFk5djVoZERvVmRXdThWVGMrNFBiMWZIMjlrYVBIajFxdlg3SGpoM0l5OHU3NTdyUzBsSmtabWJpNnRXcnlNakl3Tml4WXhFWUdJano1ODhMYS9idTNZdWZmdm9KUTRjT3RlbE1WRlpXQm5kM2R3Q0FyNjh2b3FLaXNHUEhEb3dZTWNLbTQxSnBhU2syYmRxRWtKQVFZWktHUFZPbVRLbjJYRjI3UTFVcUtDakFRdzg5aEMrLy9MTGFOVjkrK1NWKytPRUhtK2NZRXhOak5TMWt6Wm8xQ0E4UFI5KytmWVZqQVFFQkNBZ0lBQURrNWVXaGRldlc5YXFUaUlqcWgyRWtJZ3N0bGU2SUNRN0N3Y3djaUFBc1AzbW0wZSs1NmZ3bGJCLzVkSzNYRnhZV1lzNmNPY2pNek1ScnI3MkdrU05IWXNPR0RSQ0x4Wmc1Y3liYXRHbURaY3VXWWViTW1lalJvd2RXcjE2TmxKUVV4TVRFQURBSGY4TER3NnU5L3RxMWEzSGx5aFcwYmRzV0JRVUZpSTJOdFRxdjFabzdvZHg5M052YkcrdlhyeGYyUlNJUkprNmNpREZqeG1EZnZuMTQ4c2tuYS8wY0xZTkkxWEYxZGNXNGNlTnc0c1FKN05xMXE5cDFIVHQyUktkT25XcDliMHRUOXY2RzM3S3VBd0FlOGZkRjkwQi8vS05USkpSeXB1ZnByOHREWHRVWnFWVEx6a2hFUkVSRVJFUkVqY3NFdGM0OHBrMG1Wa0FzNHAvMHFlRllkVWE2dzk1WUxDSkhzZmY5cUhTcFhSaHBkK3BuU0x4bVBmN0xRKzZMTGtGL2c1ZUxQNVF1UHZCekQ0YVBxK01tWkpTVWxPRHExYXZJeXNwQ1ptWW1UcDQ4Q1FCV0hZejgvZjB4ZXZSb2hJU0U0RC8vK1E5VUtoWE9uajJMSlV1V29FdVhMcGcwYVpMTmRTM0RTQUR3ajMvOEE4ZU9IY1BLbFN2eHpqdnZXSzFkdVhJbFNrcEtNR3ZXTEx2ajNrUWlFY1JpTVNaUG5vd1dMVm9JeDQxR0l5NWN1SUNPSFR2YXZmKzhlZlBzWHErU1ZxdEZWbFlXb3FLaWF2Z0ttVHN5QWJBSkk5MGRuRnEzYmgzQ3dzS0V5U0tWS3FkMFpHWm1Nb3hFUkhTZjhUY1hvcnQwOVBmRG9heWMrM2EvVytWMWV6UGZ4OGNINGVIaG1ENTlPa0pEUTNIbzBDR1VsWlZoNnRTcEFJQ1hYbm9KZmZ2MkZWNWdIVDE2RkVsSlNRRE1DZmUwdERUMDY5Y1BnSG1lOE1tVEo1R1ltSWhqeDQ0QkFEWnQyb1NZbUJpVWw1ZkR6ODhQWThlT3Rici9Eei84QUxGWWJEVkdEUUJjWEZ4c2FtM2R1alc2ZGV0bUUwWVMzV241VzFzM2I5NjBDVDg5OXRoajZOT25Eelp0Mm9UeThuSzdzNEp2M2JxRkYxOThzZDVocE5QNWhjTDIyWUtiT0Z0d0V6c3VYY0UvbzdwaGNDaGZ0TkpmazZlTFpSaUpuWkdJaUlpSWlJaUlHbE81cm1yVWpidWMzYnVwWWRrTEkra01GUTZvaE1nK2UyR2sydndzM0hFaEFYL2svaXJzdTBvOTBEL3NWZlJzOVV5RDFwZWJtNHVkTzNmV2VuMUJRWUhWL3JmZmZvc3RXN1lBQUdReW1mQkI3ZGRmZngyUmtaRUlDd3NUUWtVUkVSRUF6QjhvMzdsekp5SWlJaEFYRndlSlJHTDNQcGJUSmtKRFF6Rml4QWhzMmJJRjNicDFRLy8rL1FHWXV5djkvUFBQR0RwMEtMcDI3V3EzNXE1ZHUrTFhYODFmUzZQUkNBQVFpOFhZdFdzWDFxOWZqMW16Wm1IQWdBRTJqOXV4WTBlTkh6eFBUazZHVHFlekcyYXlwRktwNE9ycWF2ZDUxa1pZV0JqRVlqRXVYYnBVWStjbklpSnFlQXdqRVZrbzFlcXc5c3dGWWQ5VktvV2tqc0dadXZCMmxlT05icDNyL0xqS3ViMnBxYW40OTcvL2pRNGRPbURRb0VISXlNZ1ExaGlOUm9qRllpRU1sSldWaFV1WExzRm9OQXFqMVVwTFMvSGVlKytaYTdrVDV2bnV1Ky9RckZrekxGNjhHSUdCZ1RZdklnOGVQQWl4V0d6M3hhVTlZV0ZoT0hEZ2dMQ3ZVcW5RcWxXck9qMWZEdzhQbTdSKzgrYk5FUjRlRGc4UEQvenpuLy9FakJrejBLMWJOK0g4M3IxN2taQ1FnSjQ5ZTlicFhwYmlCL1RCNmo4dUlDbXZhZzV6a2FZQ00vOXpETGs5T21OVXAvYjF2amJSZzhxeU0xaHBCVHNqRVJFUkVSRVJFVFdteXE1SUFPQW05NnBoSlZIZFNTdzdiWm1udEhGTUd6a1ZlOStQN3JLYXcwajcwMVphQlpGYWVrYmdoVWMraEtmQ3I4SHJ5OGpJd0lvVksycTlYcXZWV25YbkdUSmtDTUxDd3RDMmJWc0VCd2RqM2JwMTJMaHhJNTU4OGttYmNXb1BQL3d3eEdJeHRtL2ZqdTdkdXlNdUxnNEtoUUpHb3hFaWtVajRFTGpCWUVCbVpxYk4rTGd4WThiZ3pKa3pXTFJvRWJ5OHZGQmVYbzRsUzVhZ2JkdTJlUFBOTiszV2F6S1pNSHIwYUF3WU1BQ3Z2dm9xNXMyYmgrdlhyK1BMTDcvRWswOCtpWDM3OW1IUm9rVm8yYktsRUpZQ3pPOGpmZmJaWjFpeVpJbnd3Zm03N2R5NUV5S1J5R3FzbWoyM2I5K0dwNmRuald0cW9sQW9FQjRlanVUa1pLdmpScU1SZXIwZWNvdEpBRVJFMUxBWVJpS3lzRE0xQTZvN25UN2ErWGpqMitGREhGeVJyZExTVXB0dVJiLy8vanQrLy8xM3EyUGJ0bTJEVXFsRVZGUVVYRnhjc0gzN2RxU2xwYUYxNjlabzA2WU5BSE1BYWV6WXNZaUppY0dSSTBld2ZQbHk0VVZkY1hFeG1qVnJCbzFHQTcxZUwxeFhyOWRESXBGQXBhcWFzU3lWU3F0TnVCdU5SdWgwVmQxVFNrcEs2dnpDVVM2WFYvdUN0SFBuemdnT0RzYUdEUnVFTUpKYXJjWlhYMzJGNk9ob1BQTElJM1c2bDZYZVFRSG9IUlFBbFZhSFk5bTUrT2JzSlZ3b0xBSUFMRDF4R3Q0S0Z3d0xENjMzOVlrZVJKWmoybFRzakVSRVJFUkVSRVRVcU1xMFZXRWtWNm1IQXl1aHBraHEyUm5wem1keU9hYU5uSW5XWGhpcGhzNUlpZGUyNEVqbXQ4SitwNERCR1A3d2pFYXBEUUNpb3FJUUZ4ZFg2L1Z6NXN4QlhsNmVzQjhhR29yUTBIdS94MUJRVUlERml4ZkRhRFJDTHBmai9mZmZGOTZUdVh6NU11Yk5tNGNGQ3hZZ0pDUUVWNjVjZ1U2blE3dDI3YXl1SVpQSkVCOGZqNmxUcDJMMjdOa3dHbzBJQ2dyQ3dvVUxxdzNrbkQ1OUd0ZXZYMGRnWUtETk9ZbEVnamx6NW1EY3VISDQvUFBQc1hUcFVwU1dsbUwzN3QzbzA2Y1BGQW9GWnMyYWhjOCsrOHhtc3NXWk0yZVFtSmlJdm4zN29ubno1alUrOTl1M2I5c0VzMnFqdkx3YzE2OWZSNnRXclJBVkZZWFZxMWNqTHk4UEFRRUJBTXhqMnlaTm1vU1pNMmZlYzFRY0VSSFZEOE5JUkJZT1ptWUwyeTkzREhkZ0pkWHo5UFRFcGsyYmtKYVdodG16WitQTk45OFV4cTRCd0pJbFM1Q2Jtd3MzTnpjQWdKdWJHeDUvL0hIczJyVUxScU1SRXlkT0ZOYUtSQ0tNSERuUzduMHlNek14WU1BQUxGMjZGSHYzN3JVNVg5bWRDUUFHRHg2TWQ5OTlWOWpYNlhSWXZYbzFKQklKZnZubEZ6ejg4TU1Bek9QV2J0MjZCWDkvLzNvL2Y1MU9oeHMzYnFDZ29BQUJBUUVJQ0FqQW1ERmpFQmNYaDYxYnR5STJOaFp4Y1hIUTYvVVlOMjVjdmU5alNTbVg0WW1IZ2pFd3REVldKcC9INmo4dXdHZ3lZZjZSRS9CeWtTTW14SEV6cFludU53OFhpODVJV25aR0lpSWlJaUlpSW1wTWFtMkpzTzBtcTM5bkNDSjdKR0tMQU1LZHprZ01JNUV6MGRuNWZuU3JKb3lVcjdxQzNhbkxoUDB3bng1NHBzTzdkdGMrS0hRNkhYYnUzSW0xYTlkQ0pCSmh4SWdSMkxwMUsvYnUzWXRodzRZQkFLNWR1NGI4L0h5NHVyb0NBQTRjT0FDeFdHejNnOXBHb3hHQmdZRzRkdTBhQUNBb0tBZ0dnNkhhKysvZXZSc0toY0xxUFNoTHZyNittRDkvdmhCV3lzN094b29WS3hBU0VvSVBQdmdBa3laTnd0eTVjN0ZvMFNKSXBlYTNwRXRMUzVHUWtBQ0pSSUxSbzBmZjgydHc0OFlOZE9qUXdlNXpLU3dzUkVGQkFmTHo4MkV3R0hEcTFDbE1uandaT1RrNXVIWExIT2I5NXB0djhNUVRUK0RycjcvRzVzMmJoZmZJcmwyN0JvMUc4NmU2TGhFUlVjMFlSaUs2bzFTcnN4ckgxVCtrYnFQRTdoZVJTQVJ2YjIrc1hyMGFDb1VDRVJFUnd1emZZOGVPSVRFeEVYRnhjUkNMeGNKalltTmo4ZlBQUDBPaFVHRElrSHQzZTFLcjFjakx5ME5FUkFRS0N3dlJ2bjE3VEo0ODJlN2F4WXNYMnh5VHlXUTRmdnc0c3JPekVSRVJnUWtUSmdBQVRwMDZCY0RjemFnMk5tL2VqS1NrSk55K2ZSdHZ2dmttYnR5NGdlTGlZdUg4OU9uVEVSQVFnS2lvS0F3Wk1nUmZmdmtsRGgwNmhNdVhMeU1oSVVGSXVEY1VxVWlFOFYwNzRoRi9YN3o5NjJFWVRTYk1QSEFNbno3Wkg5MENhazd2RXpVVmxwMlJTdGtaaVlpSWlJaUlpS2hSbFZtTWFYTmxHSWthbU5XWXRqc2puaW9NWlE2cWhzaVd6bEJoYzh4ZFp0c2x4MlF5WWNlRlJjSitnTEl0WHV6MElVUWlzYzNhaGxaVG1PZHVKcE9weHZPVlV5cEVJaEYrKyswM2ZQSEZGeWdvS0VCMGREVGVldXN0K1ByNklqTXpFMTk5OVJVNmRlcUVObTNhNE1xVksvRHk4b0svdno5ME9oMzI3OStQWHIxNldYVWpVcWxVMkxKbEM3WnUzWXF5c2pMRXhzWkNMcGRqNjlhdFNFcEt3aE5QUElIWTJGaXJMazAzYjk3RXdZTUhNV3pZTUNIb0pKRklyQ1poQUVENzl1MkY3YlMwTk9HWXA2Y254bzhmajg4Ly94eG56NTVGbHk1ZG9GYXJNWHYyYk9UbjUyUE1tREVJQ1FtcDhldHg3dHc1cUZRcW0zV25UcDNDckZtellEUWFoV015bVF4U3FSUktwUklEQmd4QXk1WXQwYkpsUy9qNCtFQW1rMkhZc0dINDhjY2ZFUjBkalM1ZHVpQWxKUVZTcVJSdDI3YXRzUVlpSXFvL2hwR0k3ckRzaXRUT3h4c2VjbGtOcXgxTExCWmoyclJwV0xkdUhTWk5tb1JISG5rRTBkSFJXTFZxRldKall4RWRIUzJzMWVsMCtQenp6d0VBR28wR2E5ZXV0Um56ZHJmang0OURMQmJqNFljZnh0R2pSK0hxNm9xd3NEQzdheXRmaE43TjNwemtuVHQzd3MvUHIxWnRSd0hnL1BuenlNL1BoMFFpUWRldVhkR2lSUXUwYU5FQy92NythTkdpaGRWb3VFR0RCbUhmdm4yNGNPRUN1bmZ2am9jZWVxaFc5NmlQdnEwQ01hcFRlNnc3Y3hGYWd4RXo5eC9GemhkaTRTS1ZOTm85aVp5RnU2enFwVU9aVGcranlRVHhuVDlXRVJFUkVSRVJFVkhEc3VxTUpLLzdtQnFpbWxpTmFidlRHa21yWjJja2NoNVZZYVNxdnovYTY0eVVkSDBYY2t0VEFRQVNrUXd2ZHA0SHFjVCs2TEdHZE9USUVUejU1Sk4xZXN6ZHdacVZLMWRDS3BWQ0xCWmovLzc5a01sa1VDcVY4UGYzUjFCUUVHYlBubTNWR2VpZGQ5N0JXMis5aGFsVHArTDU1NS9IZ1FNSDBLbFRKd0RBaGcwYlVGUlVoS2VlZWdvR2d3Rm56cHpCdm4zN2NPalFJVlJVVk9DaGh4N0NoQWtUOE9pamp3SUFCZzRjaUpVclYyTG56cDNZdVhNbmdvS0MwTDE3ZDNUbzBBR3RXN2RHMjdadE1XTEVDT0hlTFZ1MnhLRkRoL0R0dDk4aUtNaDZZb1JLcGNJMzMzeUR6cDA3QzkyR2hnMGJoa2NlZVFTaG9hRzRmdjA2UHZqZ0EyUmtaR0RJa0NGNDhjVVhyUjYvYk5reUZCUVV3TmZYRjI1dWJxaW9xTUMrZmZzZ0Vva1FFeE5qdFRZaUlnTERoZzFEcTFhdDBLcFZLd1FGQmNIZjM5L3FRL3AzR3pObURNNmZQNDg1YytiZzZhZWZ4cDQ5ZS9Ed3d3OWJ2YzlFUkVRTmkyRWtvanRPNVJZSTI3SHRhaGVXY2FTMmJkdml3dzgveEprelovRGVlKy9oN05tekVJdkZpSWlJZ01GZ2dFUWlnY0ZnUUh4OFBNNmRPNGRSbzBiaDRzV0wyTHg1TTl6ZDNmSDN2Ly9kNm5vVkZlWVg5U0tSQ1B2MzcwZlhybDF0NXZqK0dZY09IY0xGaXhmeHhodHYxUG94SDN6d0FkYXNXWU5mZi8wVlk4YU1zYnZtNnRXcldMdDJMWTRjT1lLUWtCQTgrdWlqK09tbm56QnExQ2k4OE1JTGlJbUorVk5qNGFyelJyZEhrSmlkaDB0RnQxQ2txY0Q2YzVmdytxTzJyVUtKbWhxeFNBU2xUQWJWblUvQWxHcDE4SEpwL0Yvc2lZaUlpSWlJaVA2S3JEb2pTVDBjV0FrMVJSTExNSkpKeERGdDVIUzB4c3J2eHp0ekJBRzR5NnpmdHpBWWRkaWZ2a3JZajI3eklyd1VEZitlZ0QzaDRlRVlQbng0cmRmLzhNTVBRdmVqU2xsWldVaE1USVRSYUlSU3FjUzRjZU9FOTNvU0VoSnNydEc4ZVhOOC9QSEhpSStQeDZwVnE2QlFLREJ5NUVpWVRDWWNPblFJdlh2M1JxOWV2VEJqeGd4aFdrVmtaQ1NlZmZaWlBQYllZMWFCbmZEd2NDUWtKQ0FsSlFYYnQyL0hrU05Ic0dQSERpaVZTZ3djT0JDZmZmYVoxYjFIakJpQmxKUVVyRisvM3FaRGtrd21RMFJFQktaT25XcDFQRFEwRkNhVENmUG56MGRHUmdaR2pCaUI4ZVBIMnp3dnFWU0s0OGVQVzNXYTh2UHp3NFFKRXhBUkVXRzFWcWxVNHMwMzM2enBTMjFEb1ZEZzQ0OC94c3FWSy9IcnI3L0MxZFcxVm1QaWlJaW8vaGhHSXJyalZHN1ZpTFp1Z2ZmbmhlcWZrWnViaS8zNzkyUHIxcTB3R0F3WU5Xb1V6cDQ5aTQ4Ly9oajc5dTNEN05tejhlR0hIK0xzMmJNWU1XSUVYbm5sRldnMEdreWRPaFZmZi8wMUxsNjhpR25UcHVHYmI3NkJ3V0RBMGFOSDBheFpNNXc3ZHc0blRwekFCeDk4SU53ck9UbTUydkZ1UnFNUmd3Y1ByckhXOVBSMExGNjhHSUdCZ1hqcXFhZis5SE0zR0F6NDlkZGZzWHYzYnFTa3BNRE56UTNqeG8zRDhPSERJWkZJTUd6WU1DeGZ2aHdyVnF6QWloVXJFQllXaGtXTEZzSERvK0grWUNNVml4SFhyeGRlM3Y0ckFPRHIweGN3TWpJTVhpNHVEWFlQSW1lbGxGZUZrVlFNSXhFUkVSRVJFUkUxR3N2T1NCelRSZzFOSXJZYzAyWU9lMVRvT2FhTm5NZmRuWkhFSWdsY3BPNVdhNUp6ZDZOY2R4c0E0T25TSE5GdFhyNHZ0YTFidDY3T2p4azBhSkROc1E4Ly9CQ0FlWVNicUpZZDZGdTNibzNseTVjak56Y1hIaDRlVUNxVndyVXFPLzFNbkRnUmUvZnV4WUFCQSs0NURpMHlNaEtSa1pIUWFEUTRlZklrK3ZUcFkzZWR0N2MzRmkxYVpQZGNUVVFpRWQ1Ly8zMmtwNmVqYjkrK2R0ZU1IVHNXWThlT2hVNm5nMWFyaFVRaWFmQ3VSVzV1YnBnMGFSSW1UWnJVb05jbElpTDdHRVlpQW5CZHBVYXVTZzBBVU1wa2lQQnR1STVBRFMwbkp3ZnZ2Lzgrc3JLeW9GQW9NSGp3WUx6MDBrdG8zcnc1QU9Ea3laUFE2L1dZTUdFQ2J0NjhpWC84NHg5Q0Z5U0ZRb0dFaEFRc1hMZ1F4NDhmeCtIRGg1R1dsb2JNekV4NGUzdmp0ZGRlUTJabUpqcDM3bXoxZ3JCdDIrM01ZN0VBQUNBQVNVUkJWTFoyaytxQXVYWG12UlFWRmNIRHd3UHo1czJEWEc0YldwQktwZkQyOW9aRVVyc3haeEtKQktkT25ZSldxOFdrU1pNd2FOQWdxM0Z4d2NIQldMaHdJZkx5OHJCMzcxNG9GSW9HRFNKVkN2ZjF4cURRMXRpWGNRMGF2UUVya3kvZ25kNWRHdncrUk03R1hTNER6RDh5b2I3ckV6QkVSRVJFUkVSRTFIREtkQlpqMmhoR29nWW1FY2xzanJFekVqa1RjeGlwK3E1SUpwTVJSNjV1RlBiN1B6UUtVdkdEK2NISjJnYVJMQVVHQmxydHQyN2RXdGdPQ2dyQ3E2KytXcWZyS1JRS1JFZEgxN21PMmdnSUNFQkFRTUE5MThsa01zaGt0aitiaUlqb3dTTXltVXdtUnhkQjVHZ2J6NlZpU1dJeUFDQW1PQWlMQnpmT2k2MkdZREtaOE9tbm42SjkrL2FJam82R201dWIzWFdiTjI5R216WnQwS05IRDd2WDJMTm5ENTU0NGdtN0wzQzFXcTNkME5DZm9kZnJJWlUyWFA2eGNoU2RvMTI5ZFJzanQvd0NFd0NKU0lRZlgzZ2FMZHp0LzI5QzFGUzh0bk1memhUY0JBQjg5ZFJBZEFsbzd1Q0tpSWlJaUlpSWlKcW1GYitQUjI3cFpRREEySjdMRWVnUjd1Q0txQ25abmZvWkVxOXR1N05uRG53RWViYkg2ejArZDJSWlJJTHZ6MzZBbElMRHFBd2p0VkEraFBHOXZoTE9uODNiajYzbjR3RUFiakl2VEkzZVpEMStrSWlJaUJ5R25aR0lBSnpLTFJDMm5YMUVtMGdrcWxVTHlaRWpSOVo0amVyR3JnRm84Q0FTZ0FZTklnRndpaUFTQUxUeDlzVFF0bTJ3SyswcURDWVR2amw3aWQyUnFNbHpsMWY5UXMvT1NFUkVSRVJFUkVTTlI2TlhDZHN1RW40QWpob1dPeU9SczlNWk5LZ01JZ0dBcTh4NkFzS0o3QjNDZHUvZ0VRd2lFUkVST1JHeG93c2djZ2FuOHFyQ1NQM2JCRG13RW5vUVRlajJDTVIzT2t6dHZKd0J2ZEhvNElxSUdwZTdSWnRjbFZidndFcUlpSWlJaUlpSW1qYU5yaXFNcExqclRYaWlQMHNpdHZnQXFjbjg5ODBLZlptRHFpR3lWVFdtemN4Vld2VnpzTFNpRU5kS3pnTUFwR0k1dWdmOXovMHVqNGlJaUdyQU1CTDk1WjNNTFlCS2ErN3NFYUIwUTB1bHU0TXJvZ2ROZ05JTk1TSG1FSnRLcThQQnpCd0hWMFRVdUpUc2pFUkVSRVJFUkVSMFg1VHJTNFZ0TjVtbkF5dWhwc2lxaTR6SUhQaGdaeVJ5SmpxRHhqS0xCRmVMbjROSjEzOFd0aC8yajdIcG1rUkVSRVNPeFRBUy9lVlpqbWpyN3VRajJzaDVQZFcyamJDOS9kSVZCMVpDMVBnc095T3B0UXdqRVJFUkVSRVJFVFdHQ3IxYTJKWkxYR0U1cW9pb0lVaEVscDJSelAvU1dIemZFVG1hMXFDeCt0Rm5HVGo2NC9xdnduYkhnSUgzc3l3aUlpS3FCWWFSNkMvUE1velVQNlNWQXl1aEIxbDA2MEI0M09rV2N6d25EemZVL0FRUk5WM3U3SXhFUkVSRVJFUkUxT2dzdXlKWmppWWlhaWlXWTlwRVlzbWRMUlAweGdySEZFUjBGOTFkMzR1Vm5aRnlicWZnbGlZUEFLQ1FLdkdRVDdmN1hoc1JFUkhWakdHa1JsWlNVbkxQTmFtcHFmanV1KzlnTXBudXViYXgzTGh4QXdjT0hJQmEvZGY2MUVPcFZvZWt2QnZDZmpkMlJxSjZrb3JGZU9LaFlHRi9leXE3STFIVDVTNnIra01WT3lNUkVSRVJFUkVSTlE2TnJpcU1wSkFwSFZnSk5WVVNVZFVIemlTUUNOc1YrakpIbEVOa1EyZlFXTzFYaHBFdUZod1Zqblh3N3dleFNBSWlJaUp5TGd3ajFVTjZlcnF3dlhIalJvd2NPVkxZdjNEaEFtN2Z2ZzBBMEdnMGVQNzU1L0h0dDkvV2VMMXo1ODVoMWFwVk1CcU53dU5LU2twcTlVOTE0U0dWU29YMDlIUWNQbndZR3pkdXhLSkZpekI1OG1TVWxwYmFYWitTa29MNCtIZ1VGQlJZSFZlcjFiV3VwYmExT1pPRG1kbkNkanNmYjZHekRWRjlETFVZMWJiblNwWURLeUZxWEVxTG41VXFuZDZCbFJBUkVSRVJFUkUxWGVWNmxiQnRPWnFJcUtGWWRrYXkzT2FvTm5JV09rTUZMT2UwVlhhSnUxSjBTampHRVcxRVJFVE9TWHJ2SldRcEt5c0xFeVpNd0J0dnZJRm5ubmtHSnBNSkJvTUJBSkNibTR0WnMyWWhKaVlHVTZaTVFYcDZPb3hHSXpwMTZsU25lM3ovL2ZkWXYzNTlyZFoyNmRJRkNRa0p5TXpNeEJkZmZJR0NnZ0xjdUhFRDVlWDJSMFNscHFhaVc3ZmF0NnVjUDM4K1RwNDhXZXYxbHRxMWE0ZGx5NWJWNjdIM3k4R3JPY0oyYkx0UUIxWkNUVUhuRm40SThuQkhUcWthR2JkdUkxOWRoaGJ1Ym80dWk2akJ1Y3M0cG8ySWlJaUlpSWlvc1ZsMVJ1S1lObW9FbHAyUlJHSUpZSDZyQXhVV1FUZ2lSOUlaTlFCTXFBd2t1Y284b05HcGNMMDBGUUFnRXl2UXh2dFJ4eFZJUkVSRTFXSVlxWTZDZzRNeGZQaHdmUEhGRjRpTWpCU082M1E2ekowN0YvNysvcGd3WVFJQTRQVHAwM0J6YzBQNzl1M3JmQjhmSHgvRXg4Zlh1R2IxNnRYUTNYa1QyTWZIQjJscGFXaldyQmtpSXlQaDRlR0JRNGNPWWRDZ1FlamJ0eTlhdEdpQkZpMWF3TlBUM01MeTFWZGZSYjkrL2ZEYWE2L2RzeFovZjMrOC92cnJOc2UvL1BKTCtQcjY0cm5ubnJNNTk5MTMzOVhtYVRwVXFWYUhRMWxWWWFUK2JZSWNXQTAxRlFOQ1d1R2JjNWNBQUFjemMvQkNoM1lPcm9pbzRWbDJSdUtZTmlJaUlpSWlJcUxHWWQwWmlXUGFxT0ZaZGtNU2Mwd2JPUm1Ec2ZMdmpoYWRrV1FleUNoT0Z2YmJOT3NNa1VnRUlpSWljajRNSTlYRDY2Ky9qaFl0V2lBc0xFem9HaVFXaTlHelowOE1IVG9VQ29VQ0FIRDA2RkY0ZUhqWURlYjA3dDBiYVdscDBHcTFPSC8rUEFCZzE2NWRrTjNwTmlHVlNoRVdGbFpqSFVxbEVzWEZ4UUFBRHc4UGJONjhXVGluVXFsdzZOQWhQUHJvbzRpT2pyWjVyRWFqRVlKTTk2SlVLakZnd0FDYjQrdldyWU9mbjUvZGMzdjI3RUZKU1VtdHJ1OG9kNDlvYTZsMGQyQTExRlQwYmhVZ2hKR09YTHZPTUJJMVNleU1SRVJFUkVSRVJOVDQyQm1KR3B0RVhQVTNIckZGb0lOajJzZ1o2SXdWTnNjVVVxWFZpTFpRSDNaRklpSWljbFlNSTlWUlFrS0NFQUE2Y2VJRWNuTnpVVlpXaGpsejVnQUFQdm5rRS9UdDJ4ZWRPblZDYW1vcWdvS0NjUGp3WVFCQVdWa1o4dkx5RUJRVWhKQ1FFQ3hmdmh4cWRkV0wrazgvL1JRS2hRSWpSNDZFVnF2RjhlUEhhNnpsNXMyYkVJdkZqZlJNbXo2T2FLUEcwRFdnT1dSaU1YUkdJMDVlTDREV1lJQmNJcm4zQTRrZUlPN3NqRVJFUkVSRVJFVFU2Q3dESVFvcFAwaEpEVThpc255THFPcTloZ3FHa2NnSjZDdkRTRlZUMnVBaWRjZVZvaVJoVFdpekx2ZS9NQ0lpSXFvVmhwSHFLRGc0R0Q0K1BnRE1ZYUNUSjA5Q0xwZGJkVEh5OC9QRHRtM2JBSmpEU1Y1ZVhnQ0FBd2NPSUQ0K0hnc1hMa1JnWUtEUXNXanIxcTFZdm53NWR1L2VEWWxFZ25YcjF1SFdyVnRZc0dCQmpiVm90VnAwN3R3WkFQQ2YvL3dIbHk5ZkZzNVZkajA2ZVBBZ3JsNjlLaHdQQ1FuQmswOCtXYWZuck5mcmtaZVhaL2U0UnFPeGU2Nml3amF4N2t5dXE5UWMwVWFOUWk2Um9GdWdQNDduNUVGbk5PSjRUajc2QmJkMGRGbEVEY3F5TTVLS25aR0lpSWlJaUlpSUdvVmxJTVJGNnViQVNxaXBFbHVPYVJOWmhKRU1EQ09SNCtrTld2T0d4UlEybmFFY1JlWG05M1lVVWlVQ1BEaVpnSWlJeUZreGpGUkhMNzc0SWdEZzRzV0xpSXVMZzd1N093d0dBOUxUMHpGcTFDaEVSa1lpSnljSGMrZk9CUUFVRmhZS1lhVEN3a0tJUkNJMGI5NzhudmZ4OS9mSGhnMGJySTU5OWRWWEVJdkZHRE5tREFBZ01URVJHbzBHQUpDV2xtYlZTYW0wMU56Q056MDkzU29zcE5GbzZoeEd5c3JLd2l1dnZHTDNYRjVlWHJYbjJyVnozaGVCTzFNemhPMnVBYzA1b28wYVZPK2dBQnpQTWY5M2QrVGFkWWFScU1seGwxZTlmRkJyOVE2c2hJaUlpSWlJaUtqcHFqQ1VDZHN1RXY3OWtocWVWV2NraThBSHg3U1JNOUFadGRaZGtTUnV5QzY1S0p4djdkWEJNWVVSRVJGUnJUQ01WRWRHb3hGYnRtekJtalZyTUdUSUVQajQrR0RMbGkzdzlQVEVsQ2xUTUg3OGVHUmtaRUNwVk9MMjdkdkl6czRXdWlabFoyZWplZlBta0VycjkyWFB6czYyR3N2V3ExY3ZZWHZzMkxFWU8zYXNzRDl0MmpTY1BuMGFZOGFNd1pBaFErcjViTTJDZ29Jd1pjb1VtK1AvOTMvL0IzOS9mNHdlUGRybTNJb1ZLMkF5bWY3VWZSdlRUNWVydWtYRmhuTkVHeldzM3EwQ2dOL04yNzlmejNkc01VU05RR25SR2FsY3I0ZlJaSUpZSktyaEVVUkVSRVJFUkVSVVZ4VjZpekFTT3lOUkl4Q0xKRlU3Rm4vTzU1ZzJjZ1o2WTRWVlNFNGhWU0xuZGxVWUtjZ3IwZ0ZWRVJFUlVXMHhqRlFIaFlXRm1ETm5Eakl6TS9IYWE2OWg1TWlSMkxCaEE4UmlNV2JPbklrMmJkcGcyYkpsbURsekpucjA2SUhWcTFjakpTVUZNVEV4QU16ZGk4TER3NnU5L3RxMWEzSGx5aFcwYmRzV0JRVUZpSTJOdFRxdjFacGJVdDU5M052YkcrdlhyeGYyejU4L2o5T25Ud01BREFZRHJsMjdodGF0Vzlmck9Sc01Cbmg2ZWdyajRDeTV1TGpBeTh2TDdqbFBUMCtVbEpUVTY1Nk5iZWZsRE9TcXpMOU1CU2pkRU51T1lTUnFXRzJiZWFHWndnWEZtZ3BrMzFiaGxxWUMzZ29YUjVkRjFLQmNwVktVNjgxZGtjcjBlcXVBRWhFUkVSRVJFUkg5ZWRaajJ0Z1ppUnFlUkd6Lzd6bnNqRVRPUUdlb3NOcFh5S3pEU0MwOUkrNTNTVVJFUkZRSERDUFZnWStQRDhMRHd6RjkrblNFaG9iaTBLRkRLQ3NydzlTcFV3RUFMNzMwRXZyMjdZdmc0R0FBd05HalI1R1VsQVRBUERZdExTME4vZnIxQXdEbzlYcWNQSGtTaVltSk9IYnNHQUJnMDZaTmlJbUpRWGw1T2Z6OC9LdzZIUUhBRHovOEFMRllqQkVqUmxnZGQzR3BDam1ZVENaOCtlV1g2TjY5TzA2ZVBJa05HemFndExRVTgrYk5zeHNhdWhlOVhnOVpFM3VEK2R0enFjSTJnMGpVV0xvSCttTnZ4alVBUUhMZURReG8wOHJCRlJFMUxIZVpSUmhKeHpBU0VSRVJFUkVSVVVPekd0UEd6a2pVQ0NTV25aRXNzRE1TT1FPOVVXdTE3eUoxUjNaSmlyQWY3Tlh4ZnBkRVJFUkVkY0F3VWgwTkh6NGNBSkNhbW9wLy8vdmY2TkNoQXdZTkdvU01qQXhoamRGb2hGZ3NScmR1M2JCdjN6NWtaV1hoMHFWTE1CcU53bWkxMHRKU3ZQZmVld0RNblkwQTRMdnZ2a096WnMyd2VQRmlCQVlHWXNDQUFWYjNQbmp3SU1SaXNjMXhTM3YyN0VGcWFpcVdMbDJLa3lkUDRybm5uc09CQXdjd2MrWk16SjQ5RzMzNzlxM1Q4eTBySzROY0xrZDZlcnJOT1oxT0I3VmFiZmRjV1ZtWnpURm5zUE55QmxLTGJnRXdqeGw2dVNPVDg5UTRPdnI3Q21HazAvbUZEQ05SaytNcWt3TGw1dTB5bmQ2eHhSQVJFUkVSRVJFMVFleU1SSTFOTExML0ZsRzVydlErVjBKa1MyZXNnSGwrb0hsV20wUXNNNDl1QStEcDRzZWZpMFJFUkU2T1lhUTZLQzB0dGVsVzlQdnZ2K1AzMzMrM09yWnQyellvbFVwRVJVWEJ4Y1VGMjdkdlIxcGFHbHEzYm8wMmJkb0FNQWVReG80ZGk1aVlHQnc1Y2dUTGx5K0hwNmNuQUtDNHVCak5taldEUnFPQlhsLzFCcTllcjRkRUlvRktwUktPU2FWU0tCUUtBRUJlWGg2V0xWdUdvVU9Ib21YTGxnQUFOemMzZlBUUlI1Z3hZd1krL1BCRFRKczJEWU1IRDY3MWN5NHBLVUZoWVNIR2p4OXY5M3grZm42MTU5cTFhMWZyKzl3dks1TE9DOXN2ZFF5SGg1eWRQS2h4UE9Mdkoyei9rVi9vd0VxSUdvZWJyT29sUkRuRFNFUkVSRVJFUkVRTnJrSnYwUmxKd3M1STFQQXN4N1NaWUJLMk5YcVZ2ZVZFOTVYZVVJSEtJQklBd0dRVU52MlZuSHBCUkVUazdCaEdxZ05QVDA5czJyUUphV2xwbUQxN050NTg4MDFoN0JvQUxGbXlCTG01dVhCek0vOWk2T2JtaHNjZmZ4eTdkdTJDMFdqRXhJa1RoYlVpa1FnalI0NjBlNS9NekV3TUdEQUFTNWN1eGQ2OWUyM09WM1puQW9EQmd3ZmozWGZmUlVWRkJlYk5td2U1WEk1Um8wWlpyWGR6YzhPQ0JRc3dlL1pzdEdwVisrNHNPcDBPUlVWRkdEUm9FSjU3N2ptYjgzRnhjUWdJQ01DRUNSTnN6aTFkdWhRNm5hN1c5N29mdmt3NmgxeVYrZE5FN0lwRWphMkRYek5JUkNJWVRDYWtGQlpCYnpSQ0toWTd1aXlpQnVObU1aYXRUTTh3RWhFUkVSRVJFVkZEc3dvanNRTUlOUUxMTVcwbWk2QUh3MGprRE80ZTA2YXoyUGQzWnhpSmlJakkyVEdNVkFjaWtRamUzdDVZdlhvMUZBb0ZJaUlpNE9QakF3QTRkdXdZRWhNVEVSY1hCN0ZGNENBMk5oWS8vL3d6RkFvRmhnd1pjczk3cU5WcTVPWGxJU0lpQW9XRmhXamZ2ajBtVDU1c2QrM2l4WXVGN2JWcjF5STFOUlh4OGZIdzl2YTI2cDRFQUI0ZUhsaTZkR21kbnUrVksxZGdOQnJSdm4xN2hJV0YyWnlYeVdSd2QzZTNlODdOelEwbEpTVjF1bDlqT3BpWmc2K1NxN29pamUzYWtWMlJxRkZKeFdKRStEYkRoY0lpR0V3bW5DMjRpUzRCelIxZEZsR0RjWk5XdllRbzB6cFgrSlNJaUlpSWlJam9RV2VDRVRxakJnQWdnZ2h5aWF1REs2S21TQ3l1K3Z1TzBiSXprbzVoSkhJOGMvaW9ha3liMWlLZzZhOXM0NWlpaUlpSXFOWVlScW9qc1ZpTWFkT21ZZDI2ZFpnMGFSSWVlZVFSUkVkSFk5V3FWWWlOalVWMGRMU3dWcWY3Lyt6ZGVWeVVoZm8yOEd0bUdKaGgyRGRSQkZGeEowMGx0OXdOcVV4Zk04MWNzc1VsdDdUVUZqc3VtUjR0ZnBvZDB6UTdXWHFpY3RjMFVuRkpRczFjSWR4UjNCY1FrR1ZnOW5uL21IaG14Z0ZrV0daRXIrL240K25aNTM2UUl6clBOZmV0eGJKbHl3QUFLcFVLcTFldnRobnpkcjgvLy93VFlyRVlMVnEwd0lFREJ5Q1h5MHNNK3dDQVhHNytCMmliTm0wQUFFODk5VlM1N21QRmloVndkWFV0ODVpREJ3OENBSm8xYTFhdWF6NnN6bVhkdzhlSmg0WDFibUVoR0JyWjJJa1YwZU1pTXNnZnArOW1Bd0NTNzl4bEdJa2VLWEtMTVczc2pFUkVSRVJFUkVSVXRTeTdJcmx5UkJ0VkU0bkkvUDZPMGFBWGxvdllHWWtlQWpxOUdqQ0toRWx0UmJwOFlWK0FJc3hKVlJFUkVWRjVNWXhVQVJFUkVmamtrMCtRa3BLQ21UTm40dSsvLzRaWUxFYVRKazJnMStzaGtVaWcxK3N4Zi81OHBLYW1Zc1NJRVRoNzlpeldyMThQaFVLQlljT0dXVjFQclZZRE1IVmUyck5uRDlxMGFRTWZIeCs3YW9xS2lzS1RUejVaN3VQdnYvNmRPM2NBQUM3L2RMclE2WFRZdTNjdi9QejgwS2hSSTd0cUFVeEJMSkZJOU9BRHExbStSb3M1aVlkUjhFL1hqa1orUHZpNFczc25WMFdQaThoQWY2ekRCUURBeVR0M25Wd05VZFZTV0l4cEs5SXlqRVJFUkVSRVJFUlVsZFE2cGJEczVzSXdFbFVQaVVWbkpMMVJCMWVKSEJwOUVRQWoxSG9sM0NRY0Qwak9veldvQVpHNU0xS2hKay9ZNXljUGNWSlZSRVJFVkY0TUkxWEFyVnUzc0dmUEhtemF0QWw2dlI0alJvekEzMy8vallVTEYyTDM3dDM0MTcvK2hVOCsrUVIvLy8wM0Jnd1lnRmRmZlJVcWxRcFRwa3pCOTk5L2o3Tm56MkxhdEduNDRZY2ZvTmZyY2VEQUFmajYraUkxTlJWSGpoekJ4eDkvTEx6V2lSTW5TaDN2WmpBWUVCMGRMYXk3dUpUL3QxT3BWR0xPbkRsUUtCVFE2WFE0ZHV3WVpESVphdFdxQlFEWXZIa3pidCsramRkZmY3MWNvYUtEQnc4aU5UVVZjcmtjK2ZuNStQdnZ2OUdoUTRkeTExTWRpb05JNTdQdkFRQThwRko4M0xVOXg3T1J3endSNUM4c24vbW5ReExSbzhLcU14TERTRVJFUkVSRVJFUlZ5aFFJTVdFWWlhcUwyS0l6a3NHb2cwTHFLM3p2cWJRRkRDT1JVK24wR2dodGtXQ0UzbWo2MExsVUlvTmM2dVcwdW9pSWlLaDhHRWF5dzQwYk56QnIxaXhjdlhvVk1wa00wZEhSR0RKa0NBSURUYU9Yamg0OUNwMU9oM0hqeGlFckt3dXZ2ZmFhMEFWSkpwTWhOallXQ3hZc3dKOS8vb25FeEVTa3BhWGh5cFVyOFBIeHdadHZ2b2tyVjY2Z1ZhdFdlUHJwcDRYWGpJaUl3Tml4WTB1czU2dXZ2cXJ3dlNnVUN1VGs1T0RLbFNzQWdQcjE2MlA0OE9IQzZEYTFXbzJBZ0FEMDc5Ky8xR3U0dTd0REpwTUJBQW9LQ3JCKy9YcGhYM0J3TUlZT0hWcmgraXJyWE5ZOXF5QVNBSHpjclQyYStOdlhjWXFvTWtLOVBDQnprVUNsMHlPclNJVmN0UnJlYm03T0xvdW9TaWlzd2toYUoxWkNSRVJFUkVSRTlPaXhDaU54VEJ0VkU2dk9TQVk5NUZKUDVLb3pBQUFxWFFHOFVjdFpwUkZCWjlRQVJpTnczd2ZtQXhYMW5GUVJFUkVSMllOaEpEdlVxVk1IclZxMXd1REJnOUc1YzJlNHUxdi9JekFxS2dvQWNPM2FOWVNIaCtPcHA1NnkydS9oNFlGNTgrWmgxNjVkNk4yN04vcjI3V3Z6R3BaZGtONS8vLzB5Ni9uNjY2OUwzZWZoNFlHRWhJUXl6Ly9tbTI5SzNUZDgrSEIwNjlZTkNrWHBuM3hZdG15WnNOeTdkMjlFUjBkRHJ6Zk5sYmFuUzFOVjIzWWhIWXYrUENHTVpnT0EwYTFib0hzOXR1MGt4MnZzNTRPVWpDd0FwcEJjdXpyOEJ6dzlHcXc2SStuWUdZbUlpSWlJaUlpb0ttbDA1akNTcTR2Y2laWFFvMHhpMFJuSkNBTmtVazloWGFVcmNFWkpSQUtkWG1OdWpHUmVnRDlIdEJFUkVkVUlEQ1BaUVNRU1lkS2tTUTg4YnRDZ1FXVmVvN1N4YXdDRXprUVBnOURRVUx1T0Y0bEVUZzBoM1N4UTR2TS9UK0QzS3plRWJSNVNLYVoyYkkyK2plbzdyUzU2dkVWWWhKRXVaRE9NUkk4T2R4ZU9hU01pSWlJaUlpS3FMcGFka1Z3bERDTlI5YkFjMHdZQU1vc3VYRVhhZkVlWFEyUkZhMUFEUmxqbWtBQUF2dkk2VHFtSGlJaUk3TU13RXRWNDJ5OWN4cllMNlRoMks4TnFleU0vSDN6Y2xhUFp5TGtpZkwyRjVRdlp1VTZzaEtocXVVdWx3bklSdzBoRVJFUkVSRVJFVmNveWpDU1Z5SnhZQ1QzcXhDSXhERVlEQUVBbTlSQzJGMnI0WGlZNWwwNnZ0aG5SQmdBK2NuN2dsNGlJcUNaZ0dJbHFqSnNGU3R3cUtNU3RmQ1Z1RmlpUnI5WmcyNFYwcTNGc3hWNW9GSTZwSGRyQTAxVmF3cFdJSENmQ3p4eUdTOHUrNThSS2lLcVd1OFdZTnFYVzlzOWhJaUlpSWlJaUlxbzRka1lpUnhHTEpPWXdrb3RGR0VtYjU2eVNpQUFBV29NR0piVkc4cEVGTzZVZUlpSWlzZy9EU1BUUSt6anhMMnkva0Y2dVk3dUZoV0JJWkdORTFRNnE1cXFJeXFlWnY2K3duSmFUQzRQUkNIRUpuK1lncW1rc3cwanNqRVJFUkVSRVJFUlV0UmhHSWtjeGpXb3pmZEJNNXVJcGJDL1Vzak1TT1pmT29BYU1JcHN4YlQ1eWhwR0lpSWhxQW9hUjZLSDNvQ0JTc0ljN2hyWm9ndTdoSWFqam9YQlFWVVRsSTVlNklOQmRqc3pDSXVnTUJsekp6VWQ5SHk5bmwwVlVhWlpqMmdwMURDTVJFUkVSRVJFUlZTV05YaVVzTTR4RTFVa3NrZ2pMYmk3dXduSVJPeU9SazJuMWFwc2dFZ0I0eXppbWpZaUlxQ1pnR0lrZWVpODBDc2YyQzVjUjdPR09PaDRLMVBGVW9MYUhBcDZ1cm1oYk93aE4vSDBlZkJFaUo0cnc4MFptb2VuVGJCZXk3ekdNUkk4RWRrWWlJaUlpSWlJaXFqNGFIVHNqa1dOSVJPYjNlR1JTODRkOTJSbUpuRTFiM0NIT2FBVCttVGJnNVJaZ0ZhQWpJaUtpaHhmRFNQVFErN2hyZTN6Y3RiMnp5eUNxc0FoZkh4eTZmaHVBS1l6VXUwR1lreXNpcWp5NWkvbXZFRXFHa1lpSWlJaUlpSWlxbE5XWU5oZUdrYWo2aU1YbTkzaWtFbk5ucEVKMlJpSW5FenJFV1hSSGV0aTZJcVducDhQVjFSVWhJU0dsSHJOLy8zNkVob2FpUVlNR1pWN3J3SUVEMEdnMDZOR2poODIrbFN0WG9tUEhqbmppaVNjcVhYTlYwbXExeU0vUGg2ZW5KNlFXbmZRZkpDc3JDd2FEQVlHQmdhVWVjL3YyYlFRSGN5UmZXVmF2WG8ybm5ub0t6WnMzdDlwKzd0dzU1T2ZubzAyYk5oQ0x4VGh4NGdSYXQyN3RwQ3FKNkhFbWRuWUJqNW9yVjY1QVY4RnhOY25KeWNqS3lxcmlpb2pJMlJwYmRPOUt2OGQveE5Pandhb3pFc2UwRVJFUkVSRVJFVlVwcXpDU1JPYkVTdWhSWnpXbVRjSXhiZlR3MEFyaktzMXBKRTgzZitjVVU0cGx5NVpoNnRTcFpUNFhuRDkvUHZidTNmdkFheDA0Y0FDLy8vNjd6ZmJUcDA5ai9mcjFPSFBtak4zMW5UdDNEcU5IajBaU1VwTFY5a1dMRnVHNzc3NTc0UG5YcmwzRG9rV0xjUDc4K1JMM256NTlHb01IRDhhaFE0ZnNxbXZkdW5VWVBYcDBxViszdExRMHZQYmFhL2psbDEvc3V1N2o1c2NmZjhUWnMyZHR0cTlZc1FMLzkzLy9CNzFlajVTVUZMei8vdnZZdFd1WDNkZlg2WFFvS0NnbzF5OGlvcEt3TTFJVk9uZnVIQ1pPbklqUm8wZmo1WmRmdHV0Y3ZWNlB1WFBub24zNzluanZ2ZmVzOWhrTUJtZzBHaWlWU21SbFplSHUzYnZJeXNvU2x0OTQ0dzM0K3o5Y2Z3RWpJck42M3A3QzhwWGNmQ2RXUWxSMUxEc2pxZGdaaVlpSWlJaUlpS2hLV1llUjJCbUpxby9FTW94azBZV3JVTU14YmVSY09vUEdadHZERkVZNmYvNDhrcE9UTVdIQ0JMaTRWTi9qMXQ5Kyt3MWlzUmpQUFBPTTNlY21KQ1RnOHVYTENBZ0lzTnArNU1pUk1yczVGY3ZPenNhT0hUdncxRk5Qb1hIanhuYS9mbWxPbkRpQmpoMDdsdnAxaTRpSVFMZHUzYkI4K1hJMGE5WU1qUm8xcXJMWExpZ293S1JKazlDZ1FRUE1tREhEWnQvbXpadHg0TUFCM0xoeEF4cU5CZ3FGQXZYcTFjT1lNV1BRckZrem0rdXAxV3JFeDhmajRNR0R1SHo1TXZMejg2RlFLQkFZR0lpb3FDaU1HalZLT0c3eTVNbnc5L2ZIM0xseklSWlhUNytRVTZkT0lUVTFGU05Iam9SVUtzVVRUenlCeG8wYlk4V0tGV2pmdmoyOHZiMnRqajk5K2pTdVhidG1jeDBYRnhmSVpESjgvUEhINVhyZEhUdDJRQ0xoQ0VVaXNzWXdraDEwT2gwdVhMaFE1akZoWVdINDRZY2YwS2hSSThoa3BYOWk1ZjRmV0gvOTlSZHljM1B4M0hQUDRlalJvNGlOallWR280RmFyUzQxR2F4UUtPRGo0NFBVMUZSMDY5Yk4vaHNpSW9jSTgySVlpUjQ5TWhmelB5eFVlcjBUS3lFaUlpSWlJaUo2OURDTVJJNGlGcGtmRTdtSVhHSHFRbU5Fa1M0ZlJxTVJJcEdvMUhPSnFwUFdvRFl0R0NFMFIzcVl3a2cvL1BBRGdvT0QwYWRQSHdDQVNxWENyVnUzU2p3Mk56Y1g2ZW5wVnR1a1VpbnExcTFiNW11b1ZDcjgvdnZ2cUZXckZ2Nzg4ODlTajVQSlpPalpzNmZWTm8xR2czMzc5cUZodzRabzJyUnBlVzRKNTgrZmg5Rm9SSk1tVGNwMWZGbjBlajAyYmRxRXZuMzdRaWFUNGNhTkc3aDc5eTRLQ3d1Um5wNk9UcDA2SVRrNUdRQVFFQkNBM054YzVPV1pPN0sxYmRzV1I0OGV4YWxUcDZ5bXlyaTR1Q0FxS3FyQ2RTMWN1QkJLcFJKdnYvMjIxZmFiTjI5aTJyUnB5TXpNaEZ3dVIzaDRPRVFpRWU3Y3VZUFUxRlNrcGFYWlBOdE5UVTNGdkhuemhQcENRa0pRdTNadDVPVGs0UExseTdoNDhhSVFSbkp6YzhQVXFWTXhhZElreE1YRjRkVlhYNjN3UFpUbHUrKytnMXd1UjkrK2ZRRUFJcEVJNDhhTnc1SWxTNkJVS20zQ1NMLy8vanQrKyswM0FLYnZONmxVQ29sRUFwbE1obmZlZVFjQU1HL2VQQ2dVQ2dEQWpCa3owSzFiTjBSSFJ3TUEvdnp6VDZ4ZHU3WmE3b1dJYWo2R2tleVFsNWVIU1pNbWxldlk5OTkvdjh6OTl5ZEV0MjdkaW5yMTZpRXlNaElIRGh4QVRrNE8zbmpqRFFRR0JrSXVsME1tazJIaHdvVm8wYUlGeG84ZkQyOXY3MnBOV2hOUjFmRndsY0pINW9aN0tqVU1SaU51RmloUngwUGg3TEtJS2szbUlvRktad29pRldwMVZxUGJpSWlJaUlpSWlLamlORHFPYVNQSHNCelRab1FCN2xJdkZHcE5YWkdVMmh4NHVQbzVxelI2ek9rTld0T0N5SnhHOG5RTEtQMEVCenA3OWl3T0hUcUU2ZE9uUXlxVlFxMVc0L1RwMC9qZ2d3OUtQSDdIamgzWXNXT0gxYmFnb0NCODg4MDN1SFBuRGdCQXFWUUtRUjBBcUZ1M0xyWnQyeWFFbkJZdlhseHFQVUZCUVRaaHBKMDdkeUl2THc4VEprd28xejFsWm1aaTVzeVpVQ3FWV0xObURmejhLdjcvZmFQUmlNOC8veHk3ZHUyQ1JxUEJzR0hEc0hYclZtemV2Rms0Smk0dURuRnhjUUNBRjE5OEVSY3ZYa1JLU29yTnRaWXRXMmExcmxBb3NHWExsZ3JWZGZEZ1FSdzRjQUFmaTd5NkxRQUFJQUJKUkVGVWZ2aWhUU2huNmRLbHlNek1STy9ldlRGeDRrVEk1ZVlnY0VrajhsSlRVL0hlZSs5QnA5T2hYNzkrR0RwMHFOVVVtNEtDQXV6WnM4ZnFuRWFOR3VIRkYxL0VEei84Z09qb2FBUUhCOXQ5RHhrWkdUaHg0Z1FBMDlmNTdObXoyTGx6SityVXFZUEN3a0lrSnlmRHg4Y0hDeFlzc0RyUDM5OGZYMzMxbGRXMi92MzdZL3o0OFJnL2ZqdzBHZzM2OU9tRHlaTW5JeVltQm9CcGRDQUFORzNhVlBoNmljVmlCQVVGSVRJeUVnQnc5ZXBWdSsrQmlCNGZmR3BvQng4ZkgvenZmLzhyZGYvdnYvK09uMy8rR1o5ODhnbUNnb0xLdkpabEVPblNwVXM0ZHV3WXBrMmJablZNejU0OXJYNFFlWHQ3dzgzTmpTUFppR3FnVUM4UDNGT1pQc2x4TlRlZllTUjZKTWhkWElRd1VwR09ZU1FpSWlJaUlpS2lxcUxScTRSbEtUc2pVVFdTaU0zdjV4aU1lbmk0K3ByRFNCcUdrY2g1OU1iaWJ1em03bHdQU3hqcHE2KytRcE1tVGRDalJ3OG9sVXFNSERrU1BYcjBzQW5PQU1EYmI3K05YcjE2b1gvLy9sYmJwVklwVHB3NFlUTUdhOHlZTVFDQVJZc1dJUzR1RGsyYU5DbXpBY0xLbFN0eC9mcDFxMjBHZ3dIcjFxMURjSEF3dW5mdi9zRDdVYWxVbURsekpyS3pzekZwMHFSS0JaRU1CZ01XTDE2TVhidDJJU1ltQmtPSERnVUF2UFhXV3hnMWFoUm16NTRObVV5R2R1M2F3V0F3SURvNkdoS0pCQWFEQVVhakVVbEpTVWhPVHNhWU1XTWdsVXB4NjlZdG5EcDFTaGhUVjVsdWJYRnhjYWhUcHc1NjlPaGhzKy9reVpNQWdMRmp4MW9Ga1FEYmFUY3FsUXB6NTg2RlRxZkQ1TW1UOGNJTEw5aGN6OFBEQS8vdi8vMC9tKzBEQnc3RWxpMWI4T09QUDJMS2xDbDIzOE9sUzVld2RPbFNBS1l3MGg5Ly9JRkRodzZoVTZkT1FtaXFiZHUyVm1QZ0VoSVMwTGh4WTlTclY4L3FXcTZ1cnVWNnpaTW5UOExkM1IyQXFlUFZqUnMzY09USUVRREFsU3RYN0w0SElucDg4S21oSGNSaU1hNWR1NFlmZi93UkgzMzBFUUlEQTRWOXAwNmR3di8rOXo4TUdUSUVMVnUyUkc1dUxvNGNPWUpldlhvSlB4aFRVMU1SRnhlSDZkT25XMTAzTGk0Ty92Nys2TldyVjVtdkw1ZkxvZFZxcS83R2lLamFoWGw1NHU4TVU2dk9hM2tGNlBEZ2NjeEVEejI1aXd0eVlBclpGWlV5VXBTSWlJaUlpSWlJN0tjMW1NTkk3SXhFMWNteU01TGVxSWZDMVJkUVhnWUFLRFgzbkZVV1BlYTBCaFZnTkFJaTA5aEFvVFBTUXhDTzI3WnRHODZlUFlzbFM1WkFKQkloTGk0T1dWbFo2TnExS3hvM2JsemlPWDUrZmlYdXExdTNyakRpYXRhc1dmRDA5TVI3NzcwSHdEUUdUcWxVWXR5NGNRZ0xDOE9sUzVjUUdob0txVlJxZFEycFZHb1RLdG0yYlJ0dTM3Nk56cDA3VzRWU1NxSldxekZuemh4Y3ZIZ1JBd1lNRU1aN1ZZUkdvOEZubjMyR3hNUkU5TzNiRnhNblRoU2VrVW9rRWhRVkZlSGt5WlA0NktPUHNILy9mdWoxZW1ITVhmSCtiNzc1Qm9HQmdYQjNkNGRJSk1MT25UdXhZY09HRWtmUjJlUE1tVE00Zi80OHhvd1pVK0xYUkNhVFFhdlZJaTh2RDU2ZW5tVmU2OWRmZjBWMmRqWTZkZXBVWWhDcExINStmdWpTcFFzU0VoSXdmdng0eUdUMi9ZenYwS0VEdG0zYkJnQ0lpWW5CNk5Hak1XREFBSHp6elRmQ21NQXBVNlpZZlU4a0pDU2dlL2Z1R0RSb2tGMnZWZXl6eno0VGxyVmFMZmJzMllQZmYvOGRnQ21jUkVSVW1ySi9BcEdONE9CZ1pHWm1Zc0tFQ2JodzRRSUE0T2pSbzVnK2ZUcEdqaHlKNGNPSFE2bFU0b01QUHNCWFgzMkZhOWV1QVREOTRILy8vZmRSV0ZnSXRWb3RYTy9VcVZOSVRFeEVXRmpZQThldXllVnlxM09KcU9ZSTlUYi81ZlY2WG9FVEt5R3FPbktMVGtqRkhaS0lpSWlJaUlpSXFQSzBWcDJSM0p4WUNUM3FMTU5JQm9NT0hxNit3bnFCSnRzWkpSRkJxeS81V1ppSG0vUERTSnMzYjRaVUtzV1NKVXN3ZXZSb2JOeTRFUys4OElKTjk1enlrRXFsOFBQemcxd3VSMXBhR2x4ZFhlSG41d2RQVDA4a0pTWGgyV2VmUllzV0xWQlVWSVNwVTZkaTRjS0ZOdGZRYXJWV0FhWDgvSHlzWHIyNlhLOWZVRkNBRHovOEVFZVBIc1d6eno2THNXUEhsbmpjdkhuekVCTVRZL1ZyMXF4WlZzZmN2WHNYVTZkT1JXSmlJa2FNR0lGSmt5YlpoSDRPSERnQXFWU0s5dTNibC9nNnExYXRRazVPRHFaTW1TS0VtRWFOR29YT25UdmpzODgrdytIRGg4dDFYeVU1ZHV3WUFDQXFLcXJFL1YyNmRBRUF6SjgvSHpkdjNpenpXc1hqeS9yMTYxZWhXcUtpb3FEVDZVb2NTMWNSeWNuSldMOSt2VTFIcDZyeTAwOC9JVDQrSHZIeDhmRDA5TVNJRVNPRTljbVRKMWZMYXhMUm80R2RrZXdVR2hxSy8vem5QNWcyYlJxKyt1b3JmUERCQjVnK2ZUckVZakhXckZtRFZhdFdRYXZWd3NmSEI0c1dMVUpZV0JnU0VoS3daTWtTREJvMENDTkhqaFJHdEJrTUJwdjVuR1dSeStYSXo4K3ZybHNqb21wVTE5TThsdTFtZ2RLSmxSQlZIYm1MK2MycUlpMDdJeEVSRVJFUkVSRlZGY3NIOFZKMlJxSnFaRG1tVFcvVVFlRm1EaU1wTlRuT0tJa0lPb1BhWWpxYmFVRXNra0RtVW5iSG12SzRuWjhHdGQ3MEhyMjNyQlo4Wk1GMm5UOWt5QkRjdW5VTEhoNGUrUEhISCtIdDdZMlJJMGNDTUkxV0srNFlVOHhnTUdERGhnM1l1bldyMWZiRml4Y2pJaUlDQUpDVWxBUzlYbzlMbHk1aC92ejV3alBJNG5ESjl1M2JVVkJRZ0pkZWVzbW1IbzFHWTlVRlorWEtsY2pQejMvZ09MTzh2RHhNbVRJRjZlbnA2TisvUDhhUEgxL3FPZEhSMFdqWXNLSFZ0dUJnODlmdHhJa1RXTEprQ1ZRcUZXYk1tSUZ1M2JxVmVKMkVoQVIwN3R5NXhQRmdodzhmeHBZdFd6QjgrSENFaDRjTDI4VmlNYVpQbjQ2UFB2b0luM3p5Q1JZc1dJQ1dMVnVXZVc4bFNVNU9ocGVYRityWHIxL2kvbEdqUmlFOVBSMW56cHpCcUZHajBMZHZYd3dlUExqRWtYVnBhV2tBZ09iTm05dGRCd0MwYXRVS0FKQ1Nrb0oyN2RwVjZCcVdBZ0lDMEt4Wk03UnIxdzdmZi84OWR1N2NLVHlMTG5iMjdGbkV4OGNMNjhXZHBxNWN1WUtVbEJTaHcxRnljakkwR2cxOGZYMHJOUktQaUFoZ0dLbEMvUDM5c1dqUklraWxVbmg0ZUdEdTNMbnc4ZkZCWVdFaFltTmpJWmZMc1dEQkFxR05YNjlldlJBYUdvcW1UWnRhWFdmZHVuVzRjT0VDUWtKS250YzBhdFFvcXovb05Sb05qRWFqVFl2RWlJZ0lMRjY4dUlydmtvaXFVbTBQY3hqcFZqN0RTUFJva0ZsMDlPT1lOaUlpSWlJaUlxS3FvOUVYQ2N1dWt1cnBkRUFFQUdLUitmMGRnMUVQRDRzeFdCelRSczVpRG1TYVI3UjVWSEJFVy9LdG5iaWNrNHpiK1dtNFhYRFJadi9nbG5QUU5MQnp1YThYSFIwTkFOaTFheGR5YzNNeGUvWnNlSGg0QUFDNmQrOXVFOW9wVFVCQWdMQzhZOGNPdUxpNFFLRlFJQ1VsQlI5KytDSG16cDBMaFVJQmxVcUZkZXZXb1h2Mzd2RHg4Y0hCZ3dmUnFWTW40VnpMemtpSERoM0NqaDA3MEs5ZlArelpzNmZNMTc5OCtUTEVZakZHang2TmwxOSt1Y3hqMjdkdmo2NWR1OXBzVDA1T0JtQUtTNFdFaE9Denp6NHI5ZjR6TXpPUmtwS0NCUXNXMk96THpjMUZiR3dzbWpadGlyWnQyeUkzTnhmZTN0N0MvcFVyVjZKang0N0l6TXpFZDk5OVY2Rm5vcG1abVFnTURDeDF2NmVuSnhZdlhveE5temJoeHg5L3hLWk5tN0I5KzNZTUhEZ1F3NGNQRjc3R09wME9SVVZGY0hGeHFYQW5vb0NBQUloRUl0eTllN2RDNTk5UEpwTmg3Tml4T0hmdUhBQWdMaTdPNXBoang0N2gxS2xUd3JxL3Z6OTY5dXlKczJmUDR0dHZ2eFcyNzkrL0h3Y1BIa1JFUkFSZWZQRkZBS1pPVU1YM3F0UHBrSjZlam4zNzlnR0E4SnBFUkNWaEdLbUNaRElaNHVMaWNPYk1HU3hhdEFnWExseEFiR3dzd3NMQ01IUG1UR3pac2dXSmlZbFlzbVFKdG0vZmpqMTc5bURpeEltSWpJd0VBS2hVS3F4WnN3YURCdzlHUmtZR2NuSnNQMkV3ZVBCZ3E3bWtodzRkd3JsejUvRDY2NjliSGVmcjYzdi9xVVQwa0tuRHprajBDTEljMDhZd0VoRVJFUkVSRVZIVjBCdTFNTUlJQUpDSVhDQ0MrQUZuRUZXYzFaZzJvLzYrTVczc2pFVE9vU2tlVlduT0l0azFvdTJlNmpiMlgxcURzNWxKVU9uS2ZqLytRZnRMa3BXVmhlWExsNk5uejU3bzNOa2NaR3JidGkzYXRtMXIxN1hPbkRtRDFOUlVSRVZGd2NYRkJUTm56c1M3Nzc2THhZc1hZOGFNR2Rpd1lRT0tpb293ZXZSby9QSEhIL2oyMjIreGF0VXFvVE9SVnF1RlFtRjYvdkRUVHoraGJ0MjZHRE5tVElsaHBLS2lJcXhhdFFyWjJkbFFLQlNZTldzVzJyUnBZL2Y5MzY5ejU4NTQvLzMzeXd6blhMaHdBVWFqRWJObno0WklKSUpHb3dFQTlPM2JGNzE2OWNLd1ljTVFHUm1KeVpNbjQ5VlhYOFhRb1VNQkFCa1pHZGk2ZFN0R2pCaUIrZlBuV3owM3RjZTllL2RzbWtiY1R5S1JZTkNnUVhqKytlZXhlZk5tYk5pd0FULysrQ09PSGoySzJOaFlLQlFLU0NRU2lNVmk2SFE2NlBWNm13NUU1U0VXaStIaDRZSGMzTndLM1V0V1ZoWlNVMU5oTkJxeFpzMGFMRisrSEZGUlVjTDR1elZyMWxoMW40cU9qc2F3WWNNd2FOQWdtMnNWajkzVGFEVG8wNmNQSmsyYWhKaVlHQURtY1hUTGx5OFhqbGVwVkRodzRJQXdNcSs0b3hJUlVVa1lScktUWHEvSGI3LzlodFdyVjhQWDF4ZURCZzNDbGkxYjhNMDMzK0M1NTU3REs2Kzhncnk4UERSdTNCaHhjWEdJalkzRitQSGpjZVBHRGJ6MzNudUlqbzdHVzIrOUJZVkNnZWpvYUx6MjJtdjR2Ly83dnhKZkt6bzYycXJOb2NGZ3dOOS8vNDMrL2ZzNzZuYUpxSW9FeUdXUWlFVFFHNDNJVTJ1ZzB1bXN1c29RMVVSeXk4NUlXdjZqZzRpSWlJaUlpS2dxV0k5b2MzTmlKZlE0a053WFJsSzRXbzVwWTJja2NnNnR2Z2ovWkRJRjVlbU1wTklWNFBDMVRmajkwdW95ajNPVEtCRHMyUkRCbmhGb0d2aTBYYlVaREFZc1dMQUFibTV1bURoeEl2THo4M0gxNmxVQVFQMzY5WEg5K3ZVSFhzUE56UTMxNnRVREFLeGF0UXFkT25XQ1hDNkhVcWxFU0VnSVltTmo0ZVBqZzh6TVRLeGR1eGJEaGcxRFVGQVErdlhyaDgyYk4rUHJyNy9HN05tekFaaW1xaFIzN1ltSmlVR2pSbzNnNW1iOXM4Tm9OR0wvL3YxWXVYSWxNak16QVFBTkd6YXNraUFTQVBUbzBlT0JYWUthTld1R3VYUG5DdXRyMTY2RjBXakVLNis4Z3NEQVFLR2pVdGV1WGJGOSszWU1IandZRW9rRU8zZnVoRWdrUXUvZXZSRVVGRlRoR3ZWNlBWeksrVXhHb1ZCZytQRGhlT0dGRnpCbnpoeWtwcWJpMjIrL3hhUkpreUFTaVJBUUVJQ01qQXhjdW5RSmpSbzFxbEE5WXJFWVJxUHh3UWZlSnlFaEFiR3hzY0o2UkVRRVhuamhCYlJ1M1Zyb1ZsUlZnb0tDRUIwZGpiZmZmbHY0L1Iwd1lBQmVldWtsREJzMkRJQnAxTnlPSFRzNDBvMklTc1FuNFhZb0tDakFwRW1Ub0ZBbzhPNjc3NkpqeDQ0NGRlb1VsaTVkQ29WQ2dkMjdkK09YWDM0QkFIaDVlY0hmM3g5SlNVbG8wcVFKM25ubkhRd2NPQkJMbHk3RitQSGpzV0xGQ3J6enpqdDIvZUVjRkJRRXJWYUxyS3dzK1B2N1Y5ZHRFbEUxRUlsRXFPT3B3TFc4QWdEQXRid0NOUEx6Y1hKVlJKVmpHVVpTc1RNU0VSRVJFUkVSVVpYUUZuY0VBU0FWeTV4WUNUME83dStNNU9sbWZ2WlFvTTV5UmtsRXBzNUlJbGdGa2l5N2RwWGtkbjRhMXFiTXdqM1ZIYXZ0YmhJRm5xd1RnNmFCVDBQbTRvRmd6NGhLMWJaeDQwWWtKeWZEMjlzYnI3LytPdkx5OGdBQWd3WU5nazZudzdScDB4NTRqUVlOR3VEcnI3L0c0Y09IY2ZMa1NYenh4UmY0OWRkZmhmM2g0ZUhRNi9XWU5Xc1dnb09EaFk0MlVxa1ViNzc1SmhZc1dJQ1VsQlMwYk5rU0dvMUdDQi8xNmRQSDVyWE9ueitQUllzVzRkS2xTd2dMQzhPOGVmTXFOT2Fzc254OWZkR2hRd2RoZmZmdTNkRHI5VmJiQUZQWVplL2V2ZmpwcDUvdy9QUFBZLzM2OWVqUm8wZWxna2dBNE8zdGJYY25JaDhmSDB5ZlBoM0RoZzNENzcvL2prbVRKZ0VBV3JkdWpaMDdkMkwzN3QwVkNpTVpEQWJrNWVWWmphSXJyNGlJQ0l3ZlB4NVBQZlVVUm80Y2lVNmRPcUY3OSs1V3gremZ2OThtZUpXV2xtWVZWbkp6YzdNYTkxZVNSbzBhNGYzMzN5L3ptSll0VzZKbHk1WjIzZ1VSUFM0WVJyS0RoNGNIUHZ2c002dVpvcEdSa1ZpeFlvV3dQbWZPSEZ5N2RnMy8vZTkvQVFEWHIxOFhqcTlidHk0Ky9mUlRaR1ZsVldpT2FIaDRPQUFnUFQyZFlTU2lHcWlPaHptTWRMTkF5VEFTMVhoeUYvT2JWWVZhaHBHSWlJaUlpSWlJcW9MV1lOa1ppV0VrcWw1aXNma3hrY0dvaDVlYitmbEhudnF1TTBvaU1vY3lMVDdQcnlnampIVHkxazdzUEwvTWF1U2F0NndXbnF3ZGd3NWhMMEhtNGxGbHRRVUdCcUpSbzBZSUN3dERXRmdZUWtORFViZHVYWVNFaE9ETW1UTUFnSmt6WjZKeDQ4WWxucjlreVJKa1pabUNmblhxMUVIbnpwM1Jva1VMcXpBU0FIei8vZmY0NjYrLzRPL3ZqM0hqeGtHcjFVS2owVUNsTW4xdHZ2NzZheXhkdWhScXRkcW1FOUw5OWVwME9reWFOQWw5K3ZTQldGejI2TS80K0hqSTVYSjA2OWF0M0YrVDBpUWtKRUNqMGFCMzc5NUM5eWJBTkZwT3E5VWlMeThQQ1FrSnlNaklRTDkrL2VEcDZZa21UWnJnMldlZlJWeGNISktUazZIWDYvSEdHMjlVdWhZL1B6L2g2MjRQRHcvVDkwNWhZU0dNUmlORUloSDY5ZXVIblR0M1l1dldyZWpTcFFzaUl5UHR1bVpPVGc2TVJpUDgvTW8vZXJCWS9mcjFVYjkrL1RLUFdiSmtpYzIyeE1SRUhEeDRVRmozOS9kL1lCanA2TkdqeU1qSXNOcW0xV3B4L3Z4NXhNZkhXMjF2MGFLRjBPMkxpS2dZdzBoMktQN0JVSjc1bDhYSDFLNWQyMm9kTUNWcGkzOWcyU01rSkFRZUhoNDRmZm8wb3FLaTdEcVhpSnl2dHFkQ1dMNlZiLzhjYXFLSGpVeHFNYWFOblpHSWlJaUlpSWlJcW9SVlp5U09hYU5xWnRVWnlhQ0hYT29Gc1VnQ2cxR1BRbTB1OUFZZEpHSStTaUxIMGxqOE9Wak1YVnB5RjVtVHQzWmk2K2xZcTIweGpjYWpROWhMMVZKYjkrN2RiVHJSM00vUHp3L0J3Y0VsN3JNTURvV0docGJhZWFaOSsvWTRmZm8wNnRhdEMyOXZiM2g2ZXNMTHl3dWVucDY0ZXZVcWZ2NzVaMXk3ZGcxcXRSb3lXZW5CVlY5Zlgzejc3YmZsdURPVGd3Y1A0dWpSbzJXR2tZNGVQWXFDZ2dMNCtwYmRyZXJFaVJOSVNFaEFyMTY5c0dyVktodzllaFJaV1ZuSXo4OEhBRWdrRW1SbFpTRW9LQWd2dldUKy9SbzdkaXorK09NUG5EeDVFaU5HakVDdFdyWEtYWDlwbWpWcmhrMmJOaUVqSThPbXk1SldxOFdubjM2SzRjT0hXd1Y5ZERvZGZ2amhCd0Ntc0UzeGM5M0dqUnRqd0lBQjJMUnBFejc4OEVPTUdUTUd6ejMzbkZYZ0tpc3JDL0h4OFhqMTFWZHRha2xOVFJXdVdSMDJidHdJVjFkWFlUMDZPaHB2dnZtbTBHR3JQTzdkdTRmNCtIZ2NPWExFYXJ0S3BjSmZmLzJGNDhlUFcyMGZPM1lzdzBoRVpJTi9nN1REbmoxNzhObG5uNVhyMkdlZmZiYk0vVE5uemtUWHJsM0xkYTMwOUhSczNib1Y3N3p6RHRxMmJZdURCdzlpeElnUkFJRFRwMDlqNDhhTm1EcDFLdHpkM2N0MVBTSnlqbUFQY3hqcGRrR2hFeXNocWhxV1k5b1lSaUlpSWlJaUlpS3FHcFpoSkZlSi9SMzJpZXdoRVpuZjM5RWJUZS92ZU11Q2tGTjBDd0NRcjg2RWo3eTJVMnFqeDVmNXowSHpoL3JkWGIxc2pydWRuMllWUkhLVEtQQktxMDhRN3Z0a2RaY0lBRkFxbFRoNzlpek9uajJMbkp3Y2RPblN4ZTVybERaSkpUSXlFb3NXTFNweFgvdjI3ZEduVHg4b0ZBb29sY29LVFdNcHphMWJ0MUNyVmkyYkRrb0dnd0dKaVlsWXUzWXQwdExTMEw5L2YzVHUzTG5NYTJWbVpzTGIyeHN5bVF6aDRlSHc4dkpDY0hBd2dvT0RFUmNYQjZsVWl0bXpaMXVkbzFRcXNXVEpFaWlWU3JpNnVtTERoZzBJRGc3R004ODhZM2VUQjB0UlVWSFl0R2tUamgwN2h1ZWVlODVxbjlGb1JHSmlJaElURXhFWUdJaVFrQkRvOVhwY3ZYb1Z1Ym01OFBUMHhQang0NjNPZWV1dHQyQXdHTEJseXhaOCtlV1hXTGx5SmVyVnF3ZUpSSUxNekV4a1pXWEJhRFNXR0VZNmZ2dzR4R0l4bm56U01kK241VkZVVkFRQTJMRmpCMzc2NlNmazUrZGo0OGFOTnNjTkdEQUFMNzMwRW9ZTkcrYm9Fb21vQm1JWXlRNnRXclhDeHg5L1hPWXhhOWV1UlZaV2xzMFBwZnMxYmRyMGdhK1huWjJOSDMvOEVUdDM3aFRhS1BiczJST3paODlHYW1vcUlpTWpjZWZPSFNRbUp1S0REejZ3NjE2SXlQR0NGZWJBNEIwbHcwaFU4MW1Ha1ZRYzAwWkVSRVJFUkVSVUpiUjZ5ekZ0N0l4RTFjdXFNNUxSTk9IQnl5MVFDQ1BscWU4eWpFUU9aK3FNSkFLTVJ1Q2ZBTXI5blpGVXVnS3NQajVGV0hlVEtQQjYyODhSN0JsUnJiWEZ4OGZqMUtsVE9IdjJMSzVldlFvQWtNbGs2TkdqUjdXK3JpV0pSQUpQVDArY1AzOGVCb01CQVFFQmRwMHZsVXFoVk5wT2J5Z29LTUNOR3pmUXJsMDdBT2FBeXI1OSs3Qnk1VXJjdVhNSElTRWhHRGR1SEdKaVluRHAwaVVBcHM1Q0pibCsvVHJDdzhNQkFERXhNVmI3WkRLWjFWUVpyVmFMWGJ0MllmWHExY2pOemNYWXNXUFJ1WE5uZlBMSko0aU5qY1dXTFZ2dzhzc3ZvMU9uVGxZZGlNcnJ5U2VmUkdCZ0lIYnMyR0VUUnBKS3BaZzZkU3FTa3BLUWxwYUdsSlFVU0tWUzFLNWRHOUhSMFJnNGNDRDgvZjJ0emhHTHhaZ3dZUUo2OXV5SmJkdTJJU1VsQmVucDZaQktwZkQxOVVYWHJsM1JzMmRQbXpxVVNpWDI3OStQVHAwNkNTUGdxcHBTcVlSR283SGFwdEZvVUZCUVlMWE56YzBOVzdkdXhiNTkrNUNXbGdZQXVITGxDdHEwYVNOOER4QVJWUWJEU0hZSURBeEVZR0JnbWNmczNyMGJoWVdGZVBycHB5djhPcmR2M3dZQVRKa3lCVktwRkVPSERvVk1Kb1BSYUVTSERoMFFIaDZPSlV1VzRJc3Z2c0R0MjdjUkVCQmcxVzZQaUI1T1FRcnpweE15Q291Y1dBbFIxWkJMelc5V0Zla2VQTUtVaUlpSWlJaUlpQjVNWTdBWTB5WXVmZlFPVVZVb0tZems2V1lPTnVTcE14MWVFNUZHWDJRVlJBSnN3MGhyVTJaQnBUTUZhaHdWUkFLQTdkdTNJek16RTVHUmtlalRwdzhpSXlNUkVSRUJzVmlNNU9Sa0FNQzc3NzViNWpVYU5HaGc5K3R1MnJRSjZlbnA4UFQwaEZ3dVIwRkJBZmJ2M3creFdJeTJiZHZhZGEyR0RSdml3SUVEaUkyTlJVaElDQUJUNTZQRGh3OURyOWVqZmZ2MkFFd2hKQUJJU2twQzA2Wk5NWDc4ZUhUczJGSG9VRlE4UG0zOSt2VW9LaXF5NnFhVW1wcUt1M2Z2NG9VWFhpaXpGcjFlajIrLy9SYTdkKzlHVGs0T21qVnJoZ1VMRnFCaHc0WUFnQysvL0JKYnRtekJEei84Z0huejVpRTRPQmhmZi8yMTNkTmlwRklwQmc4ZWpLVkxseUk1T1JtdFdyVVM5b2xFSWp6NzdMTVBuSHBUa21iTm1xRlpzMmJsUHY2WFgzNkJVcW1zY0dlaDdPeHM3TnExQzluWjJUQVlEQ1YrSFY1KytXV2JiZDkvL3oyKy8vNTdxMjBqUjQ0VUFtZERoZ3hCdTNidDBMUnBVNGpGWWlRbEpTRStQdDdtT2xxdEZ1ZlBueTl4WC92MjdXMUNXMFQwZUdNWTZTSDB4eDkvQUFDNmRldUdNV1BHUUN3VzQ5MTMzMFZ5Y2pMbXpKbUR5Wk1uNDczMzNzUFlzV09oMVdxRkg4aEU5SEFMc3V5TXhERnQ5QWpnbURZaUlpSWlJaUtpcW1jNXBrMHFZUmlKcWxlSm5aRms1akJTdnZxdXcyc2kwdWlMVEJQYUxBSkpDbGNmWWYvSld6dHhPU2RaV08vZjRuMkhCSkVBSURZMjlvRWRiVjUvL1hXRWhvYVd1Ry9EaGcxUXE5VWw3aXVMVHFmRHJsMjdZREFZaEcxaFlXRVlPM1lzYXRlMnIzdloyTEZqb1ZhcmNmandZYXNPT2w1ZVhoZzBhSkRRT2FodjM3NDRjZUlFSmt5WWdHN2R1dGxjSnlnb0NDTkdqTUNtVFp2d24vLzh4MnFmVENaRHQyN2Q4TkpMTDVWWmkwUWlnVlFxUmRPbVRkR3ZYejlFUlVWWjdSZUx4Umd3WUFDZWUrNDU3Tnk1RXhFUkVYWUhrWW85Ly96eitPMjMzN0JpeFFvc1diS2tRaDJXS2lNakl3UHIxcTFEVEV3TUlpSXE5djBxRm92eDdiZmZBakQ5L25mbzBNSG1tQysvL0xKYzkrYnY3dzhmSHgrODhjWWJOdnZXclZ1SDlQVDBFczg3ZnZ3NGpoOC9ick05TkRTVVlTUWlzaUl5R28xR1p4ZnhLSmt6Wnc2dVhidUcvLzczditVK1o4R0NCY2pKeVVGc3JHbXU3YVZMbDNENThtV3I5bjEzNzk3RjFLbFRNWGp3WUR6Ly9QTTRjZUlFbGkxYmhydDM3MkxXckZsbzA2Wk5sZDhMRVZVdGxVNkh6cXROTTNZbEloSCtmR05RcFdZY0V6bmI3MWR1WU5ydUpBQkFsN0E2V0J4dC8weDBJaUlpSWlJaUlySjI0dVp2K09YTVFnQkE2enJQb1YremFVNnVpQjVsdXk0c3g2R3JHd0FBejBTTXd0UDFodUN2NjF2dzI3a3ZBUUR0UTEvRXM0MG5Pck5FZWd6OWV2WUxITDJ4RFlBUnBsUVM4RkgzWHlHVnlLRFNGZUEvQjRZS1haR2FCSFRDSzYzbU9xOVlCek1ZRE5CcXRaQktwVmFkaUtwTDhXczlLbTdldklseDQ4YmgyV2VmeGJoeDR4ejJ1Z2FEQVZPbVRFRkJRUUdXTGwwS21hemlZZVBDd2tKSXBkSkg2dmVGaUI1TjdJeFV4V2JQbm0zM09kT25UN2RhYjlDZ2dVMkx4b0NBQUt4YXRRb1NpZWxUQ3ExYnQ3WXI4RVJFemlkemNZR25xeFQ1R2kzMFJpT3lpdFFJY09lbjI2am1ra3N0T2lOcDJSbUppSWlJaUlpSXFDcG9EZWFPR1ZLeG14TXJvY2RCU1oyUmZHWEJ3cmFjb2xzT3I0bElwY3YvWjhuOFlkN2lUbkYvWHQxb05aN3QyU1lUSEYyZVU0bkZZcmk1T2U1bnc2TVdlS2xUcHc2Ky8vNTdZVHlabytqMWVyejMzbnZ3OGZHcFZCQUpRSVU3UXhFUk9WcjFSMmFweWhRSGtZaW81cXBsT2FwTnlWRnRWTE5aam1sVGNVd2JFUkVSRVJFUlVaWFE2UzNDU0JLR2thaDZpVVhtOTNjTVJ0UDRKeDg1dzBqa1hLYXdrWG13aTRlcjd6L2JDM0Q0MmtaaGU0ZXdsK0JqRVo0aktnOWZYMS9VcVZQSG9hOHBsVW9SRWhJQ2hVTGgwTmNsSW5JbWhwR0lpQndveUNLTWxNRXdFdFZ3Y2hkelNMWklwM2RpSlVSRVJFUkVSRVNQRHN2T1NDN3NqRVRWektvemtzSDAvbzZQckxhd2pXRWtjZ2ExWGduTHJraHlxUmNBNEd6bUFhRXJrcmVzRnJvM2VNMFo1UkVSRVZFNU1JeEVST1JBUVFxNXNKeFI2Tmcyb0VSVlRjYk9TRVJFUkVSRVJFUlZUbXZWR2NuVmlaWFE0MEFpTm9lUjlFYlQrenRTaVJzVVVoOEFnTTZnZ1ZLVDQ1VGE2UEdsMWhZQ1JuTm5KSm1MQndBZytkWk9ZVnVIMEpjY1hoY1JFUkdWSDhOSVJFUU9aTmtaS2F0STVjUktpQ3BQWnRFWlNjWE9TRVJFUkVSRVJFUlZRc2ZPU09SQVZwMlJqT2IzZHppcWpaeEpvMWRaTmthQ1hPcUZlNnJidUp5VExHeDdzazZNRXlvaklpS2k4bUlZaVlqSWdRTGtNbUg1TGpzalVRM0h6a2hFUkVSRVJFUkVWYytxTXhMRFNGVE54Q0x6K3p1V1lTUi85MUJoK1c3aE5ZZldSS1RSRjhGcVRKdUxCLzY4dWxGWWJ4TFFTZWlXUkVSRVJBOG5ocEdJaUJ3b3dOMDhwdTF1SVRzalVjM0d6a2hFUkVSRVJFUkVWVTluMEFqTExoelRSdFdzdE01SWdZcDZ3dkpkNVJXSDFrU2tOYWdCbU1lMHlhVmV1TUt1U0VSRVJEVUt3MGhFUkE0VTRNN09TUFRva0lyRmtJaE1uMURTRzQzUUdReE9yb2lJaUlpSWlJaW81dFBxelI5Z1kyY2txbTZTVWpvakJYcVl3MGlaRENPUmcrbjFHc0JvN293a2xiamhkc0ZGWWIxcFlHZG5sRVZFUkVSMllCaUppTWlCckRzak1ZeEVOWjhidXlNUkVSRVJFUkVSVlNtdFZXY2tocEdvZXBXbk14TERTT1JJUnFNQkJ1Z0JrYmt6VXE0cVExaXU1OVBTR1dVUkVSR1JuUmhHSWlKeW9FQzV1VE5TdGtvTm85Rll4dEZFRHorNWkvblRjd3dqRVJFUkVSRVJFVldlenFBV2x0a1ppYXBiYVdFa1Aza0lKQ0lwQUNDbjZKYlYrRUNpNnFUU0ZkaGJaMGh5QUFBZ0FFbEVRVlJzdTZlNkxTeUgrejdweUhLSWlJaW9naGhHSWlKeUlKRklCRitaK1Uya3UwV3FNbzRtZXZqSnJEb2o2WnhZQ1JFUkVSRVJFZEdqUWFzM2g1RmN4SzVPcklRZUJ5S1IrVEdSWlJnSkFBSVVvY0p5VnVGMWg5VkVqemUxVHZuUGtubE1tK1gzWDlQQXB4MWNFUkVSRVZVRXcwaEVSQTVtUGFxTllTU3EyV1NXblpIMDdJeEVSRVJFUkVSRVZGbVdIV2dZUnFMcVZscG5KQUFJVklRTHkzYzVxbzBjUkNXRWtmNGhBcFNhZXdBQU40a0N3WjRSVHFpS2lJaUk3TVV3RWhHUmcvbGJqR3JMS2lweVlpVkVsY2ZPU0VSRVJFUkVSRVJWUzZzM2YzaE5LdUdZTnFwZVpZZVI2Z25MbWNxckRxdUpIbTlxZmVFL1M4Wi8vbU1VOWdWN05uUjhRVVJFUkZRaERDTVJFVGxZZ0xzNWpKUmRwQzdqU0tLSG4xVm5KQjA3SXhFUkVSRVJFUkZWbHBhZGtjaUJyTUpJaHZ2RFNHSENNanNqa2FPbzcrK01aRFNQYXd2M2ZkTEIxUkFSRVZGRk1ZeEVST1JndmpLTE1KS0tZOXFvWnBOSjJCbUppSWlJaUlpSXFDcnA5T1lQcjdFekVsVTNzYmowemtqQm5vMkU1ZHNGRngxV0V6M2VUR0VrMFQrL0FLRkRFdGdaaVlpSXFDWmhHSW1JeU1IODVPWTNrYktMR0VhaW1zMTZUQnM3SXhFUkVSRVJFUkZWbHRaZ0RpTzVpQmxHb3VwbDJSbkpDSVBWUGw5NWJjaWxYZ0NBck1MclVPa0tIRm9iUFo1c3ZzOUU1czVJd1o0UkRxNkdpSWlJS29waEpDSWlCN1Bxak1ReGJWVERjVXdiRVJFUkVSRVJVZFhTV1l4cGM1WEluVmdKUFE2c3hyUVpiZC9iQ2ZOdUlTemZ5RHZya0pybzhWYW95WWZRRGNtY1E0S2JSQUVmV2JCVGFpSWlJaUw3TVl4RVJPUmd2aGFka1hMWUdZbHFPT3ZPU0J6VFJrUkVSRVJFUkZRWmxrRWt5NUFJVVhWNVVCaXBybmR6WWZsRzdobUgxRVNQTjZVMjI3eGludERHRVcxRVJFUTFETU5JUkVRTzVtZlJHU21MWVNTcTRlVHNqRVJFUkVSRVJFUlVaU3pEU0M1aVZ5ZFdRbzhMcXpDU29ld3cwbldHa2NnQmxKb2M4NHBWR0lrajJvaUlpR29TaHBHSWlCek1xak9TaW1QYXFHWmpaeVFpSWlJaUlpS2lxc013RWpuYWd6b2poWGcxUS9Hc3JCdDU1eHhWVnJYUTYvWFEyZkgrbFZhclJXSmlJbTdjdUZHTlZabnA5US8rb0o5S3BjS3RXN2NjVUkzektMVzU1aFdST1kzRUVXMUVSRVExaTh1RER5RWlvcXJrTHpPSGtiS0tWREFhalJDSlJHV2NRZlR3a3JFekVoRVJFUkVSRVZHVllSaUpIRTBzTW45bXZhUXdrbFRpaGxvZTlYR240QklLdGZkd3IrZ1dmT1MxSFZLYlVxbkV5cFVyTVhEZ1FJU0doZ0lBTWpJeW9GUXF5M1crWEM1SGNMQXB3R0l3R0RCdDJqVFVyMThma3laTkt0ZjUrZm41bUR0M0xzYU5HNGNCQXdZODhIaWowUWl0Vmd1MVdnMjFXZzJWU29XY25Cems1T1FnT3pzYjkrN2RRM1oyTm5KeWNpQVdpekZuemh5cjg5OTk5MTIwYXRVS0kwZU9MUFUxamgwN2hrOC8vUlRidG0wcjF6M1VSRVhhUFBPS0VjVlpPSTVwSXlJaXFtRVlSaUlpY2pDcFJBSjNxUXNLdGFaUDRlU3FOZkN4Q0NnUjFTVHNqRVJFUkVSRVJFUlVkUmhHSWtkN1VHY2tBS2pyM1F4M0NpNEJBSzdjUzNGWUdFbW4wK0h3NGNNNGMrWU1saTVkQ2xkWFZ5eGZ2aHhKU1VubE9yOUZpeGI0NG9zdkFBQmlzUmh0MjdiRjZ0V3IwYng1Y3p6enpET1ZyaytwVkdMa3lKSFFhRFJRcTlYUWFEUmxIaThXaStIcDZTbjh5c3pNUkdCZ0lBQlRGNmEwdERURXhNUlluWk9hbW1wMTNVdVhMa0d2MStQNDhlTld4OVdxVlFzaElTR1Z2cWVIZ1VwYllGNngrQXl2ajV5ZGtZaUlpR29TaHBHSWlKekFUeVpENFQvL3FNcFJxUmxHb2hyTHFqTlNPVnBKRXhFUkVSRVJFVkhwZEhxR2tjaXh5aE5HQ3ZkOUVzZHUvQW9BdUpoMUZLMXF4NVI0WEZYejl2Ykd0R25UTUgzNmRQejN2Ly9GK1BIak1YMzZkT2oxZW1SbFplSE1tVE40K3VtbmhhN3p1Ym01K09tbm43Qmp4dzQwYjk3Y3BzUFEwS0ZEY2VqUUlYejU1WmQ0NG9rblVLdFdyVXJWWnpRYWtaV1ZoWTRkTzZKVnExYVF5V1J3YzNPRFRDWVRmc25sY2lnVUNuaDZla0toVUpSNnJWT25Ua0dyMVNJeU10SnErNElGQzZCU3FTQ1R5UUFBYXJVYVdxMFdpeFl0RW82NWQrOGVYbnp4Ull3YU5hcFM5L093VU9zS0xkYk1hU1NPYVNNaUlxcFpHRVlpSW5JQ0g1a2JydWVid2tqM1ZHb25WME5VY2V5TVJFUkVSRVJFUkZSMUxEc2pTU1g4OEJwVnYvS0VrU0w4MnduTDU3TU9WM3RObHFLaW92RDg4ODlqOCtiTmVPYVpaOUM0Y1dNQVFGcGFHcFl2WDQ2MWE5ZGl5SkFodUg3OU9qWnMySURRMEZETW5Uc1g3ZHExczdtV1dDekcxS2xUTVg3OGVHemR1aFg5Ky9jdnM4dFNZYUVwRkpPY25DeHNxMVdyRnA1KyttbXI0OXEwYVlQKy9mdFg2ajcvK3VzdkFNQ25uMzRxaEt2R2p4OFBBSmc0Y1NKNjlPZ0JBRGh3NEFBKy9mUlR4TVhGQ2VmT25qMjdVcS85c0ZIcmJjZncxZk5wNllSS2lJaUlxRElZUmlJaWNnTExUa2dNSTFGTlp0VVpTY2ZPU0VSRVJFUkVSRVNWd1RGdDVHaldZU1JEaWNmSVhEd1E2dDBDMTNKUFFhMVQ0blorR29JOUl4eFZJc2FNR1lPSWlBZzBidHdZQlFVRnlNek1STDE2OWZEdmYvOGJXN1pzd1dlZmZRYWowWWllUFh2aWxWZGVBUUNrcDZmRHhjVUZvYUdoVnRkcTBLQUJ2dmppQ3pScDBnUXBLU240N3J2dlNuMWRvOUVJd0JRVUtoNkwxcVpORzVzd1VtVVpEQWJzM2JzWHJWcTFRc3VXTGFGU3FiQisvWHBoZjFwYUd1UnlPUURnL1BuejBPdjErUFBQUDRYOU9UazVOdmRaVTJuMFJZQVJnRWhrYW9waytpMkF6TVhEbVdVUkVSRlJCVENNUkVUa0JMNldZU1ExdzBoVWM3bEp6RzlZcVRtbWpZaUlpSWlJaUtoU3JNTklVaWRXUW8rTDhuUkdBb0JHQWUxeExmY1VBT0JpOWxHSGhwRVVDZ1g2OXUwTHdOUVphT0hDaFNVZXQzZnZYdXpkdTFkWTkvSHhzUXIxRkd2YXRDa0FvRldyVnRpMmJWdXByNXVkblkzQmd3ZGo5T2pSR0RCZ1FLbkhYYjE2RlVlT0hDblh2UlNyVjY4ZWdvS0NBSmp1S1NzckMvLys5Ny9Sc0dGRDdOMjdGejQrUG1qZXZEa0FZTStlUFRoNDhDQUFvS2lvQ0ZxdEZsOS8vYlZ3cmJ0Mzc2Smx5MGVqYzFDaE50ZThZb0F3cGMyUjMyOUVSRVJVTlJoR0lpSnlBdXZPU0pveWppUjZ1TGxhakdsVHN6TVNFUkVSRVJFUlVhV3dNeEk1bWtSc2ZreFVWaGlwY1VBSDdMMjRDZ0J3TWVzb25xNzNTclhXZGUzYU5hdnVQMDg5OVJUQ3c4TUJtTWF0YmRteVJkajN5eSsvWU1PR0RWaXpabzJ3YmZQbXpkaThlYk93bnBpWWlPenNiQUNBWEM1SFRFd01BRk5Yb2oxNzlxQlhyMTRRaThVVnFuWGJ0bTFsaHBwS01tSENCR0cwVzF4Y0hKNTQ0Z2xrWkdUZzVzMmIyTHQzTDdwMDZRS3hXSXpKa3llamZ2MzZDQXdNQkdBZTAyYlowZW4wNmROQzU2U2FUcW01aDM5YUkxbjhGL0NSQnp1eEtpSWlJcW9JaHBHSWlKeUFZOXJvVWNIT1NFUkVSRVJFUkVSVmgyRWtjalN4eURLTXBDdjF1Rm9lRGVFdTlVYWhOaGRYNzZWQ1o5QlU2L2ZvNWN1WGhYQ1JTcVdDbDVlWEVFYXFpRjkrK1FYbnpwMkRWcXVGcDZlbkVFWktTVWxCYkd3czB0UFRNV2JNbUFwZCs5VlhYMFhQbmoweGFkSWt0R3paRXFOSGp5NzEySjkvL2hrN2R1eEF2WHIxaEcxZHVuUkI4K2JOa1pDUWdLS2lJb3dZTVFJS2hRTDkrL2VIL3I3MzIvUjZQYlJhcmRBcHlsSllXQmlXTFZ0V29YdDRXQlJxN3BsR3ROM0hSMWJMQ2RVUUVSRlJaVENNUkVUa0JENHk4ei9VR1VhaW1rekd6a2hFUkVSRVJFUkVWVVpuMEFyTERDT1JJNVIzVEJzQU5BMThHc2R2eGtOdjFPTDgzVU5vSHRTdDJ1cnEwcVVMdW5UcGd0emNYQXdjT05CcW44RmdRTDkrL1d6T3VYK2JqNCtQc0Z3ODJ1MnJyNzdDdm4zN2hPMVBQdmtrQmc0Y2lQWHIxeU1pSWdJOWUvWXNkNDNGUVNFL1B6L1VyVnNYWGJ0MnhaNDllL0RlZSs5Qm9WRFlISy9SYUhEdzRFSFVxMWNQclZ1M0ZyWVBIVG9VSXBFSUNRa0pBSURHalJzREFHYlBuZzJqMFZqdWVoNkY3a2dGNmh6emlrVW9pV1BhaUlpSWFoNkdrWWlJbklDZGtlaFJZZGtaU2NYT1NFUkVSRVJFUkVTVll0VVpTY0l3RWxVL2U4SklrYlY2NFBqTmVBREFpWnM3cWpXTVZCYXhXSXdWSzFZSTYzdjI3RUY4ZkR3V0xWb2tiTnUxYXhkMjc5NWRydXVOR2pVS3FhbXArUHp6ejFHL2ZuM1VyMSsvWE9jVkZoWUNnQkE4NnR1M0wzNzk5VmVzWGJzV2I3NzVwczN4NjlldlIxNWVIaVpPbkdpMVhWUkNKeUFBYU4yNk5TNWV2QWlOUmxQaWZrdmUzdDZvVTZkT3VlcCttR1VYWFM5eHU4ekZ3OEdWRUJFUlVXVXhqRVJFNUFTK01wbXdmRS9OTUJMVlhHN3NqRVJFUkVSRVJFUlVaWFI2am1rang3SW5qQlR1MnhyZXNpRGtxaktRbG5VRStlcTc4SFFMcU80U1MyUVpHUEx6ODRORUlySFpWbDRTaVFRZmZmUVIzbnJyTFNRa0pKUjdYTnY5WWFTR0RSdWlhOWV1MkxCaEEySmlZaEFTRWlJY2UrUEdEZnowMDArSWpJeEVqeDQ5eWwzYnZIbnpjUFBtVFVnc1BoQjRQNTFPaHg0OWVtRDY5T25sdnU3REtydndCZ0RyY0ZZOW41Yk9LWWFJaUlncWhXRWtJaUluNEpnMmVsUllka1pTc3pNU0VSRVJFUkVSVWFWWWRVWVN1NVZ4SkZIVnNDZU1KQktKRUJYU0Qzc3UvaGVBRWNtM0V0QTVmRWcxVjJqTFlEQ2diOSsrd3JwT3A0Tk9wN1BaNXVGUi9tNDZ0V3ZYeG9vVksrenFMcFNSa1FIQTFKV28yRnR2dllWang0NWg3dHk1V0xKa0NWeGRYYUZTcVRCbnpoeUlSQ0pNbVRLbDNOY3ZObXJVS0F3YU5BZ0FjT3ZXTGFTa3BDQW1Ka2JZUDIvZVBMdXYrYkRLVldjQU1KcEd0UDB6b1k1ZGtZaUlpR29taHBHSWlKekF4NDFqMnVqUndNNUlSRVJFUkVSRVJGWEhPb3pFemtoVS9ld0pJd0ZBbXpyUFk5K2w3MkF3Nm5Ic3huYW5oSkZFSWhIbXpKa2pyQ2NsSldIZnZuMllPWE9tc0czLy92MDRlUENnWGRlOVA0aFUzUGxJTEJhWGVIeGFXaHJFWWpIQ3c4T0ZiVUZCUVpneVpRcm16cDJMVHo3NUJCOTg4QUhtekptRDlQUjAvT3RmLzBKb2FLaGROZDB2TlRVVlM1Y3V0UW9qUFVyeTFka0FSSUFCUW9Pa1lNOElaNVpFUkVSRUZjUXdVaFc2ZmZzMjVISzVWUXIrZnRldlg0ZTN0emM4UFQydHR1Zm41ME90VmlNZ29PU1dwdWZPblVOWVdCamtjcmxkTldWbFpjSGYzNy9FZlJrWkdRZ0lDQ2oxTDlJUGN2djJiUVFIQjFmb1hLTEhuWmViK2Mwa3BWWUhnOUVJY1NtendZa2VaakoyUmlJaUlpSWlJaUtxTWd3amthTlpoNUVNRHp6ZTNkVWJUUUk3NFV6R0g3aW51bzN6ZHcraGNVREg2aXpSaGtna1FwczJiWVQxeTVjdnc4WEZCVTg4OFFSY1hGd2dFb21RbEpRRU56Zjd1b3RwdFZvc1dyUUljcmtjTXBrTUtTa3BBRkRxYzVEejU4OGpMQ3pNNW5XNmR1MktDUk1tWU5teVpSZytmRGdLQ3dzeGNlSkVkTy9ldlZ4MUdJMUdyRml4QXFOR2piTFpkK3ZXclZLZitUd0tpclM1L3l3WlVaeEdDdlpzNkxSNmlJaUlxT0lxbGtKNXpLMWJ0MDc0UzZpbGQ5NTVCM0Z4Y2NLNlZxdEZkblkyOUJZUFo4ZU1HWU5mZi8zVjV0eU5HemZpdGRkZVEyNXVyczIrek14TVRKdzRFVC85OUpQZGRiNysrdXU0ZVBHaXpUNmxVb25Ka3lmand3OC90T3VheGI3NzdqdTgrZWFidUgzN2RvWE9KeUxBUjJiUkhVbXRLZU5Jb29lYnE4VDgxd2tHa29pSWlJaUlpSWdxam1Fa2NnYVJ4YU1pWXprQ1NXMURYaENXOTE1Y1ZTMDFGVHQwNkJBQTB6T05COW0rZlR0aVltTHcvUFBQWTl1MmJYanl5U2V0OXVmbjUrUGt5WlBRYURRbFhrOHFsZUw0OGVQWXZuMDdObXpZZ0xTME5IVHIxZzN0MnJXek9UWS9QeC9IamgyemVZMWlYbDVla01sa0tDd3NoTHU3dTgwSDFFdGpOQnF4Y09GQ2JObXlCVmxaV1ZiN0Nnc0xrWkNRZ01MQ1FpUWxKWlhyZWpXSndhQ0hWcTh5clZoOGJwZWRrWWlJaUdvbWhwSHNWRmhZaVBqNGVQenJYLzlDYW1wcW1jZWVQSGtTZ3djUHh0V3JWOHM4VHFWUzRaZGZmc0Z6enowSGIyOXZhTFZhNU9ibUNyLzI3dDBMQUlpS2lyTGFYdnhMWDhxRDM5NjllME9oVUdEMjdObkl6OCszMnJkczJUSmtaMmRqOE9EQmR0eTlXYTlldldBd0dQRGRkOTlWNkh3aUFyd3R1aVBsY1ZRYjFXQnVFbzVxSXlJaUlpSWlJcW9LZW9OV1dIYVJNSXhFam1IdnFMYUdmbEVJOWpBRlJPNFVYTUtwTy91cXBhNDllL2JnODg4L1IwaElDTmFzV1lQVHAwOGpNaklTMDZaTnN6cXVjK2ZPbURWckZqcDM3b3pKa3lkanpKZ3htREZqQnQ1NTV4M2hHS1ZTaVE4KytBQzNidDJDWEM3SGpCa3piTUkrQVBERER6OWc2OWF0MkxKbEMrTGo0ekZqeG93U3AwdnMzcjBiV3EzV1psemF5Wk1uTVdYS0ZDeFlzQUJlWGw2WVBIa3lmSDE5c1dEQkFvd2RPeFlKQ1FsUXFWUWwzbTllWGg0T0hUcUV4TVJFekpzM0Q4SEJ3Zmp5eXkvUnIxOC9YTDE2RmRPbVRZTmFyVWJyMXEweFo4NGNUSnc0RWNlUEg4ZVVLVk9zN3JXbXlsSGROQzJJaFArQm0wUUJIOW1qUGFGajllclY2TisvUDQ0ZVBWb3QxeThvS0VCMGREVGVldXV0YXJsK1ZhdnVyd2NSRVRrT3g3VFp5ZDNkSFo5Kytpa21UWnFFR1RObVlPSENoWWlJcUZ3cWU5T21UZERyOVJnK2ZEZ0FVOUovN3R5NU5zZE5uVHExeFBPWExGbUNXclZxbFJpT2V2cnBwM0h3NEVFa0pTVkJvVkFBQUhRNkhZNGZQNDYyYmR0Q3FWUWlNVEhSNnB6bXpadGo0OGFOMkxCaHd3TnIzN3QzcnhDV0trbURCZzN3OWRkZlAvQTZSSThqeTFGdDdJeEVOWm1iaXdUNUd0T2JwZXlNUkVSRVJFUkVSRlJ4VnAyUlJGSW5Wa0tQRTdGSUFyM1I5TjZPd2FpSEJBLyszdXZUZERLK1BmbzJBR0IzMnJkb0h0UU5JbEhWZmY3OStQSGppSTJOUmJ0MjdUQjc5bXpNbWpVTDc3NzdMcDU2NmlsRVJrWWlQajRlVXFrVUVvbEUrSldibXd0M2QzZm9kRG9VRmhiaXQ5OStnMWFyUmMrZVBiRm8wU0pjdkhnUi8vNzN2K0h2NzQvcDA2Zmo5ZGRmUjhlT0hkR2dRUU40ZVhrSjEzRnhjWUdMaStueG1VYWpnVnF0aGthamdVYWpnVlFxUmZmdTNmRy8vLzBQalJzM1JrUkVCREl6TTVHVWxJVGZmdnNONmVucGtFcWxHRGh3SUY1OTlWVzR1N3VqZCsvZTJMaHhJOWF1WFl2WTJGZ3NYcndZYmRxMFFXUmtKTHAwNllLUWtCRGs1ZVhoeElrVFVDZ1VtRDkvUHBvMmJRcVZTb1ZUcDA0aElTRUJmL3p4QjhMRHcvSDU1NStqYnQyNkdEaHdJSll2WDQ0UFB2Z0FyVnUzeHFoUm85QzRjZU1xKy9vN3c1MkNTd0JFZ1BIaEg5RzJiOTgreko4L0h3QXdkdXhZdlBUU1N3ODg1KzIzMzhiWnMyZmg3KytQbjMvK1dkaCs1c3daS0pWS3BLV2xJU29xcXRwcXZ0K0FBUU1nRm92TDlTendRYjc0NGd0aEtzenk1Y3NmK053MFB6OGZRNFlNZ1ZxdFJzK2VQVEY5K25SaG43TytIa1JFVlBVWVJxcUE0T0JnekprekIxT21UTUd1WGJzcUZVYkt5OHZEK3ZYck1XVElFUGo0K09EMDZkTXdHQXhZc21RSkFOUDgzd1VMRm1ESWtDSG8yTEhrdWN2aDRlRklUazR1TWNCVTdQUFBQN2ZabHBXVmhTTkhqdGhzbnpsekpwNTU1aG1idjdoZXVYSUY5ZXJWSy9VMXNyT3o0ZWZuWjdXdHZLMUhpUjVIVnAyUkdFYWlHa3dtTWY5MWdwMlJpSWlJaUlpSWlDck9zak9TUk13d0VqbUd2WjJSQUtDdWQzTzAvUC9zM1hsY1ZPWCtCL0RQekRBekxNTW15Q0tLb29JaUtybUZtbnVhKzRMbWtscTJxZVZDWm1WWlhaYzBXOXhUOHllWlMxMXZKaW5tbGd1aTVaYTdLSXFpSnBnRWdncXl5RERyN3cva01PTU1NQVBLUUg3ZXIxZjNjcDd6bkhPZUlVem16T2Q4dno3ZGNUNHRCbG5LVkJ6NGF4MjZOWGo5c2EzSng4Y0gvdjcrK1Bqamp5R1ZTdkg1NTUvanQ5OStRMHhNRERadjNvenM3R3pvZEdXM2xITjFkY1hBZ1FQUnJGa3p0R2pSUWdnM3JGNjlHbHUzYnNXeFk4ZHc5dXhaNU9YbFFhMVdsM0UyWU9EQWdUaHo1Z3h5YzNNUkVSR0JpeGN2Q2xXSkhCMGRNWGp3WUF3Wk1nUmVYbDdDTVRLWkRDKzk5QklHREJpQVBYdjJZT2ZPblRoKy9EZ1NFaEx3d2dzdkFDaHM2elo4K0hDMGE5Y09nWUdCU0U5UHg2dXZ2Z3ExV2cxdmIyKzgvZmJiNk5ldm54Q1NDZ3dNeEtKRml4QWJHNHZJeUVoRVJFUmcvZnIxOFBiMnR2cDdYVlhjekRwdjFKNE5BT3E1bTIrRFY1WDgrdXV2Q0E4UE4xdEJxOGpseTVkeCtmSmxzL3VtVFp1R1M1Y3VJU3dzN0VrdDBTd1hGNWNuY3Q2dFc3ZWFWQzk3MUs1ZHUxQlFZTDViaEsyK0gwUkU5UGd4akZST3djSEJXTDU4T1JvMHFGZ3FlODJhTlhCeGNjR1FJVU9nMVdxeGVQRmlPRHM3QytHaFk4ZU9RU2FUWWRpd1lWQW9GQ1dlSnl3c0RMdDM3eTczT29wK2FSZUx4UkNMeFJDSlJFYXY3ZWpSbzlpd1lRTSsvdmhqZE8zYTFlVDRsSlFVakIwN0ZtKysrU1lHRHg1YzduVVFQVTFjR0VhaWZ3bTVYZkVOS3lVckl4RVJFUkVSRVJHVm0wWnYwS2FOWVNTcUpHS3hCSGg0UzhmU01CSUFkRzg0RnBmU0QwR2pLOENocEEybzdkb0VRWjV0SDh1YWF0V3FoU1ZMbHNEUjBmSGhHc1hvMjdjdit2YnRLOHpSNi9WUXE5VlFxOVhRUHJ3bkpSS0poSDhBd003T0RoS0pCSU1IRHhhQ1BBQ2dVQ2d3ZXZSb29XTkZFWTFHQTdWYURZMUdJMXpYc1BwU1VlREV6YzBOalJvMUFnQzgvZmJicUZHakJ0cTJiUXQ3ZS9zU1g1T1RreE1HRHg2TXdZTUg0OGFORzFDcFZFWVBlTC95eWl2QzExNWVYbmozM1hmaDQrT0RrSkNRRW9NdTNicDFROXUyYlhIaHdvVnFIVVFDZ0p0WmwxQ1lSdElMWS9YY1EyMjJIa3Q0ZTNzak5UVVZKMCtlTERVOEV4MGREYWxVQ2djSEI1TjlOV3JVUUljT0haN2tNczFTS0JTbEJxakt3OXZiRzdHeHNSZzNibHlKWVNlZFRvZHQyN2FoWnMyYXlNaklNTmx2cSs4SEVSRTlmZ3dqVlVCRmcwam56NS9IcmwyN01HL2VQRWlsVW16WnNnWEp5Y2xZdW5TcDBOb3NKaVlHYm01dTJMQmhnM0JjNTg2ZDBiaHhZNk56RmYxeWZlellzVkt2MmFSSkU3aTd1NXVNLy9EREQ0aUtpc0t1WGJ2TUh0ZW1UUnZVclZzWFM1WXNRVWhJaUZHcUh3QysrKzQ3YUxWYU5HblN4S0xYVGtTQWkxd3VmSDIvaEtjQWlLb0R1YVE0ak1US1NFUkVSRVJFUkVUbHg4cElaQXZscVl3RUFNNXlUNFNIZklTb0M3TUJBTC9FejhHNE5pdmg2ZVQvV05ibDVPUlU2bjZSU0FTWlRBYVpURmJxUEFCR1FhU3k1bGt5dDJYTGxzTFg1WGxBT3lBZ29NdzVQWHIwc09oY2pvNk8vNG9xTW5meWtsQVlSQ29Na3JuYWUxZjV5a2pObWpYRDdkdTNzWFhyMWhML0hkeTlleGUvLy80N25uMzJXWnc3ZHc1U2FkWDRiN3V6cy9OakR5TTFhOVlNTVRFeDJMVnJGMGFNR0dGMnp1SERoNUdlbm81dTNib2hOamEyM05mUzZYU2xycitzL1kveldrUkVaQjdEU0ZhSWlvckNwazJiaE8xWnMyWWhKQ1NrM09mYnNXTUg5SG85NXM2ZEM3VmFEWlZLaFY2OWVxRkJnd2JZc0dFRFVsTlRrWldWaFpZdFcrTHZ2LytHVnF2RnFWT25VS2RPSFpNd0VnQVVGQlJnMXF4WnBWNXp6cHc1YU51MkxiWnQyNGJ2dnZzT3YvNzZxMFYvZ1VxbFVuend3UWVZUEhreWZ2MzFWNHdkTzFiWWQrTEVDUnc1Y2dTdnYvNjYyWFVSa1hsczAwYi9Gb2FWa1FwWUdZbUlpSWlJaUlpbzNEUTZ3OHBJWlFjc2lCNkg4b2FSQUtDSlZ5ZDBxVDhHQi85YUQ3VldpYlducDZCUG84a0k4VGJ0c0VCVWtweUNPMURyak8rUnQ2MHp4RWFyc1Z4QVFBQ0Nnb0p3NnRRcHBLU2t3TS9QejJUTzl1M2JvZFZxTVdEQUFCdy9mbHlvOWxWa3laSWwyTGx6Sjc3NjZpc2g1UGJISDM5Z3pwdzVHRDU4T1ByMjdZdFZxMWJoM0xsejBHcTFDQTBOeGFSSmsrRGo0Mk4wSHIxZWoxMjdkbUg3OXUyNGVmTW1uSnljMEw1OWU0d2NPZExzMmx1MWFtWDArYUJPcDhPZVBYdXdZOGNPcEtTa1FLZlRvWGJ0MmhnN2RpeGF0R2hoMGZlalc3ZHUrT09QUDdCOSszWU1HemJNN09lUDBkSFJrTXZsNk55NXM5a3drcm52eDdKbHk3QnQyemJNbXpjUHljbkoyTFJwRXpJek14RWRIUTJ0Vm9zWFgzd1JqUnMzeGllZmZJSUZDeGJnNHNXTDZOKy9QeVpNbUFBQXlNN094cVpObTNEMDZGR2twYVhCenM0Tzlldlh4NEFCQTlDdFd6ZWo2NWQycmRJNjJCQVJrU21Ha2F6UXBFa1REQnMyREJrWkdZaU9qaGJLZEJvcUt2MXBpVUdEQmlFNE9CaXVycTc0NVpkZmtKS1NndGRmZngweW1ReHo1ODdGOU9uVG9kZnI4ZFZYWHdFQTh2UHpNV0RBZ0RMUE8zSGlSUFRwMDhkb0xEVTFGVysrK2Fhd3JkRm9vRlFxb2Rmckh6M2N5TDU5KzR6NkxuZnQyaFYxNnRUQm5qMTdoTEgvL3ZlL2NIWjJocnU3dTlFNEFMUm8wY0traWhJUkZUSnMwM2FmWVNTcXhsZ1ppWWlJaUlpSWlPanhZR1Vrc29XS2hKRUFvSFBBSzdpVDl6ZmliOGZpZ2ZvK2ZvbWZpN2pVZlFqeDdnSmY1NGJ3VXRSL25NdWxmNkh2VDAxNitGWGhaMnh5aVJPZXFkWFRkZ3V5a0U2blEzaDRPTDc2Nml2OCt1dXZRdmlsaUZxdHhvNGRPMUM3ZG0yMGF0WEs2UE0yUzl5NWN3ZVRKMDlHN2RxMTBhNWRPNXcvZng3SGp4OUhTa29LSWlNamphb3NmZlBOTjlpeFl3Y1VDZ1U2ZE9nQW5VNkhRNGNPNGRxMWEyYlAvZUtMTHhwdEwxeTRFSHYzN2tYZHVuWFJvMGNQNU9YbElUNCtIamR1M0xBNGpLUlFLTkN0V3pmczNyMGJ4NDRkdzNQUFBXZTAvOXExYTRpUGowZWZQbjNLckh4bXp1SERoM0hvMENGMDdOZ1IyZG5aUnAvSjZ2VjZ6Sm8xQ3dxRkFyMTc5MGF0V3JVQUFHbHBhWGp2dmZlUW5wNk8rdlhybzN2Mzdzak56Y1hwMDZmeHhSZGZJQ0VoQVJNblRyVHFXa1JFWkJtR2thd1FFaEtDa0pBUUpDWW1Jam82Mm1TL1ZxdTF1TlFuVUJodWF0S2tDYzZkTzRlclY2OGlJaUpDYUtHV2xwYUdVNmRPNFkwMzNyQjZuUktKeEtRc3FUWHJNclJnd1FLSVJDS2pYMmlPSGoxcWR1NktGU3RNeGo3NTVCT0drWWhLWUZnWjZiNlNiZHFvK3JKblpTUWlJaUlpSWlLaXgwSmpVQm5Fam1Fa3FpUmlrVUYxRkwxMVlZa2lRNXArQW05RkFQWmYveDRBY1BYdWNWeTlleHdBWUcvbmhKNkJFL0JNclY0Vlh5eFZxcWo0R2JoMCt6Q0tRa0pQakY0UGtWaUVvdWZuQzdSNStPcjNnVS8ybWdEOFhCcGpXUE5aY0pIWExQYzVPbmZ1ak1qSVNPelpzd2V2dmZZYUhCd2NoSDJ4c2JHNGYvOCtSbzhlWGE0d3kvNzkrekY1OG1TaFVFRmVYaDRtVFpxRVc3ZHU0ZFNwVTJqWHJoMEE0UGp4NDBMb2FmSGl4WEJ6Y3dNQVpHVmxZZHEwYVdWZUp5c3JDM3YzN29XUGp3OVdybHdwZkNhbzArbVFrNU5qMVpyRHc4T3hlL2R1Yk4yNjFTU010R1hMRmdDRnhScXlzN090T2k4QUhEeDRFTXVYTDBlZE9uV0VzZnYzN3dNQXJsNjlpaDQ5ZXVEOTk5ODNPbWJldkhsSVQwL0gyTEZqTVd6WU1HSDg3dDI3bURKbGl0QmlyM1hyMW1WZWk0aUlyTU13MG1Pa1ZxdXQ3dlg2NE1FRExGaXdBTTJiTjBlL2Z2MkU4WjA3ZHdJQWdvT0RrWktTQXFDd0RSdFErQmRyMFJnQWVIaDR3TjdlWHRpT2pJekUyclZyamE1VFZnV2swZ3dZTU1Ba3pVMUVGZWZDTm0zMEwyRllHVW5KeWtoRVJFUkVSRVJFNVdZWVJwS0lHRWFpeWxIUnlraEZPdFFiaVdDdmp0aHk4UXY4azMxRkdGZHE4bkFrK1dlR2thcWhoTnRIOGNTRFNBQWdFa0d2QTBRU29KeDV1SEpKeWI2TU15bTcwS1grbUhLZlF5cVZvbi8vL3ZqaGh4OFFFeE9EL3YzN0MvdWlvNlBoNk9pSUYxNTRvVnpuRGd3TU5PcVk0dVRraEQ1OStpQXlNaExYcnQrUkFzRUFBQ0FBU1VSQlZGMFR3a2pidDI4SEFMejU1cHRDRUFrQTNOemM4TlpiYitIRER6OHM5VHBGbldBZS9TeFJMQmJEMWRYVnFqWFhyMThmb2FHaE9IZnVISktUazFHM2JsMEFoWUduZ3djUElqUTBGQUVCQVlpTGk3UHF2QURRcVZPbkVzTkJlcjBlTDcvOHN0SFk1Y3VYa1pDUWdNREFRQXdkT3RSb240ZUhCMTU3N1RWODhjVVgyTFZybDBrWXFiUnJFUkdSWlJoR2VreDBPaDBlUEhnQVoyZG5xNDVidkhneE1qTXo4ZFZYWHlFM054YzNiOTZFVHFmRGpSczNBTUFrd1FzQWE5YXN3Wm8xYTRUdE9YUG1vRzNidHNKMmx5NWRoRDZxUlRJek03Rnk1VXFyMWdZVS91WE4wb05FVDRhTFhDNTh6VFp0VkozSmpTb2ptYll3SlNJaUlpSWlJaUxMR0xacFkyVWtxaXlQSzR3RUFCNk9kVEMyemJlNG5IRVlON011SURuckFqSnlreEhzMWJHaXl5UWI4SFQwUlVaZUNsQVpueE9KQUwyMjhET3A4ajllYngwWHVTZUN2VHBVK0R6OSt2WEQvLzczUDJ6ZHVsVUlJNTAvZng3WHIxOUhlSGc0SEIwZHkzWGV4bzBibTR6NSt2b0NBSEp6YzRXeFM1Y3VRU3dXSXl3c3pHUitZR0JnbWRmeDlQUkVhR2dvNHVMaU1INzhlQXdmUGh4ZHUzWTE2Y0ppcVVHREJpRXVMZzYvL3ZvcklpSWlBQlFHcHRScU5jTER3OHQxVHFDd2cwMUpQRDA5NGUzdGJUUjI2ZElsQUVEYnRtM05mdFlaR2hvS0FHWmIyWlYyTFNJaXNnekRTSStCUnFOQmJtNHU5SHE5VWVLNExDZE9uTURCZ3dmaDVPU0VkOTk5RjVtWm1RQ0FnUU1INHAxMzNrRitmcjdSL0lLQ0FreVlNQUd2dnZvcU9uWXMvc1g5MFRab1FVRkI2TnExcTlGWVNrcUsxV0VrblU0SHZWNXZkYlVuSXJLTUt5c2owYitFWVdXa0FsWkdJaUlpSWlJaUlpbzNqVUVZU1NJdTM0ZkFSTlo2bkdHa0lvMXJka0RqbWhVUGVaQnRUV2ozWTZWY1orR2hvY2hWM1JOQ1QvWjJUbmpudWYvQjNrNVJLZGV2S0hkM2QzVHUzQm43OSsvSDJiTm4wYUpGQzBSSFJ3TW8vTXl2dk15Rm1PUVBIM0l1cW1KVTFFck53OE1EZG5hbUgvdWFHek5uOXV6WitQNzc3L0hiYjc5aHdZSUZpSXlNeEVzdnZZUWhRNFpZWGJTZ2ZmdjI4UGIyeHI1OSsvREdHMjlBTHBkang0NGQ4UEx5RXFvNWxZZTd1N3RWKzRwYXdYbDZlcFo2eklNSEQ2eTZGaEVSV1laaHBBcjYvZmZma1pHUmdlRGdZQURGaVdSTCtQajRvSEhqeHZEMzkwZWRPblhnNys4UFB6OC8xS3BWU3dnQUxWbXlCTFZyMThhTEw3NG9oSlBjM2QyUmw1ZUh0V3ZYWXNhTUdVWXQyb0RDSHJLSmlZbEdZK2IrSWkxTFVhcmFzTDh0RVQwK3pnWmhwQndWdzBoVWZSbFhSbUlZaVlpSWlJaUlpS2k4V0JtSmJPRkpoSkdxcTV5Y0hPajFlcmk0dUZUb1BBa0pDYWhidDI2NUsrSWtKU1hCMzk4ZllySFlaRjlXVmhZQVdQVndmRlUzNnBrdnNPckVlQUNBSG5vbzFibTRuSEVFei9qMnRQSEtMRGQ0OEdEczM3OGYyN1p0ZzcrL1A0NGVQWXBubjMwV2ZuNStUL1M2WXJFWVlyRlkrTmw5TkRoVTlQTlNGaWNuSjBSRVJPQ1ZWMTdCenAwNzhjc3Z2MkRWcWxWNDhPQUJYbm5sRmF2WE5HREFBSHozM1hmWXQyOGYzTnpjY08vZVBZd2RPOWJzejdRMTU3Vm1YOUhubTNmdjNqVjdUTkgzeGx6WG00cXNrNGlJQ3ZHL3BCV3daODhlZlA3NTV3Q0FLMWV1UUN3V0l5QWd3T0xqL2YzOXNXelpNbnp3d1FjWU1XSUUycmR2ajdwMTZ3cEJwSVNFQk96Y3VkUHNYM2d1TGk2SWo0L0gvLzNmLzVuc1U2dlZ5TS9QTi9xbm9LREE2dGVYbnA0T2dPbGZvaWZGUlZaOFF5bFhwUzVsSmxIVlpzL0tTRVJFUkVSRVJFU1BoVVp2V0JtSllTU3FITlV4akRSOStuVE1uajI3UXVmSXpzNUdmSHc4dG0vZmpxTkhqd0lBWnM2Y2lXblRwZ0VvckRoejQ4WU5xODk3K3ZScFJFUkVZT3ZXcmVWYVYzcDZPaVpNbUlCdnYvM1c3UDZsUzVmaTFWZGZ4YjE3OThwMS9xckl4N2toSktLaStna2lRQVFjdjduWnBtdXlWbEJRRUlLRGczSHMyREZFUjBkRHA5TlZxQ1daTmVyVXFRT1ZTb1hMbHkrYjdEdDM3cHhWNTNKemM4T29VYU93Yk5reUFNQytmZnZLdGFiZXZYdERMcGRqMzc1OTJMdDNMK1J5T1hyMzdsMnVjNVZYbzBhTkFBQW5UNTQwdXo4dUxnNEFXN0lSRVQwcHJJeFVEa1cvNE8zYnR3OHZ2dmdpaGd3WmduZmZmUmZCd2NIbHFpS2swK253OTk5LzQ4cVZLN2h5NVFxY25aM3h5aXV2WU9YS2xhaFRwNDdaRW81K2ZuNFlOV29VMXExYmg4NmRPNk5ObXpiQ3ZsNjllZ2s5YVl1a3BLVGcrUEhqd25hOWV2WFFxMWV2VWtzckZsVlg4dmYzdC9vMUVWSFp4Q0lSSEtWMmVLRFdRSS9DUUpKQ3hwdE1WUDNJRE1KSVNsWkdJaUlpSWlJaUlpbzNyYTY0ZWpZckkxRmxxVzVocEt5c0xKdzVjd1o5Ky9hMStKZy8vdmdEY1hGeHVIdjNMbTdmdm8yMHREU2hPd1FBQkFjSG8zMzc5ckMzdDhmOSsvY0JBSnMyYmNLNmRlc3dlZkprcTY3VnNtVkwxSzlmSDVzM2I4Ymd3WU5OdWx1VXhjdkxDNk5IajhhUFAvNkluajE3SWpBdzBPaDFIRDU4R0pNbVRVS05HaldzT205VjUrSG9oL1M4NU1JTnZRaHB1ZGVSbG5NTlBzNE5iYnN3SzRTSGgyUGV2SG1JaW9wQzdkcTEwYXBWcTBxNWJ1Zk9uZkhERHovZzIyKy94Yng1ODRSS1B6ZHYzc1M2ZGV2S1BENHJLd3ZaMmRsR253Y1dmZDRwTWJqM2F3MW5aMmQwNzk0ZE8zZnVoRWdrUXUvZXZjMVdJSHFTUWtORFVhOWVQU1FrSkNBcUtncERodzRWOXFXbHBXSHQyclVRaThVWU5HaFFwYTZMaU9ocHdUQlNPY1RFeEFBQXhvNGRpMkhEaHVITW1UTzRlUEdpa0phMzFPYk5tM0hnd0FIY3VIRURLcFZLcUt6VXUzZHZiTjY4R1FrSkNmajY2NitGditnMUdnMEFDQUdpNGNPSDQ4Q0JBMWk4ZURHKysrNDdxMG9HdG16WkVpMWJ0aFMybFVxbHlmSDc5dTJEUXFFUWtzTkU5UGc1eTZSNG9DNzhzNTJ0VWpHTVJOV1N6S0JObTRwaEpDSWlJaUlpSXFKeTAraFlHWWtxWDFVT0k5MjZkUXVuVHAweUdrdE1USVJPcDROVUtpMjErdEN6eno2TFdyVnFBUUJTVTFQeDIyKy93Y3ZMQzE1ZVhyaDI3UnFhTld1R0lVT0dvRTZkT2tJckxVZEhSNmhVaGFIQWdRTUg0c3laTTFpeVpBbHUzYnFGY2VQR0NaL1BmUG5sbHpoeTVFaUoxMWFyMWRCcXRSZ3laRWlKbjkzNCsvdGp4WW9WQUlBUkkwWWdMeS9QYUw5T3A4UFVxVk9OeG9yV3RucjFhcXhldlZvWWwwcWwyTEpsUzRucnFRNXF1NFVVaDVHZ0J5QkNVbVpjdFFvamRlclVDYXRXcmNMZHUzY3hjT0RBVWdzQ1BFNURodzdGd1lNSGNmbnlaYnorK3VzSURRMkZVcW5FdVhQbjBMdDM3ektyZEdWbVptTDgrUEVJRFExRi9mcjFvVktwOE9lZmZ3SUFYbnp4eFhLdkt6dzhIRHQzN29SZXI3ZEo0RWNrRXVIamp6L0crKysvajhqSVNPemZ2eDlCUVVHNGUvY3VMbHk0Z1B6OGZFeWNPQkVORzFhZm56RWlvdXFFWWFSeUdEQmdBSm8xYTRhQkF3Zml6cDA3K1BycnJ4RVVGSVRubjMvZXF2TklwVkw0K1BpZ1M1Y3VhTnk0TVFJREF5R1h5NkZVS2pGeTVFajA3dDBiL3Y3K2lJcUtncE9URStMajR3RUFOV3ZXQkFEWTJkbGh5cFFwaUlxS2drcWxNa25YYTdWYUhENThHSEs1SEJjdlhnUUF1THE2Q3Z0WHIxNE51VndPalVhRFBYdjJ3TmZYVjloMzh1Ukp4TWZIWStqUW9VTGJPQ0o2L0p4bE10ek95d2NBWkJlb1VFdmhaT01WRVZuUHNFMmJTcXV6NFVxSWlJaUlpSWlJcWpmRElJaEV4UHV5VkRuRW91S3dURlVMSTEyK2ZCa3JWcXlBVENZekN2WFkyOXRqMTY1ZFpvL1I2WFJRcVZTb1VhT0dFRVlhT25Rb2hnOGZEcUR3czVOZXZYb2hJQ0FBenozM25OR3g5dmIyVUNxVkFBb3J3M3orK2VmNC9QUFA4Y3N2djZCQmd3Ym8zcjA3QUtDZ29BQjJkbllZTzNac3VWN1hsaTFiVUZCUUlHeC85dGxuMEpid2tGOVNVaElXTFZxRWFkT21vWGJ0Mm1iblZGYm81VW55ZHduQm1aU0gvMDVGSWdCNlhNNDRqTGIrUTJ5NkxtdElKQkwwNzk4Zm16WnR3Z3N2dkZCcDE3VzN0OGVpUll1d2R1MWFIRGx5QkVlUEhrV3RXclh3MWx0dm9VdVhMbVdHa1R3OVBmSENDeS9nN05tenVIanhJaFFLQlJvMGFJRDMzbnNQclZ1M0x2ZTY2dGF0aXhZdFdrQ24weUVnSUtEYzU2bUlnSUFBL04vLy9SLys5Ny8vNGNTSkU5aTdkeThjSFIzUnZIbHpEQnMyRE0yYk43Zkp1b2lJbmdZTUk1VkQ4K2JOaGIrY2xpMWJCcDFPaC8vODV6OG02ZmJnNEdBc1hyellLT1JqYU1DQUFSZ3dZSURKdUwyOVBaWXZYeTRFaDFhdlhnMmRUZ2Q3ZTNzOC8venpSaFdObWpadGlxWk5td0lBOHZQempjNGprVWdRR3h1TGUvZnVRU1FTWWRTb1VRZ09EaGIybnp4NUVuLzk5UmNBd05mWEZ4TW1UQkQyZmYvOTk2aFJvd2FHRFJ0bThmZUZpS3puTEpjSlgrZXExS1hNSktxNkROdTBGV2lxMWcwcklpSWlJaUlpb3VwQ1k5Q2lqVUVrcWt4VnVUSlNrZVhMbDFzY1praE1UTVRFaVJPTnhpenRMT0hrNUNTRWtZRENoOHBuekppQi9mdjNDMEdrSW5LNUhIMzY5TEhvdkk4NmRPZ1FNakl5aE8yQWdBRGN2SG5UN0Z3N096dGhMVEtaek95Y2V2WHFsV3NkVlltdnEwR1hEcjBlQUhBNzk3cU5WbE82cmwyN29tdlhybWIzalJvMUNxTkdqVEs3YjkrK2ZTWmpVNlpNd1pRcFU0ekdPblhxWkhZdUFMUnAwOGJzUGxkWFY3UG5LdW02aHB5ZG5mSCsrKytYT3FjMEpWMFhBTDcrK211ejQ2R2hvUlovUHlaUG5vekpreWViUFkrcnEydVpyNjltelpwNDU1MTNTcDFqeWJXSWlNZzZEQ05WME15Wk01R1ptUWtQRHcrVGZRcUZRZ2dLRlNrcHFmK29vclErQU96WnM4ZWlZeHdjSEV6K3dwMDllM2FKODFldFdsWGl2bmZlZVFjcWxRcHVibTRXWFp1SXlzZlpvQzFiZG9HcWxKbEVWWmRSR0lsdDJvaUlpSWlJaUlqS1JXdlFvczJPTGRxb0VsV0hNRkpGWkdkbkczM09vdE1WVnZhK2Z2MDZvcUtpak9iZXVIRURTcVhTWkJ3QW9xS2k0T0xpZ3A0OWU2SjkrL1lWYXUzVXNXTkhvN1pzbVptWkpZWTVpdFk3Zi83OEVrTlZQLzc0WTdYL1BLZUdnNS94Z0FoUWF2S1FwVXlEbTcyUGJSWkZSRVJFNWNZd1VnV0p4V0t6UWFUcXpyQ0NFaEU5T1M0R2xaRnlWQXdqVWZVa2x4VGZCRkV4akVSRVJFUkVSRVJVTGthVmtSaEdva3BVSGNKSWVYbDV1SC8vdnNWekRXVmxaZUdISDM0d21YZjU4bVZjdjI1Y2VVZWowUUNBMmZrQTRPL3ZqNTQ5ZTZKSGp4NEFnRjkrK1FYcjE2KzNhRjFGbkp5Y3NISGpScU14THk4dmJOKyszZXo4aElRRVJFUkU0SnR2dmtHREJnMnN1bFoxWWllV1FTcTJoMXFuZk5pbXJWQldQc05JUkVSRTFSSERTRVJFTnFRd0tLdWJVOEEyYlZROXllMVlHWW1JaUlpSWlJaW9vclI2VmtZaTJ4Q0xpejhxMHVrME5seEp5ZDU5OTkxeUgrdnY3MjhVOU5GcXRlalZxeGY2OXUxcjBvNXA3OTY5bUQ5L1BsYXRXbVhVd1VLdFZrTXFOZjF6MmFwVkt6ZzdPMXUxbmtmUHMyYk5Ha1JIUjVjNHY2Z3lVa1JFUktudDVrYVBIbzNodzRkYnRaYXF4bEhtZ3Z0Q216dzlBQkdTTXVOUXovMFpXeTZMaUlpSXlvRmhKS3J5L3NuTnc1blVEUGc2TzBFaGxhS1JSL1V1TlVwa3lLaE5HeXNqVVRWbDJLWk5wZFhaY0NWRVJFUkVSRVJFMVpmR29FMGJLeU5SWmFvT2xaSGVlZWNkZUh0N1d6UTNKU1VGSzFhc0tOZDFhdFNvQVFESXlNZ1F3a2dwS1NsNDk5MTM4ZWFiYitLRkYxNHdtaDhRRUlDQWdJQnlYYXRJdjM3OTBLNWRPd0NGYmVKV3IxNk5pSWdJNGZVbUpTVmgwYUpGbURKbENtclhyZzJnc0tyVG1qVnJNRzdjT0tGZFhNMmFOU3UwanFwQUlhdUIrOHIwd2cwOUFKRWVXY28wbTY2SmlJaUl5b2RoSktyeVJrYnZRYTdLdEdKTUsxOHZPTXVrNkJjWWdDNTEvY3djU1ZUMUdiVnBLMkFZaWFvbnVVRVlxVUJUTlorZUl5SWlJaUlpSXFycXRBWVZhU1FpaHBHbzhsU0hNRkpJU0lqRm9SOVhWMWVMNXVsME90eThlUk5KU1VsSVNrcUNyNjh2bWpScEFnQzRmZnMyQUVDcFZHTFdyRmxRcVZSbzNMaHgrUlpmQmk4dkwzaDVlUUVvck9LMGFkTW1SRWRIWStuU3BVYno2dGV2andZTkdrQ3BWT0tycjc1Q3JWcTE4UHp6ejhQUjBmR0pyTXNXM095OWtaSjkyV2dzSzU5aEpDSWlvdXFJWVNTcTBuSlVhck5CSkFBNG5WcVlqaitZbkFKZmhSUDZCd1dnWDJBOTFGSTRWZVlTaVNyRTJiQk5HeXNqVVRWbFdCbXBnSldSaUlpSWlJaUlpTXBGYTFRWmliZnVxZkpJUk1VL2I5b3FHa2FxaUtMUVVYSnlzdkQvQUxCanh3N3MyTEVEQUNDWHl6Rml4QWc4Ly96emtNbGt1SDc5T3BSS0pXYk1tSUdiTjI5aTNyeDU4UGYzRjg3NTl0dHZDK2VwaUtpb0tNeVlNUU1wS1NuQ1dINStQakl6TXpGaXhBZ0FnT2JodzM4ZmZmUVJKQklKVkNvVmNuSnlvRkFvOFBycnJ3dkgrZnY3NCt1dnY2N3dtbXlwaG1OeGF6eUlDdjh2T2V1OGJSWkRSRVJFRmNKM05GU2xPY3VrK0w4K1hYRXdPUVdKZHpPUm8xTGo2cjBzazNtcHVYbUlQQk9QeURQeDZGTFhEMVBidG1Bb2lhb0Y0OHBJNW9OM1JGV2RYRkxjcTE2bC9mZmRzQ0lpSWlJaUlpS3FERnE5UVdVa3RtbWpTbFFkS2lQOS92dnZpSStQdDJodWVucTYwWForZmo3R2pSc0h2VjRQQVBEdzhBQUFOR25TQklNSEQwYjkrdlhoNStjSHNiandIbGZEaGcxeDRjSUZmUHJwcDdodzRRSSsvUEJEdEdyVnl1aWNMNy84TW5KeWNvekc5dTNiaHl0WHJtRFNwRW5DMkcrLy9ZYnIxNjhialJtU3lXUjQ1WlZYa0orZmI5RnJLODIvb1VLU203MXY4WWIrNGYrSVJGQnFjbUZ2cDdEVnNvaUlpS2djR0VhaUtxKzFyeGRhKzNxWmpKOUtUY2ZCNUJUc1NMeUJYSFZ4aU9OZ2NncE9wYVpqVnFjd3RtK2pLczh3akpUTnlraFVUY250aW4rZEtHQVlpWWlJaUlpSWlLaGNqQ29qaVhqcm5pcFBkUWdqUlVWRkNXR2hzdWgweHBXN25aeWNNSFhxVk5Tc1dSTU5HemFFUXFGQXIxNjkwTEJoUTNUdTNObmsrT2JObTJQanhvMlFTcVdZUFhzMjJyWnRDd0RRYXJXUVBLd1EzcjU5ZTVQakRoNDhDRTlQVC9UczJWTVlpNHVMdzgyYk40M0dIaFVhR2dvQVVLdlZLQ2dvc09nMUdwTEw1WkJLL3gwQlJvVzhSdkdHQ0E4RFNVQmF6alhVYzMvR0ptc2lJaUtpOHVFN21zY3NLU2tKR1JrWmFOMjZOVVFpa2EyWEk5RHBkTGgxNjVaUkdkRWkrZm41Y0hCd3NNR3FLcVlvcFBSKzJ4YllmdlVHdGlmZXdKbTBEQUJBcmtxTjkyTU9ZMXpMcGhqWElzVEdLeVVxbVVKVy9DWXhwNFNXaEVSVm5jeXdNcEttYXQ2d0lpSWlJaUlpSXFycVdCbUpiTVVvaktUVGxETFRkcFl2WDQ2QWdBQ0w1aVltSm1MaXhJbEdZNzE2OVJLKzFwYnlNTjJ1WGJ1d2JkczJBTUN3WWNPRUlCSUFmUGJaWi9EeDhjSGJiNzl0Y2x4V1ZoYk9ueitQTGwyNldMVEcxTlJVSERod0FOMjdkNGVYVitIRDJGdTNia1ZrWktSRnh4dUtpSWhBLy83OXJUNnVLbktTdVQweVV2ZzVXNWJ5ZHVVdmhvaUlpQ3FFWWFRS1NFOVBoMFFpRVVwNkFzRG16WnV4ZS9kdTdONjlXMGpJVytxTEw3NkFTQ1RDdEduVExFNzRQMHFuMDJIdTNMbG8yTEFoUm80Y0tZeEhSa1ppOSs3ZFdMVnFGYnk5dllWeHZWNlBtVE5uUWl3V1k5NjhlZVcrcnEzMUR3eEEvOEFBWExtYmhmZGlEaUV0OXdFQUlQSk1QRTZucG1OQjl3NXdsdkVOUEZVOXpyTGl5a2k1QmF5TVJOV1QzT0R2TzFaR0lpSWlJaUlpSWlvZnc4cElkZ3dqVVNVU2k2dCtaYVFuN2NhTkcxaTVjaVhPbmoyTE5tM2FJRHM3R3pFeE1SZ3hZZ1RzN2UyRk9jN096bWFQWDc1OE9WUXFGZnIxNjJmUjlkTFQwN0YyN1ZvNE9qcGkwS0JCd3JoVUtzVi8vL3RmaTljOWZQaHdpK2RXQjA0eWQ0TXRFU0FxTEkyVWxaOW1td1VSRVJGUnVUR01WQUVyVnF6QXlaTW5zV25USmlnVUZldFZtNWlZaU5qWVdBd1pNa1FJQkowNGNRSzNidDBxOWJpR0RSdWllZlBtd3JaWUxJYTN0emZXcmwwTFB6OC9vY1RvMEtGRHNYdjNic3lmUHgvejU4OFhxalp0M0xnUlo4K2V4Ymh4NDZwdEVNbFFJdzgzL0JUZUMrL3RPeVJVU1RxZG1vN3hPMk94cW04M0JwS295bUZsSlBvM2tCbUZrWFNsekNRaUlpSWlJaUtpa3JCTkc5bEtkV2pUcHRQcFNxMW9aS2lzZVJwTllmVW5rVWlFbkp3Y0xGKytIQWNPSElDcnF5dW1UWnVHSGoxNklENCtIdSsrK3k2V0xWdUdEejc0QUE4ZVBFQnFhaXFHREJsaWRLNmNuQndzWGJvVXYvLytPL3IzNzQvZzRHQ2ovUktKUkxpZW9mVDBkQUFRcWlJWnFsR2poc25ZMDhKUjZtbzhvQWNnMGlNdDU1cE4xa05FUkVUbHgzYzA1WFRuemgzOCtlZWY2TmF0VzRXRFNBQ3dmdjE2dUxtNTRlV1hYeGJHRGg0OGlFT0hEcFY0akZLcHhOQ2hRNDNDU0FBd2R1eFlYTHAwQ2N1V0xjT3p6ejRMQndjSGVIaDRZTXlZTVlpS2lrSjZlanE4dmIxeDdkbzFyRjI3RmwyN2RzWFFvVU1yL0JxcUNtZVpGSkY5dTJIVm1YaDhkL1lpQUNEeFhoWVcvbmtXc3pvOWErUFZFUmx6a3RvSnJhOEx0RnJvOUhxSXExQ0xSeUpMR0xacDArZ1lSaUlpSWlJaUlpSXFEN1pwSTFzeERMOFovaHhXSlcrOTlWYUZqajkvL2p5T0hEa0NaMmRuSkNjbkF5Z00vU2dVQ3RqWjJlSGxsMS9HaXkrK0NBY0hCd0JBMDZaTk1XclVLR3pZc0FHNXVibENRQ2cwTkJRQWtKU1VoQU1IRG1ENzl1M0l5Y2xCbno1OU1HblNKSlByK3ZuNUlUOC9IMHVXTEVGUVVCQUFvS0NnUUdnRlZ6UldSS2ZUNGNDQkF4VjZyZFdaVE9KZ1psUUVwU2EzMHRkQ1JFUkVGY013VWpuOTlOTlAwT2wwQ0F3TVJIeDh2RENlbVprSkFMaDQ4V0tKbFlicTFxMXJWTXJ6MHFWTE9ISGlCS1pQbnc0bkp5Y0FoY244YWRPbVlkcTBhU1d1b1dmUG5wQktpOStVSGo1OFdMaCs4K2JORVJRVWhKaVlHR0cvU0NSQ2VIZzRUcHc0SVl3RkJnWWlLQ2dJMjdkdkJ3QzR1cnFpVTZkT0ZuOGZxckx4TFp1aWxyTVRadjlSK0hwM1hMMkJvQnB1R05rMHFJd2ppU3FYczF5RzdJY3QydTRYcU9CdUw3Znhpb2lzSjVkSWhCWnRTcTBXOWxhMktpVWlJaUlpSWlKNjJyRXlFdGxLZGFpTTlNWWJiOERUMDlPaXVXbHBhVmkvZnIzUm1Fd213L2J0MjZIUmFDQVNpUkFjSEl6ZXZYdERKQkxoZ3c4K01IdWVNV1BHd003T0R2LzczLytnVnF2Um9VTUgxS3RYRDluWjJYai8vZmR4Ly81OU5HalFBQjkrK0NIQ3dzTE1ucU4vLy82SWo0OUhURXdNZHU3Y0tZeTd1TGlZZlUxYXJSWlJVVkVXdmM1L0s1bkVFU3J0QXdDQVNBem85WG9rWjUyMzhhcUlpSWpJV254SFV3NjNiOS9HcmwyN0FBQXJWNjQwTytlOTk5NHI4Zmc1YythZ2JkdTJBQUMxV28wbFM1YWdkZXZXNk5hdG16Qm4vdno1U0UxTnhhSkZpMkJuWi81ZmswNm5NOXIzODg4L0l6RXhFVEtaektyWFUvUkx1VXFsUXIxNjlmNDFZU1FBNkI4WWdDdDNzN0R4WWlJQVlOSHhzd2p5Y0VOclg5UFNwMFMyNGl5VENtR2tIQlhEU0ZROXlTUmlJWXhVb0dFWWlZaUlpSWlJaU1oYVdoMHJJNUZ0Vk9Vd1V2ZnUzZEc5ZTNlcmp4czllclRSZHVQR2pZWFBkZlI2UFVRV1ZLY1hpVVFZUFhvMEJnOGVqTXpNVFBqNStRRW9EQkxObVRNSEVvbkVwTExSbzV5Y25EQjM3bHlMMWh3ZUhvNysvZnZEM3Q3ZW92bi9Wbkk3QnlHTXBOY0QwSXNBRWFEVTVNTGVydUtkU29pSWlLaHlNSXhVRHQ5ODh3MTBPaDArL2ZSVGVIaDRHTzNidUhFampoOC9qb1VMRjVaYUdhbkkyclZyY2Z2MmJhTmZScytkTzRmWTJGaU1HREdpeENCU1VZOWh3OHBJQU5DbVRSdUxmN0Y5MU96WnMvSFBQLytVNjlpcTdQMjJMWkI0TnhObjBqSUt0Mk1PNDMvaFBWRkw0V1RqbFJFVmNwYkpBT1FCQUhJSzFLVlBKcXFpNUJJSmNsRDQ4NnZTVnEyYlZrUkVSRVJFUkVUVmdWWnZVQmxKekZ2M1ZIbkVCcFc0ZExwLy8zMGRTNEpJaGh3ZEhlSG82R2cwRmh3Yy9EaVhCQUN3czdNcjhUT2hwNG1EMUJrNUJYY0xOL1I2UUFRQUlxVGxYRU05OTJkc3VUUWlJaUt5QW4rcnNkTGV2WHR4NHNRSmhJZUhvM1BuemliNzNkM2RBUUFoSVNHUWxGRVY0c0tGQy9qbGwxL3c0WWNmd3N1cnNGS1BScVBCc21YTDRPbnBpVkdqUnBWNGJFbGhKREp2WVkrTzZMOXhPM0xWYXVTcTFJZzhFNDlabmN5WFRTV3FiTTd5NG1wbU9TcVZEVmRDVkg1eXUrSy84d29ZUmlJaUlpSWlJaUt5bWxGbEpCSHYrMUxscWNxVmtlanA0eWgxTmRncURvNmw1VnhuR0ltSWlLZ2FZUmpKQ3RldVhjUFNwVXRScTFZdHZQYmFheFUrMzhhTkc2SFg2N0Z1M1RwRVJrWkNwVktob0tBQWFyVWFNMmJNS0xVVXAxcGQrSlNNWVVxK2FkT21jSFIweE0yYk56Rng0a1NyMXJKaXhRbzBhdFRJNHA3TDFZMnpUSW9GUFRyZ3JWMEhBQUE3cmliaHBaQkdhT1RoWnVPVkVRRXVzdUtiUzdrcVZrYWk2a2xtRU1CVmFYVTJYQWtSRVJFUkVSRlI5Y1RLU0dRckRDTlJWZUlrY3kvZUVBSFFRMmpUUmtSRVJOVUgzOUZZUWFsVVFpcVZZdmJzMlhCd2NLancrUVlNR0lBbVRackF6YzBORGc0T3VILy9Qcjc5OWx1MGE5Y09IVHQyTFBYWW9qQ1NZV1drOGVQSEF3QnUzTGdCcFZLSkFRTUdsTm12T0RFeEVkdTJiWU5XcThXSUVTTXErSXFxdHRhK1h1Z1hXQTg3cmlZQkFCWWRQNHRWZmJyYWVGVkV4cFdSc2d0WUdZbXFKN2xCR0tsQXc1dFdSRVJFUkVSRVJOWmlaU1N5RlltNCtMNk9WcThwWlNiUmsyY1VSb0lJRU9rQWlKQ1VlUTdBR0J1dGlvaUlpS3pGTUpJVm1qWnRpdSsvL3g0cWxRcDc5dXd4T3ljbEpRVUFzRy9mUHJOOWg5M2QzZkhzczg4Q0FNTEN3aEFXVnR3cWJQcjA2WEJ3Y01Ea3laUExYSXU1TU5LalFrTkQwYWxUSjJGNzFxeFpjSEZ4d2RTcFU0VXhCd2NIYk51MnJjenIvVnVNYTlsVUNDT2RUazNIcWRSMHRQYjFzdkdxNkdublloaEdZcHMycXFaa0VySHdOZHUwRVJFUkVSRVJFVm5QTUFUQ3lraFVtVmdaaWFvU0o2TTJiUS9MSWdHNG5YdmRKdXNoSWlLaTh1RTdHaXQ1ZUhnZ0ppWUdDeFlzS0hYZXdvVUx6WTZIaElRSVlTUkQrL2J0dzZsVHAvRHV1Ky9DdzhNRENRa0pDQTRPTHZIOFJXRWttVXhXNHB4SEpTUWtvRTJiTmhiUC96ZXFwWEF5cW83MFUzd2l3MGhrYzRaaHBCeFdScUpxeXJoTkcyOWFFUkVSRVJFUkVWbExxek5zMDhiS1NGUjVHRWFpcWtSdTUxUzhVWnhGZ2xLVGh5eGxHdHpzZld5eUxpSWlJcklPdzBqbDBLbFRKN1JzMmRMc3ZsV3JWaUUyTmhZLy9mUVR4R0t4eVg1emxZeXlzckt3Y3VWS3RHblRCbjM2OUVGTVRBem16NStQOWV2WHc4ZkgvQzlWcW9mVlV5d05JNlducCtQZXZYdG8wS0NCUmZQL3pReXJJLzErTXdYLzVPYWhsc0twaktPSW5od1htV0diTm5VcE00bXFMbnM3aHBHSWlJaUlpSWlJS29KdDJzaFd4S0xpajRwME9yWnBJOXV5Tnd3alBkS0JKQzNuR3NOSVJFUkUxWVJwV29iS0pKUEpVS05HRGJQL0ZJV0QzTjNkemU1M2RuWTJPcGRlcjhmOCtmTWhFb253M252dkFRQTZkKzRNRnhjWGJOcTBxY1ExRkJRVUNHdXhSRXhNREFEZ3h4OS9MTE9xMDc5ZExZVVRXdnJVRkxZUEpxWFljRFZFajFSR1lwczJxcVljN0lwdldpazFEQ01SRVJFUkVSRVJXVXVqSzc0dnhEWnRWSmxZR1ltcUVxUEtTTkFiL1g5YURsdTFFUkVSVlJjTUk5bFlkSFEwVHB3NGdXblRwc0hEd3dOQVlmV2s4UEJ3N042OUcxbFpXV2FQS3dvanllWHlNcStSbHBhR3FLZ29OR3ZXREs2dXJsQXFsV2JucGFTazRQdnZ2MGQ2ZW5vNVgwMzEwVDhvUVBqNnA0dUpObHdKRWVBcU42eU14REFTVlU5U1NmR3ZZa01MM0FBQUlBQkpSRUZVRkdxZHpvWXJJU0lpSWlJaUlxcWV0SHFEeWtoczAwYVZpR0VrcWtyczdSVEZHM3JoZndBQVNabm5LbjA5UkVSRVZENE1JOW5RWDMvOWhkV3JWNk5ldlhxNGR1MGF2dm5tRzh5WU1RTVRKa3pBNXMyYm9WYXJzWG56WnJQSDV1VGtBQUFjSEJ4TTl0V3VYUnVSa1pGbzFhb1Yvdjc3YjB5ZlBoMEZCUVVZUDM2OHlkeFdyVm9oTWpJU3RXdlhSbXBxS2padTNJakV4SDkvT0tkL1lBQVVEMXZtcGVibTRjcGQ4NkV2b3NyZ2FsOGNLcnovTUdoSVZOM0lKTVUzcmZMVkxPZE5SRVJFUkVSRVpDMmRZUmhKeE1wSVZIbWtrdUw3azJvZEg1WWsyekt1akFRQUlpR1BkRHVYbFpHSWlJaXFDNzZqc1lKYXJSWXFFcFZFb3lsOHc1aVhsd2V4dU9Tc2w3MjlQZjc1NXgrbzFXcjg4ODgvaUltSmdiZTNOenc5UFJFUUVBQlBUMDhjUFhvVSsvYnR3MnV2dldaeXJvU0VCQUNBcDZlbnlibWxVaW5jM2QyeGNlTkdiTjI2RlRxZERoOTk5QkVhTldvRWtVZ0VyYmI0eVFZbkp5Y0VCQlJXQ2JwNzl5NEF3TS9QejRMdlJ2WFhwWjRmZGx4TkFnRDhkUEVLWm5VS3MvR0s2R25sWWxRWlNXM0RsUkNWbjl3Z2pLUmlaU1FpSWlJaUlpSWlxMmwxaHBXUmVPdWVLZzhySTFGVklwY1lQSVF2QWdBOUhPWHVlS0RLZ2xLVGg3U2NhL0J4Ym1pcjVSRVJFWkdGK0k3R0NsdTNia1ZrWktSRmM0Y01HVkxxL3YvODV6OW8xNjRkTm0zYUJIZDNkN056d3NMQzRPRGdnUG56NThQZTNoNEtoUUoyZG5hNGRlc1cvdmpqRHpSdTNCaXVycTRBQUwxZWo2U2tKTVRIeCtQbzBhTTRjK1lNZERvZFdyUm9nYmZmZmxzSUhOV3NXUk5uejU3RnJsMjdvRkFVbDdwVUtwWFl0R2tUSEIwZFVidDJiWXRlWTNYWEx6QkFDQ01kVEU2eDhXcm9hZVlpTXd3anNUSVNWVStHbFpGVUd0NjBJaUlpSWlJaUlyS1dWbGY4a0pwRXhEWnRWSG1NdzBpc2VFMjJaVndaU1FSQUQwL0gycmlwS3V4d2taUVp4ekFTRVJGUk5jQXdraFhDd3NKS0RBNVpxM0hqeGtJRm81SjRlWGtCQU5MVDAzSGh3Z1hvOVlWMUtPM3Q3ZEd5WlV0RVJFUUljLy8rKzIrODlkWmIwT2wwY0hSMFJJOGVQZENyVnk4MGJkclU2Snh2dlBFR0ZpeFlnS1ZMbDBKblVMbENMQmJEMTljWEgzendBYVRTcCtPTmJtdGZML2dvSEpHVyt3QzVLalVPSnFlZ1M5Mm5veW9VVlMyT1VqdllpY1hRNkhUSVUydWcwK3NoRm9sc3ZTd2lxOGdseFJYOFZGcUdrWWlJaUlpSWlJaXNwZFd6TWhMWmh1SFBtMkdGTGlKYmtOazVHQS9vOVhDMTl3RVFEd0JJeWp5SHR2NmxGd1FnSWlJaTIrTTdHaXY0Ky92RDM5Ky8wcSs3Y09GQ0FJQldxNFZPcHpNYkZ2TDM5OGVISDM2SW1qVnJJamc0R0haMjV2L1ZCZ1VGV1Z6ZDZXblFwVzV0Ykx5WUNBQTRtSHlMWVNTeUdYZDdPVEllNUFNQXNsVnF1Qm0wYmlPcURxUnMwMFpFUkVSRVJFUlVJVWFWa2NSUHh3T2pWRFdJUmNXZko3Qk5HOW1hVkd6L3lJZ0lUakpYWVNzNUs2NXlGMFJFUkVUbElpNTdDbFVWRW9tazFLcEYzYnAxUTdObXpVb01JcEVwdy9EUjZkUU1HNjZFbm5idTluTGhhN1pxbytwSXpqWnRSRVJFUkVSRVJCVmlWQmxKeEh1OFZIbU0yN1R4dmc3Wm5sUWlOOXJXNjNWd3RmY0dBQ2cxZWJpY2NkZ1d5eUlpSWlJck1JeEVUN1hXdmw1UVBBeDRwZWJtNGNyZExCdXZpSjVXYmtaaEpIVXBNNG1xSnBsaG16WldSaUlpSWlJaUlpS3ltbUY3TExacG84b2tNUWdqR1liaWlHeEZabGdkU1NSQ3Zqb1hqV3MrSnd4ZHpqaGlnMVVSRVJHUk5SaEdvcWRlSzE4djRldlRxZWsyWEFrOXpRekRTRGtGS2h1dWhLaDhaSWFWa2JSOGdvNklpSWlJaUlqSVdxeU1STFlpTmdpLzZYUU1JNUh0eVNRT3hSdDZIZkxWMldqclAwUVlpa3ZkQzZVbTF3WXJJeUlpSWtzeGpFUlB2UzcxREZ1MU1ZeEV0bUhZcHUwKzI3UlJOU1MzS3c0akZiQk5HeEVSRVJFUkVaSFZ0THJpYXRrU3NkU0dLNkduRGR1MFVWVWpOUXdqaVVSUWFuTGhadThEYjBWOVlaalZrWWlJaUtvMmhwSG9xV2RZR2VuM215azJYQWs5elF6RFNGbXNqRVRWRUNzakVSRVJFUkVSRVZXTVVaczJWa2FpU21UNDg4WTJiVlFWeUtXT0JsdDY1S3V6QVFEUCtQWVNSbi8vYTMwbHI0cUlpSWlzd1RBU1BmVnFLWnpnb3lqK3hmWVVxeU9SRFhnNkZqL3BjVi9KeWtoVS9jZ2x4YjlTRkdoMU5sd0pFUkVSRVJFUlVmV2sxYk15RXRtR1VXVWtIUjh5STl1VFN3ekNTSG9SOGgrMlpIdW1Way9JSlU0QWdDemxiZng1YzdNdGxrZEVSRVFXWUJpSkNFQ1h1cldGcnc4bXN6b1NWVDdEUUZ3V3cwaFVEY2xaR1ltSWlJaUlpSWlvUWxnWmlXeEZJbVpsSktwYTVIWk94UnNpRWZKVVdRQUFlenNGMnZvUEVYYjlmbU05bEErRFNrUkVSRlMxTUl4RUJLQzFRYXUyTTlXOE1sSmFXaHJ1Mzc5ZjZweGJ0MjRoSnlmSFpEd25Kd2QzN3R3cDhiZ3JWNjRnUHorL3dtc3NrcGVYaDd5OHZNZDJ2dXFzbG5QeG15dUdrUXFscEtSQXJWYWIzZmZnd1lOU2o4M0t5b0plcnplN1Q2L1hJek16czhMckF3ci96Q1FrSkFnL3gxbFpXWS9sdk5VUjI3UVJFUkVSRVJFUlZZeGhDRVFzWmhpSktvOVJaU1E5Nyt1UTdkbmJLUXkyOUlCZUQ1VzI4SjV3Vy84aFFuVWtwU1lQdXhOWDJHQ0ZSRVJFVkJhR2tZZ0F0RElJSXlYZXkwS095bndBb2lyWnRHa1R6cDgvYnpJK1pjb1ViTml3UWRoV3E5VzRkKzhldEFiaGdISGp4bUhuenAwbXgyN2V2QmxqeG93eEcyYkt5TWpBcEVtVDhOTlBQNVc2cnV2WHIrUGt5Wk5HLzF5NmRNbGszdDkvLzQyaFE0ZGk1Y3FWcFo2dlNGNWVIbEpTVW5EKy9IbkV4TVJnM2JwMXlNaklBQUFrSlNVaElTSEI1SiswdERTTHpsMFYxRklVaDVFeXEwa1k2ZnIxNjNqenpUZHg2dFNwQ3AzbjdObXptREJoQXU3ZXZTdU1aV1ptWXZ6NDhWaTllclhKL0xpNE9Jd2NPUkxIang4djhad2ZmdmdoeG84ZmIzYmZ4WXNYTVd6WU1PellzYU5DNndhQStQaDRSRVJFNE9yVnE4akt5c0tZTVdQdzlkZGZtNFQ5OUhvOVZDcFZoZjRwS1Z4VlZjanRpbTlhRlRDTVJFUkVSRVJFUkdRMUhTc2prWTJJRFg3ZWRLeU1SRldBVE9KZ1BDRFNJMDlWK0xuRm85V1I0bEwzSWluelhHVXVqNGlJaUN6QWR6UkVBSnhsVWdUV2NNUFZlNFZWVFU2bnBxTkxYVDhicjZwa0R4NDh3SzVkdS9Eamp6L2lpeSsrUU5PbVRVdWNlKzdjT1h6ODhjZUlqSXhFUUVCQWlmT1VTaVcyYmR1RzNyMTd3OVhWRldxMTJxajZUR3hzTEFDZ2Rldldac05LQ29VQ0Vva0UvLzN2ZjNINDhHR2pmWUdCZ2ZqMjIyK0ZiYjFlajZWTGwwS2owV0QvL3YwSUR3OUhnd1lOeks1cnc0WU4rT0dISDZEVDZZekdwVklweEdJeFhubmxGU3hjdUJDWEwxODJPYlp2Mzc2WU1tVktpYSs1S3JFVGkxSFQwUUVaRC9LclRXV2tkZXZXNGZidDI4TFBWVTVPRHZidDIxZm1jZjM3OTRkVUtoVzJhOVdxaGJTME5Qem5QLy9Ca2lWTElKUEo0Tzd1amtHREJ1SG5uMzlHdTNidDhNd3p6d0FvckR6MDVaZGZRcUZRSURnNDJPejVrNU9UOGRkZmYrSGxsMTgydS8vSWtTTUFnRFp0MmxqMWVzMlJ5K1VBQ24rbTNkemM4UEhISDJQKy9QazRlZklrNXMyYmg4REFRQURBMWF0WE1YSGl4QXBkcTZ3L3c3Wm0zS1pOVjhwTUlpSWlJaUlpSWpMSHNES1NSQ3d0WlNiUjQyVVlmdFBxK0pBWjJaNU1ZbTh5OWtCOUgrNE92Z0NBTHZYSDRITEdZZHpPL1FzQXNDZnhXNHhwdGVpUmlrcFB6b0VEQnpCdjNqeWpNWHQ3ZTNoNmVxSnAwNmJvMmJObmlaL2JMRm15eE9SaGNibGNEbjkvZi9UczJSUDkrL2VIV0d4Y1MrSzExMTdEclZ1M3pKNnZlZlBtV0xod29iQ3QwK213Wjg4ZTdOKy9IOWV2WDhlREJ3OGdsOHZoNit1TDhQQnc5T3JWeStqNHMyZlBZdHUyYmJoMDZSS3lzcklna1VqZzZlbUpzTEN3Q3QvVEppS2lweHZEU0VRUGRhbnJKNFNSRGliZnF0SmhKRWRIUjN6NTVaZUlpSWpBcDU5K2lnVUxGcUJodzRZVk91ZVdMVnVnMVdveGV2Um9BTUN4WThjd1o4NGNrM252dmZlZTJlTy8rZVliSVJ3U0docUtPWFBtUUsvWDQ5VlhYMFhkdW5XTjVtN1lzQUZ4Y1hHWU9YTW1mdnJwSjh5Yk53OUxseTZGUW1INlJrR2xVc0hKeVFudnYvOCtYRnhjNE9ycUNqYzNOemc3T3h2TkN3c0x3NlJKazRUdGp6NzZ5THB2UUJWUXk5a0pHUS95Y1M5ZmFldWxsT25LbFN2NDg4OC84Y1liYjhERHd3TUFjUC8rZmF4ZHU3YkVZelFhRFRRYURmcjA2V01VUnZMMjlzWkhIMzJFVHo3NUJOSFIwUmcrZkRnQVlQVG8wWWlOamNXNWMrZUVNTkxpeFl1Um5aMk5wVXVYd3NYRnhlajhLcFVLV3EwV08zYnNnRmdzeHZQUFB5KzBGWlJJSkpESlpORHBkSWlOalVWUVVCREVZckZRWGF1SVRDYURxNnVyeGQrSG9qQ1NSbE40c3pBc0xBeVJrWkdJaW9wQ3ZYcjFUT2IzNjlkUENDaFo2c3FWSzlpMWE1ZFZ4OWlDWVpzMlZrWWlJaUlpSWlJaXNwNldsWkhJUnNSaXd6WnRySXhFdG1kY0dVa0VRSThIcWl5ak9TTkM1K0QvL2h5SEFtMGUwbkt2WSttUmtSalRjaEY4bkN2MldZazFhdGFzaWRxMWF3TW83TzZRbXBxSzNidDNZL2Z1M1dqWHJwM3d1WVk1UVVGQmNIZDNoMWFyUlVaR0JxNWV2WXFyVjYvaTBxVkxtRDU5dXRsam1qZHZEb25CZlZnQXFGKy92dkMxV3EzRzlPblRFUmNYQjdGWWpJQ0FBRGc2T2lJakl3TkpTVWs0ZGVxVVVSanArKysveDhhTkd3RUFmbjUrcUZPbkRqSXpNNUdhbW9xREJ3OHlqRVJFUkJYQ2R6UkVEN1h5OWNKM1p5OENBRTZuWnBReDIvWjhmSHd3ZS9ac1RKMDZGWHYzN3ExUUdDazdPeHRSVVZGNDZhV1g0T2JtaGt1WExrR24wK0diYjc0QkFLU21wdUtMTDc3QVN5KzloSGJ0MnBrOWgySHdRaXdXdzhIQkFRa0pDY2pNekVUMzd0MkZmWC84OFFmV3IxK1BRWU1Hb1VPSERnZ0lDTURreVpQeDZhZWY0c3N2djRTOXZla1REektaRE8zYnR5OXgvWGw1ZWFoYnR5NThmSHlFTVR1NzZ2ZWZ0OEFhYm9pN2ZRZjNsQVhRNi9VUWlVUzJYbEtKMXExYkIzOS9mN3o0NG92Q21JK1BEN1p2MzE3aU1SczJiTUM2ZGV1RUlGSjZlcnBScTdVT0hUckF3Y0hCNkJ6OSsvZUhRcUVReG1yWHJnMnRWaXUwNGdNS0t4ejUrUGpnaXkrK01Lcks5ZXFycndwZmg0V0ZZZTdjdWZqenp6OXg3OTQ5M0x0M0R5TkhqalJaWTlHOEl1UEdqVU5xYW1xSnI2bW9ZdGZNbVROTjNnVHUyTEVEdnI2K2lJeU1GTVphdEdpQlRwMDZtWnhuMEtCQkdEaHdJRjU3N1RXVGZRNE9EdFVpakdSWUdhbEF3ekFTRVJFUkVSRVJrYlVNUXlDRzRSQ2lKMDBpS241d1VNc3dFbFVCUm1Fa3ZSNFFBWGxxNDQ0TmJ2WSs2TlZvSW42OTlEVUFRS25Kdy9velV5czFrTlNoUXdkTW1EREJZS2w2WEx4NEVkOS8vejJPSFR1R3FWT25ZdkhpeFNZUFZ3UEF5SkVqOGR4enp3bmJaOCtleGNjZmY0elkyRmdNR2pUSWJHZUEyYk5ubTMyb3U4aVdMVnNRRnhlSEJnMGE0TFBQUG9PWGw1ZXc3L2J0MjdoMjdacXduWkNRZ0kwYk4wS2hVT0N6eno1RHMyYk5oSDBQSGp6QW9VT0hMUDlHRUJFUm1WSDlQcTBuZWtKYSszcEJJWlVpVjYxR2FtNGVydHpOUWlNUE4xc3ZxMVRCd2NGWXZueDVpUzNPTExWbXpScTR1TGhneUpBaDBHcTF3aS9IaXhZdEFsQllKVWttazJIWXNHR2wvcUw3cUVPSERzSER3d010V3JRQUFPemZ2eDlmZi8wMTJyVnJoN2ZmZmh0QVlkcCszcng1bURadEdpSWlJakJ6NWt6NCtSbFhwZExwZEVoTFN6TWFzN2UzaDV1YkcvTHk4cENXbG9ZdVhicFU1RnRRSllSNmUrS1hoTUkzQTNmekMrRHBhQnJNcWdwaVkyTngrdlJwTEZxMFNBaDlKU2NuWThxVUtYam5uWGRLL0hlaGZWZ3RweWkwazV5Y2pHKysrUVl5bVV3b08zdnExQ21MMWhBWEZ3ZWRUZ2VWU29WWnMyWUpRVFEzTnplOCtlYWJSbk1OcXpWRlJVV2haczJhWnAvbytQTExMMDFDYkVxbEVyNit2dWpSbzRmWmRlVGs1T0NubjM1QysvYnQwYWhSSTVQOTF2eDVxZTdrZG9adDJoaEdJaUlpSWlJaUlyS1dVWnMyRWR1MFVlVVNRUVE5OUFBQVBYUVFRVnpHRVVSUGp0U3dUVnRoWVNROFVOMDNtZmVNYjA4QU1Ba2tEVy8rR2VxNVAxTVpTelVpRW9uUXRHbFRMRnk0RUY5OTlSVmlZMk94ZlBueUVpc2RHU3A2a0RVMk5oWUpDUWxtdzBobE9YZnVISURDcmdPR1FTU2dzRU9CdDdlM3NCMFhGd2NBNk42OXUxRVFDU2pzenRHelowK3JyMDlFUkdTSVlTUWlBMTNxK1dISDFTUUF3UGFyTjlESW80V05WMVMyaWdhUnpwOC9qMTI3ZG1IZXZIbVFTcVhZc21VTGtwT1RzWFRwVXF4YXRRb0FFQk1UQXpjM04yellzRUU0cm5QbnptamN1SEdwNS83amp6L1FyVnMzYUxWYXJGNjlHbEZSVWVqUW9RTSsvdmhqbzU3SGpSczN4dUxGaXpGanhneTg5ZFpiQ0E4UE53bytaV1ptNHVXWFh6WTZkMUVGbTZpb0tLalZhano3N0xORys2VlNLZExUMDZ0OGhTRkR6M2pYRkw1T3kzdFFKY05JZCs3Y3diSmx5eEFlSG03VTgzclpzbVhRNi9WQ096VnpOQnFOVVh1Mklvc1hMMFpRVUpEVmE3bHg0d2JHalJ0bk5PYmc0R0R5SmlrcUtncEE0WnVyK1BoNFRKdzQwZWlKa3lKaXNkaHNSUzAvUHo4TUhUclU3QnF5c3JMdzAwOC9JVFEwRlAzNzk3ZjZOZnlieUNURmY2YlpwbzJJaUlpSWlJaklPbnE5VHZoYUxHSUloQ3FmV0dRSHJWNE5BTkRwdEpDSStYTkl0aU9WeUkwSFJNQURkWmJadWVZRFNlK2hubnNvbnZIdGlWRGZ5Zy9WaU1WaVRKa3lCYWRQbjBac2JDeGVlZVVWazRld3pTbXFvR1R1UHJvbGlqcFBaR2RuUDlhNVJFUkU1Y0V3RXBHQmZvRUJRaGhweDlVYkdOazBDTFVVVGpaZWxiR29xQ2hzMnJSSjJKNDFheFpDUWtMS2ZiNGRPM1pBcjlkajd0eTVVS3ZWVUtsVTZOV3JGeG8wYUlBTkd6WWdOVFVWV1ZsWmFObXlKZjcrKzI5b3RWcWNPblVLZGVyVUtUV01sSlNVaE51M2I2TlpzMmJZdVhNbm9xS2lNSFRvVUhUcjFnMnBxYW53OS9jWDV1Ymw1U0UvUHg4TEZ5N0UyclZyY2VEQUFRd2VQRmpZWDZOR0RheGN1ZExvL0hxOUh1dldyY09HRFJzUUZoWm1zcGFRa0JEOCt1dXZHREJnQU1SaU1kYXRXd2QzZC9keWY1OHFnNi9DRVo0TzlyaVRyMFR5L1d3MHJWbkQxa3N5b3RmcnNXREJBbmg2ZXVLTk45NFF4bU5pWWhBWEY0Y0pFeWJBemEza2FtSWxoWkVxeTNmZmZRY2ZIeC8wN2R2WDdINmRUZ2VaVEdiVk9SMGNDc3NGNStYbEdZM0h4OGVqY2VQR1pzTk5DeGN1eE1HREI0M0dsRW9sZnY3NVoyelpzc1ZvL0tPUFBySnFQYlprMktaTnlUWnRSRVJFUkVSRVJGWXBDb0VBcklwRXRpRVdTWVNmUTYxZUF3bjRjMGkyWTFRWkNRRDBRSjdLZkJnSktBd2t1ZGw3WTJQY0RCUm9DKy9WSm1YR0lTa3pEZ2YvV284dTljZkFXOUdnMHRxM0FZWDNqanQyN0lnZE8zYmcrUEhqUnA5NW1LTldxM0htekJrQVFHQmdZTG11MmJGalJ4dytmQmhyMXF5QnI2K3YwTFhDbkhidDJtSFZxbFU0Y09BQUdqZHVqSUVEQnhvOVJFNUVSRlJSRENNUkdXanQ2NFdXUGpWeDVuWUdjbFJxRFBoNXh4Ty9aZ3VmbXZpdWJ6ZUw1emRwMGdURGhnMURSa1lHb3FPam9kR1k5dkMycGhKUVVlOWhWMWRYL1BMTEwwaEpTY0hycjc4T21VeUd1WFBuWXZyMDZkRHI5ZmpxcTY4QUFQbjUrUmd3WUVDWjU2MWJ0eTVhdEdpQnRXdlg0dHR2djBXalJvMFFIQnlNS1ZPbXdOM2RIVE5uemhUbVhydDJEZSsvL3o1V3JGaUI2ZE9uUTZsVUNxbjhvdGRUbzRaeE1DYy9QeDhYTGx4QTgrYk44ZUdISDVwY2YvejQ4UWdLQ3NLZE8zY2drOG5LRlVUNjd1eEZySXRMc0VHVkZ4Rm1IanlPbWI4ZmY2SlhhZUR1aXA4SDk3SjRmbUppSWs2ZlBnMW5aMmU4K3VxclVLbFVLQ2dvZ0ZLcFJJTUdEVEJ3NE1CU2oxZXIxVWJoSERjM040U0ZoY0hKeVFsZmZ2a2xqaHc1WXZGYW5udnVPYnorK3VzSUN3c3orZGtveVl3Wk01Q2VubzdvNkdoMDc5N2Q1RGl0Vm1zMlBKU1NraUpVVnpMVXUzZHZLQlFLU0tWU282ZEhNakl5OE41NzcrSDU1NS9IdEduVFRJNTc0WVVYaktwS2FUUWFMRm15Qk4yNmRVTm9hS2pSM0lZTkcrTFNwVXNXdmI2Uy9KT2JoNUhSZTVDcktyNnBHVlRERGExOHZkREl3eDJkNi9yQldmWjRiaTdKSkdLb3RJVlBjbXAwT3RqeHpTc1JFUkVSRVJHUlJReGJ0SWxGdkcxUGxVOGlsa0Q5c0VDWFRzOEh6Y2kycEdMRHlraUZmZHB5VlptbEhsUFAvUm04MVRZU3U2K3N3SlU3UjRYeExPVnRiSDFZTlFrQTdPMmM0T1BjRUc3MlBxam5Ib3BHTlorRHZaM2lNYitDUXZYcjF3Y0EzTHAxcThRNU9wME9OMi9leEpvMWEvRDMzMytqWThlT0pUNEkvdGxubjBGaThGQW9BSXdhTlVxNDM5eTFhMWZFeDhkaisvYnRtRFp0R3RxMWE0Y3hZOGFZN2JEaDdlMk5xVk9uWXRHaVJmajIyMit4ZS9kdWpCa3pCdTNidHkvdnl5VWlJakxDZHpWRWoraFN0emJPcEdXZ3NocDdYY3k0WjlYOGtKQVFoSVNFSURFeEVkSFIwU2I3U3dwVWxLUkpreVpvMHFRSnpwMDdoNnRYcnlJaUlrSUk3cVNscGVIVXFWTkdWWEFzSlJLSk1IbnlaTHp4eGh1SWlZbEJyMTZXaDE0TWcwZ2xjWEJ3d1BqeDQzSHk1RW5zM0xtenhIbE5telpGOCtiTkxiNTJrY3g4SlZhZnZRaXRYbS8xc1JYenNBRjJKZndBWHN1OGozeTFCZzVTeTM1ZTZ0ZXZqNWRlZWdtdXJxNXdkbmFHdmIwOU5tL2VqTXVYTDJQcTFLbGxQaldoVnF1TktpTUZCZ1ppN3R5NUFJQ0NnZ0k0T1RuaHRkZGVLM01kYTlldVJVRkJBYnk4dklUakxWSFVJL3VUVHo3QjRjT0hzWERoUXFQMW1LdmNwTlZxa1p5Y2pCOSsrTUZvVEsxV28zUG56bEFvRlBEdzhNQzllOFYvanFPam82SFQ2ZEM3ZDIrejYyaldySmxSRCs0Yk4yNEFBRHAwNkdEMmpWNUZ3MGlKZDdPTWdrZ0FrSGd2QzRuM2lwOGs2aGNZZ0pkQ2d0RElvK1RLVnBhUVNTUkNHS2xBeXpBU0VSRVJFUkVSa2FWMHV1THdoMFRNMi9aVStReERjRHE5NlFPd1JKWEpxREtTdnZCK2VWNFpZU1FBY0xQM3dZalFPVWpLUEllRGY2MUhjdFo1a3psS1RSNlNNdU1BeE9GYzZoNE1iREpOYVBYMnVCVjkxcUZVS2szMnpabzF5MmpiMmRrWm8wYU53c3N2djF6aStjNmVQV3N5Wm5nZldpUVNJU0lpQXExYnQ4WjMzMzJIWThlTzRkaXhZK2pjdVRQZWZ2dHRlSGg0R0IzYm8wY1BOR3pZRUN0WHJzVFpzMmN4YytaTUJBVUZZZkxreWFWMnhpRDZmL2J1UGE2cCt2OEQrR3NiZzhFWWNoRUVOUXdSMU1JaWI2aGhhb1ptYVVsV212cE5UZE92bHBkS0s3dHBXYWFtcWVtM1RQMXFXbjdOSCtVbGxVVEZXK1lWd1R2ZThFSWlpSEp6RE5pRjdmZkg1SEFtQXpaRUJ2cDZQaDdtZHM3bm5QTTV1SUNkdmM3N1RVUmtDNzZySWJyRDZsUG5hdXhZVW9rRXZabzFxZFo5M2huNHNFVkJRUUZtejU2Tnh4NTdETDE3OXhhV2w0UjhXclpzaWJTME5BRG0wQWdBNU9YbENjc0F3TWZIcDB5STZLR0hIa0tiTm0zS2hKSHNxZHdFQUZsWldlalRwNC9Gc3M2ZE82Tmp4NDVZczJZTkNnc0xyYllIeTgzTnhZQUJBNm9VUnZKeVZhQm5jQ0JpTDF5eGU5dTdZaklDZG41OXFzckRXVzV6RUFrdzk2bCs0NDAzaE9lblRwMUNjbkl5b3FPakVSb2FXdW4ybGIwMjNkM2QwYk5uNlp1K3BLUWtmUGZkZC9qa2swOHM3dHl3VnFXb1JIcDZPcUtpb3NvczkvZjNCMkFPSkUyY09CRmZmUEVGNXMrZmo0a1RKd0l3MzMxaU1wbkt6Sytnb0FCUlVWSENPQUQ0NDQ4L3NHREJBcmk0bU8vTzhmWDF4ZlhyMXdFQWFyVWFzYkd4ZVB6eHh5MENSeFhadDg5OGw4N2l4WXNSR0JpSXhvMGIyN1NkcmRvRStLRkxZQ1BzVGswcmQ4eW04NWV3NmZ3bGRHM1NDRk9laXFoeXBTU0ZUSVo4bUlOUHV1SmlLTzE0ZlJFUkVSRVJFUkU5eU1TVmtXU3NqRVFPSUg3ZEZSc1pSaUxIY2hhSGtTUzJWVVlTZTlnckhFUGJoQ08zS0FObk12L0dtUnQ3clFhVEFIT2xwSHRGclZZRE1BZU43aFFhR2dwUFQwK2twcVlpSXlNRHJWcTF3c3N2djF5bThwSFl1blhyNE81ZWVSV25UcDA2b1VPSERvaVBqOGZQUC8rTTNidDM0K2pSbzVnNWMyYVpLa2xCUVVHWU5Xc1dUcHc0Z1JVclZ1RFlzV01ZUDM0OEprNmNhUFZhT3hFUmthMzRyb1pJWk9QNVMwalBOL2NUOW5kM3crcm9aNnV0ZlZGTk1CcU5LQ2dvc1BxTGJVWG16cDJMbkp3Y3pKdzVFL241K1VoTlRZWFJhQlFxdG9pREdDV1dMVnVHWmN1V0NjK25UWnVHRGgwNmxCa1hIQnlNblR0M0NzL3o4L1B0RGx1b1ZDcTg5OTU3RnN0OGZYMFJHaG9LbFVxRlNaTW00Y01QUDBTYk5tMkU5ZHUyYmNPc1diUFF2bjE3dTQ0bDlrV1hEdmlpUzlsenVwZTYvN0lPZVZvZHZ1cldFVDJiQnRib3NlMmgxK3Z4N2JmZm9tSERoaGcyYkJneU16TWhrVWpnNit0YjRUYk96czQySCtQYXRXdTRldldxWGE5blQwOVBqQmd4d21MWjh1WExMWjUzN3R3WnZYdjN4cVpObS9EWVk0K2hSNDhlME92TkFabzc1MWRZV0loNjllcFpMQ3U1aThYVjFSVUEwTGh4WSt6ZnZ4OEFzSFRwVW1nMEdvd2NPZEttK2VibDVXSHQyclZvMDZZTjh2THk4UGJiYitPenp6NUQ2OWF0YlR6anlxbWM1WmdURldteExDRTlFMGZTTTdIclNock9peW9rN2JxU2hvUTFHL0ZlaHlmUUp5VEk3bU01aTk0bzEzeDdReUlpSWlJaUlxSzZxOWhZV3RWWXlzcEk1QUJTU2VsMUhiWnBJMGV6Yk5ObTdsNmcwZVZhSDF3QlQ0VS9PZ1QyUTRmQWZnQ0FEUFVGRkJueUFRQ1hjNDdCWHhXTUZyNlJGZTNpcmlRbkp3TUFtalZyVm1iZHdJRUQ4ZVNUVDhKa01tSFpzbVg0OWRkZk1XM2FOTXljT2JOYWppMlZTaEVWRllXdVhidGkwYUpGK09PUFB6Qmp4Z3o4K09PUFZyc2N0R3JWQ3JObno4YTJiZHN3ZS9ac3pKczNENjFhdFJKdTlDVWlJcklYMzlVUWlleTZYRm81Wk9DanpldFVFTWxnTUNBL1B4OG1rOGxxbGFEeUhEcDBDTHQyN1lKU3FjUTc3N3lEbkJ6ejNRVXZ2dmdpeG84Zmo4TENRb3Z4V3EwV1k4YU13ZENoUTlHNWMyZGhlVWtMckRzWmpVWWg2QUdZd3hjZUhoNzJuQnFjblozeDVKTlBXbDMzK09PUEl6QXdFS3RXclJMQ1NCcU5Ca3VXTEVGa1pLVE4xV2xxZ3l0NWF1UnBkUUNBUUEvN0FtVTFiZFdxVmJoNjlTcm16cDBMaFVLQlVhTkdvVldyVmxhRGF5VjBPcDFkWWFUVHAwOURwVktWKzlxeXh0WFYxYUs2RW1DOWt0TElrU054K1BCaC9QVFRUK2pXclJ0ME92UFhYVHkvN094c0ZCY1hsd2tqRlJZV1FpYVRDV09iTm0yS1AvLzhFL0h4OFlpTmpjWHp6ejl2YzZXb0w3LzhFZ1VGQlJnelpneDhmSHp3NmFlZll2TGt5Umc3ZHF4RmxiTHExamJBRDIwRC9EQ3FkUmdTMGpOdlYwYTZEQURJMStueCtaNURPSmVWaS9jNlBHSFhmcDJkUkdFa0F5OWFFUkVSRVJFUkVkbEtIUDVnWlNSeUJLbVVZU1NxUFN6YnRBR1FtTnNIRnVwdndWVnUzK2NMWXY2cTBsRFF3MTdoZHpIRHl1WGs1R0Rmdm4yUXkrVm8xNjVkdWVNa0VnbmVlT01OSkNjbkl6RXhFVnUyYkxIb05IRzM1SEk1M243N2JTUWtKT0R5NWN1NGN1VUtnb0xLdnhFMUtpb0t4NDRkUTF4Y0hBNGNPSUMrZmZ0VzIxeUlpT2pCVWpiNlN2U0FVdXYwRm0yTXVqN2N5SUd6c2MvdTNidXhmdjE2b1cxYVFFQ0F6ZHY2Ky91alJZc1dlUExKSi9IU1N5L2g4ODgveDlLbFN6RnExQ2o0K3ZvaU1EQVFhOWV1eGFGRGh5eGFTSGw1ZVVHajBXRGh3b1h3OXZhMmFOR20xK3V4Yk5reXJGaXhBbi8rK2FjUXpNakt5a0p1YnE0aFJiY2xBQUFnQUVsRVFWUmQ0Wkk3NmZWNlhMdDJEVWVQSGtWR1JnWWtFZ21HRHgrT0V5ZE9ZTzNhdGREcjlaZ3laUW9NQmdOR2pScFY1ZU00d3ZITW04TGpBSGMzQjg2a1lxZE9uY0xxMWF2UnYzOS9QUExJSXdETTRiWDQrSGpjdUhHajNPMjBXcTNOWWFTQ2dnTHMzNzhmT3AwT2ZmdjJ0V2dKV0IxY1hWM3gyV2VmWWNHQ0JaREw1VUw3UWZIOHJsd3h0K2g3NktHSExMWlZxOVVXcFhBZmYveHhBTURzMmJQaDUrZUhOOTk4czlMajM3aHhBNU1tVGNMUm8wZnh6anZ2SURBd0VFcWxFak5tekVEYnRtMHhmLzU4TEY2OEdDYVQ2YTdQdFRKdEEvd3c5YWtJTEhxdUcveEZyN3ZWcDg1aDZwNURkdTFMSWFxTXBHTmxKQ0lpSWlJaUlpS2JXYlJwWTJVa2NnQ0xObTBtdG1rang1TExSSldSSktVUE5YYTBhbk1rdlY2UG1UTm5RcWZUSVRvNnV0SWJ5Q1VTQ2NhUEh3K1pUSWJGaXhjakx5K3ZXdWNqa1VpZ1ZKcmIwV2swbWtySGwzUXJzR1VzRVJGUmVSaEdJcnJ0U0hxbThEakUyeE1OM2U5ZG4rRHFGQmNYaDYrKytnb0FjUGJzV1VpbDBncFQ3WGNLREF6RWdnVUxNR25TSkF3WU1BQ2RPblZDa3laTklKZWJxMElsSnlkajgrYk5Wc3QyZW5oNDRPVEprMWkwYUpIRmNybGNqZ01IRG1ETm1qVjQrT0dITVhyMGFBREFrU05IQUpTR055b1RFeE9EeE1SRTNMcDFDMis5OVJaZWZmVlZQUGZjY3hneVpBZ21UWnFFa3lkUEFqRDNQKzdac3lkKy9QRkhUSnc0RWFkUG44WVhYM3hSNThxSEptV1VCbm5xdWRoZVFhZ21hVFFhVEo4K0hjMmJOOGVRSVVPRTViMTY5WUpDb2NCdnYvMVc3clphclJZdUxpN2xyaGRic1dJRjFHbzF1bmZ2RG8xR2crSnlnaTB4TVRIWXZYdTNmU2R4VzJob0tIeDhmQUNVdGw0VHorL3MyYlBDT0xFYk4yNVlWRXRxM0xneGxFb2xqRVlqUHY3NFkrRk5YV0ppSWo3KytHTmtaV1VKWTR1TGkvSHJyNzlpeElnUk9IZnVIQ1pPbklnZVBYb0k2NTJkblRGMTZsUkVSRVFnSmlZR0sxYXNxTks1VlVYYkFEK3NqbjRXWFFKTGc1aWJ6bCt5SzVEa0xDdjlQc0UyYlVSRVJFUkVSRVMyTTVtTXdtT1p0TzVVYTZmN2gvaDFWMnhrR0lrY3kwa2l2bzVjbWtaUzY3SnJmakoyTUpsTU9INzhPQ1pNbUlBalI0NmdWYXRXR0RwMHFFM2JQdlRRUTRpT2pvWmFyY2JpeFl1cmRQenZ2dnNPQ1FrSk1CcU5Gc3YvK3VzdnBLU2tRS0ZRSURnNEdBRHcrKysvSXpZMlZyZzJYaUkxTlJYeDhmRUFnTEN3c0NyTmc0aUlDR0NiTmlKQmdpaU0xQ2FnNnBWN2FrcDJ0dm1YN20zYnR1SGxsMTlHdjM3OThNNDc3NkJseTVad2RYVzFlMzlHb3hILy9QTVB6cDQ5aTdObnowS2xVdUgxMTEvSER6LzhnSWNlZWdndnZ2aGltVzBhTldxRVFZTUc0YWVmZmtLWExsMHNTbzFhKzJWNTQ4YU5xRisvdnMxaHFWT25UdUg2OWV1UXlXUm8zYm8xR2pSb2dBWU5Hc0RQenc4TkdqU3dxTWIwekRQUFlQdjI3VGg5K2pUYXRtMkxwazJiMnYwMWNMVHoyZWFlMS9WZEZaQklKSldNZG95NWMrY2lNek1UblR0M3hySmx5M0R6NWsxa1pXWGg1czJiS0N3c1JHeHNMQVlQSGl6Y09TR21WcXZSc0dGRHEvc2RQWG8wOUhvOVRDWVRmdm5sRjZ4ZHV4YVJrWkVJRHc5SGJHeXN4ZGpQUC85Y0NNdjk5ZGRmS0NvcVFwY3VYZTdxdkVydThCRC92L1BYWDM4aElDQUFucDZlMkx4NU03eTh2SkNYbDRmRGh3K2phOWV1QU13Vm5LWk9uU3BzcjFhcmhlMVRVbEp3Nk5BaFlhNEFJSlBKY1Bic1dRUUZCV0hzMkxIQ0d6OHh1VnlPS1ZPbVlQbnk1ZWpYcng4U0VoTHU2dHpzb1hLV1kwNVVKS2J1T1NpMGJkdDAvaEpDdlQweE1Lenkxbk11VHFXL1ZtaUxqUldNSkNJaUlpSWlJaUl4ZzFIbjZDblFBMDRxRWJkcFl4aUpIRXNxbFVFcWtaVzJERFNaQUlrRWF1M05pamVzWVgvLy9UZisrZWNmQU9acnpGZXZYaFd1RWZmbzBRUGp4bzJ6dUQ1Y21YLzk2MStJajQvSDFxMWIwYk5uVHp6MjJHTVc2Ny80NGd2SVJOWHBTM3p5eVNkUUtwVTRmLzQ4Tm03Y0NLVlNpYUNnSU1qbGNxU25wd3RkSnNhT0hTdGNBOC9KeWNHaVJZdXdjT0ZDQkFVRlFhVlNJU2NuQnhjdlhnUUE5T3paMCtZYnk0bUlpS3hoR0lub3R0MVhSQzNhbXRUK0ZtM2J0MjhIQUx6NTVwdDQ5ZFZYa1ppWWlGT25UdUg5OTkrM2F6Ky8vLzQ3ZHU3Y2lVdVhMa0duMHdtVmxYcjE2b1hmZi84ZHljbkptRFZybHZBTHJzRmdmaU5hRXBicDM3OC9kdTdjaWJsejUyTEpraVhsSG1mMzd0MDRjK1lNeG93WlkvUGNwazZkaXVYTGx5TXVMZzdEaHcrM091Ynk1Y3RZc1dJRjl1N2RpeVpObWlBOFBCeWJObTNDNjYrL2p2NzkrNk5MbHk1MzFSYXVKbDFUbXdNdFhxNktTa1k2VG1wcUtnQWdQajVlQ0lZRkJRV2hiZHUyY0hOenc0SUZDN0JyMXk3MDZkUEhZanUxV28yMHRMUnkzN3o0K3ZvaUlTRUJNMmJNd0prelp4QWVIbzczMzM4ZkJ3OGVCQUNMeWtpTkdwWCsvNW1WbFdWUnVTZzlQYjNNc2JWYWJhVlZzazZkT2dVQXFGKy9QZ0J6a09qY3VYTVlNbVFJWkRJWlZxNWNLUVFBR3pSb2dFR0RCaUUxTlJWZmZmVVZMbCsrakJFalJtRHo1czJZTldzV1pzK2VqYUNnSUp3L2Z4NStmbjd3OFBCQVJrWUdBS0N3c0JCanhvd1Iyc0ZWVkc2M2YvLytNQnFOS0N3c3JIRHU5OExVcHlJQVFBZ2tmWHN3Q2FFK25taGJTVkRUUmZSR1dHdmdSU3NpSWlJaUlpSWlXNGtyMFlqYlpSSFZGTXZLU0hvSHpvVEl6RWtxaDA2NExteitQT0pXVWUwS0kyVm1aaUl6MDN5anU1dWJHL3o4L05DdFd6Yzg5OXh6Vm05RXJZeWJteHRHakJpQmI3NzVCdlBuejhlaVJZc3N3a3hKU1VsV3R5djUzR2I0OE9IWXNtVUx6cHc1ZzdObno4SmtNcUYrL2ZybzNyMDdYbnJwSll0cjZiMTY5WUpPcDhQeDQ4ZVJtcG9LblU0SER3OFB0Ry9mSGoxNzlzUlRUejFsOS95SmlJakUrSzZHQ01DMWZBM1M4MHQ3MzFiMmdYdHQ4TUlMTDZCVnExWjQ4Y1VYY2ZQbVRjeWFOUXVob2FIbzNyMjdYZnVSeStYdzkvZEgxNjVkMGFKRkM0U0VoTURGeFFWRlJVVVlPSEFnZXZYcWhjREFRTVRFeEVDcFZBcXQwWHg5ZlFFQVRrNU9tREJoQW1KaVlxRFRXYitES3lVbEJYUG16RUZBUUFDZWYvNzV1enR4bUlNcGNYRngyTEpsQzVLVGsrSG01b1pSbzBZaE9qb2FNcGtNTDd6d0FuNzQ0UWNzWHJ3WWl4Y3ZSbkJ3TUw3NTVodXIxWHBxQzExeE1mSzA1cStmbDhLMlZtYU9NSFBtVENpVlNpRk1jNmRISDMwVTE2OWZ4NnhaczZCU3FlRG01b2Fpb2lMczM3OGZlcjBlRVJFUndsaTFXbzNUcDA4aktTa0plL2Jzd1kwYk42QlVLakZpeEFpODhzb3JrRXFsd3V0czFhcFY2Tnk1c3hDQ001bE1PSHYyTERJek15M0NSeXFWQ3YzNjliT1kwL3IxNnkyZS8vbm5uemgxNmhSOGZIemc2dXFLN094c3hNYkdRcWxVb25uejVnQ0E3Ny8vSG5LNUhEMTc5aFNlcTlWcU9EazVJU0FnQUx0MjdjSzMzMzRMVjFkWGZQbmxsMmpYcmgzYXRtMkxEei84RUcrOTlSYkN3c0p3N05neFJFVkZXUng3OXV6WlZmbXlPOFRVcHlKd05pdFhxTmoxK1o1RCtGOTBUNmljeTcrVFIrRWtEaU94VFJzUkVSRVJFUkdScllwTkRDT1JZNGxmZDhXc2pFUzFnSlBVQmJyaWtoWmlKZ0MxcHpKU3QyN2QwSzFidHlwdE8ySENCRXlZTUtIYzlUMTY5RUNQSGowc2xpMWZ2dHltZlllSGh5TThQTnltc1kwYU5iTHI1bkVpSWlKNzhWME5FWUFqb2hadHJmMTlIVGdUMnozMjJHTkNpYzRGQ3hiQWFEVGkwMDgvaFZRcXRSalhzbVZMekowN0Z3RUJBVmIzODhJTEwrQ0ZGMTRvczF5aFVHRGh3b1dvVjY4ZUFHRHAwcVV3R28xUUtCVG8zcjA3V3JkdUxZd05Dd3Vyc0hkd2RuWTJWQ29WcGsyYlpqWEU0dVRrQkU5UFQ2dmxSYTJSeVdRNGN1UUlkRG9keG8wYmgyZWVlY2FpdlZaZ1lDQysvdnByWkdSa1lOdTJiVkFvRkxVNmlBUUFWL0pLMjN0NTF1SXdrcGVYVjRYcmc0T0RrWmVYaHgwN2RsaFVNL0wzOThlLy8vMXZpMVorQ3hjdXhJNGRPd0FBelpvMXd5dXZ2SUtvcUNpNHU3c0xZeDU5OUZGRVIwZGo2OWF0MkwxN3Q4V3gzTnpjMEtWTEY0dlhyN3U3T3dZTkdtUXhidWZPblJiUHBWSXA0dUxpTEpiNSsvdGovUGp4VUNxVkFJQ21UWnVpZmZ2MlFoakt4OGNIUGo0K0Z2T0tpb3JDMEtGRDRlbnBLWno3d29VTHNXelpNaVFtSmlJd01CQ3Z2ZmFheFhGZWZmVlZQUExJSXhWOUNjczRlZklrZnZ2dE43dTJxUzZMbjM4YWZYN2RpSHk5SHVuNUd2eVllQklUT3p4UjduaG5XZW4zSDdacEl5SWlJaUlpSXJLZFVWd1pTY3JMOWxUenhLODdjYVV1SWtlUnkxeUFraUpkNW50VWNVdDd3Mkh6SVNJaUl2dElUQ2FUeWRHVElISzBxWHNPQ3UySTNvMTRBZ1BEUWl2Wm9uWXhHbzNJeWNteENFdlVOZ2FEQVU1TzFYY2hwYmk0Mk9id1VsMnc2MG9hSm03ZkN3QjQ5WkVRdk4reGRTVmIxSDRta3drR2d3RXltYXhNU0E0QU1qSXljUHo0Y2JSdTNWcG9qM1kzY25OellUQVliTjZYVHFlRFZxdUZUQ2FEbTV1YnhUcTlYbC91dkI4MDR0Y21BQ3g2cmx1NTFlTysycHVBZFdkVEFBQ2ZkbTZIRjBPYjFzZ2NpWWlJaUlpSWlPcTZDMW1Ic09yb1pBQkFzSGRiREg1aXBvTm5SQSthVlVjbjQwTFdJUURBd1BEcENQR0pxR1FMb250cjRmNGh5Q3E0YW41aU1nSVNLUnA2Tk1lYjdiNTM3TVNJaUlqSUpyekZnZ2ptRDl0THRLa0RMZHJ1SkpWS2EzVVFDVUMxQnBFQTNGZEJKQUM0V1ZBb1BLN25ZcjBGV2wwamtVZ3MrbG5meWQvZkgvNysvdFYydkpJS1JiWnlkbll1dDkxY1JmTiswSFJ0MGdoZEFodGhkNnI1KytTU3BGUGxocEZjUkczYWRLeU1SRVJFUkVSRVJHUXppelp0VWw2WG9Kb25idE5tWkdVa3FnV2NaWXJTSnhKemFhUmJSWm5sakNZaUlxTGFoaVVmNklGM05pc1grVHB6clU5M3VSek5mZXdMTkJCVmgrd2lyZkM0WGkxdTAwWVBwcWxkSXVCK082QjFKRDBURzg5ZnNqcE9JUW9KYWtWdCtvaUlpSWlJaUlpb1lzVkd2ZkJZSnJtL2JzS2p1a0VjZ2hPSDQ0Z2NSUzV6TGJNc1g1Y0RvNUhYSFltSWlPb0NocEhvZ1hja3ZUUkozL1hoUmc2Y0NUM0lzZ3VMaE1lZTkwbGxKTHAvcUp6bGVFM1V2bkp4NGltcjQ4U1ZrYlFHWGhRZ0lpSWlJaUlpc3BYUlZQbyttcFdSeUJIRUliaGlWa2FpV2tBdUZWMG5Od24vUVU1UnVrUG1RMFJFUlBaaEdJa2VlT0l3VWwxczBVYjNoeXhSR0ttZUN5c2pVZTB6TUt5NVVCMHBQVjlqMGQ2eWhJdE0zS2FOWVNRaUlpSWlJaUlpVzRrckkwbEY3YktJYWdvckkxRnQ0eVFWWFNlWGxEN01LN3BlODVNaElpSWl1ekdNVkVNMEdnMk9IVHVHM054Y3U3Ykx5TWlvMWptbzFlcHEyWmRlcjhmaHc0ZVJsbGIydytpNlpuZHE2VGt3akVTT2tpTU9JeWxZR1lscW56dXJJMjA4VjdaVkd5c2pFUkVSRVJFUkVWVk5zVVZsSklhUnFPWkpSWldSakt5TVJMV0FYQ2ErYVZlQ2trUlNMc05JUkVSRWRRTERTRFVrTlRVVkV5ZE94UEhqeDIzZVpzT0dEWGo5OWRkeDRjS0Z1ejUrYm00dUJnOGVqS1ZMbDFacCszUG56cUZZVk9VaU56Y1hIMzMwRWJadTNYclhjM01rY1dXUEVHOVBOSFJYT25BMjlDREwwK3FFeHg1czAwYTFWSi9RSU9IeDd0UTBYTXZYV0t3WFYwYlNzaklTRVJFUkVSRVJrYzNFbFpGa3JJeEVEbUJaR1VsZndVaWltdUVrYnRNR0UwcmF0T1VXVnQ5Ti9FUkVSSFR2TUl4a3A3UzBORnk2ZE1ucW44ek16TXAzWUlmdTNidWpYcjE2V0x0MjdWM3Z5OVBURXhFUkVkaXlaUXRTVTFQdDJ2Yml4WXQ0NjYyMzhOTlBQOTMxUEdxYlhWZXVDbzlaRllrY0thOUlLenoyY0dZWWlXcW5odTVLdFBiM0ZaN2ZXUjFKNGNRd0VoRVJFUkVSRVZGVkdFVnRzVmdaaVJ4QkhJSXJOdks2RGptZVpXVWtvS1F5VWs1aGVzMVBob2lJaU96R2R6VjJtakpsQ3E1Y3VXSjFYVVJFQkw3ODhrdWI5N1YzNzE1TW56Njl3akVHZ3dFN2QrN0VybDI3eWgzVHMyZFBqQnc1RWkrODhJSk54eDArZkhpRjY2ZE9uWW9ubjN4U2VMNXg0MFlBd0xQUFBtdlQvdXNTY1dXa1BpRkJGWXdrdXJleVJXRWtsYk84Z3BGRWp0VW5OQWlKR1RjQUFKdk9YOGFvMW1IQ09vVlQ2YThWam1qVGR1REFBZXpac3djcEtTbnc4UERBMGFOSGEzd09kUDk0L1BISG9WYXJFUndjakc3ZHVxRmR1M2FPbmhJUkVSRVJFZDNIaWtWdHNhU3NqRVFPSUE3QnNUSVMxUVpPMHRJd2trUUNtSXdtUUNKQmRzSFZDcllpSWlLaTJvTHZhdXcwYXRRbzVPZm5sMWsrYjk0OHVMbTUyYld2NE9CZ2pCNDlXbmkrY3VWS0FNRGd3WU1obFZvdldyVisvWHFrcHFaaTBLQkI4UEh4QVFBMGFkSUV6czdPK09pamp5ekdGaFlXUXExV3c4L1Blc1VmdFZvTmhVSUJ1ZHd5K05DOGVYUGg4YzJiTnhFWEY0ZWdvQ0RrNU9RZ0p5Y0hnTGxOR3dEY3VIRURKMCtldExwL1YxZFhCQWNIbDN2K2pyYnJTaHJ5ZGVZM1ZmN3VibWp1NCtuZ0dkR0RxdVIxQ0poYnRFa2tFZ2ZPaHFoaWZVS0NNR2QvRXZMMWVxVG5hM0EySzFmNC91bkl5a2pmZnZzdGlvdUxFUjRlam43OSt0WHFuejlVZDZTa3BDQWxKUVh4OGZINCsrKy9NV0hDQkVkUGlZaUlpSWlJN2xQRnJJeEVEaWExcUl4a3FHQWtVYzJRaThKSUpoUE1pU1FBTnhsR0lpSWlxaFA0cnNaTzdkcTFnMXF0aGtxbEVwWVZGQlNnb0tBQXdjSEJXTHAwS2Rhc1dWUHU5dE9tVFFNQVBQMzAwNWc4ZVRMNjlPa2pyQXNPRHNiRWlSTng5dXhaVEp3NDBTS1FaRFFhc1hEaFFxU21wbUxjdUhFVzI1WG8xcTJiOE5oa011R3R0OTVDY1hFeEZpeFlBR2NyYlo5bXpacUZzMmZQWXM2Y09mRDB0QjdFK2VXWFg2RFg2M0hwMGlXODg4NDdaZFp2MjdZTjI3WnRzN3B0U0VnSXZ2LysrM0srRW80bmJ0SFd0VWxqQjg2RUhuUzVXclpvbzdxbDY4T05zT244WlFEQXh2T1gwTnpuQ1FDV2xaR0thckF5MHBkZmZvbFdyVnJoeFJkZnJMRmowb01oT0RnWXdjSEI2TkdqQjlhdFc0Y1pNMmJnd3c4L2RQUzBpSWlJaUlqb1BpUU9mOGhZR1lrY1FCeUNFN2NOSkhJVUo1bm9XcmxKQXBsVWptS1RIcnJpQWhUb2MrRW01dzNtUkVSRXRSbmYxZGhweDQ0ZFdMaHdJWllzV1NKVUppcHAyeFlTRWdKbloyZDRlM3VYMmU3NjlldFl1M1l0ZXZUb2dlRGdZQVFHQnBZWjg4Z2pqMkRTcEVtWU9YTW04dlB6TVdIQ0JIaDdleU05UFIzejVzM0QwYU5IOGZiYmIxc05JdDFKSXBFZ09qb2FzMmJOd3RLbFN6Rm16QmlMOVNrcEtkaStmVHM2ZHV4WWJoQXBPVGtac2JHeGlJaUl3SUFCQXl6VzVlYm00dlBQUDBkVVZCU2VlKzQ1cTl1N3VycFdPazlIVWV2MGJORkd0Y1l0clU1NDdPSENNQkxWZmwyYk5CYkNTTHV2cEdGaUIzTVl5VVZXODVXUnZ2MzJXenoyMkdNMnR5b2xxcXJvNkdpc1c3Y084K2ZQeC9qeDR4MDlIU0lpSWlJaXVzK0kyMkt4TWhJNWdveVZrYWlXY1pLS3JwVkxUSENUZTBDdHl3SUFaQlZjaFZzOWhwR0lpSWhxTTc2cnNWTzdkdTNnNU9TRWI3NzVCbDkvL1RVa0Vna3VYcndJd0J4R1VxbFVDQXNMSzdOZGNuSXkxcTVkaTRpSUNEejExRlBsN3I5YnQyN3c5ZlhGdEduVE1HTEVDSFR0MmhWeGNYR29YNzgrNXMrZmp4WXRXdGc4MTZpb0tPemV2UnQvL3ZrbkJnNGNLSVNPVENZVDVzK2ZEMjl2Yjd6MzNudFd0eTBxS3NMczJiUGg0dUtDY2VQR2xXbjFkdVBHRFFDQXI2K3YxZk90N1RhZXV5UzB4Z3J4OW1TTE5uSW9ocEdvcnVuYXBKSHdPRDFmZzJ2NUdqUjBWMXEyYWF1QnlrZ0hEaHhBY1hFeGcwaFVZNktqb3pGanhnd2NQbndZN2RxMWMvUjBpSWlJaUlqb1BpSU9mMGhaR1lrY1FCeUNLMlpsSktvRnhHM2FBRUFoVndwaHBKdWFWRHhVcis1OU5rVkVSUFFnNGJzYU82bFVLa3lZTUFGVHBrekJoZzBiMExkdlgremJ0dzlCUVVGUXFWVFFhcldZUDM4KzJyZHZqNjVkdTlxOWY2UFJDS1BSaUVjZWVRUjc5KzdGeG8wYkFRQ3RXcldDVnF1RlhxK0hYQzR2ZC91TEZ5L2kvUG56d3ZQbXpadWpTWk1tT0hqd29NV1k1T1JrOU9qUkEvdjM3eTl6ZnAwNmRjS2NPWE9RbXBxSzhlUEhsd2tpM1E5V256b25QQjRZRnVyQW1SQlpocEZVenVYLy8wMVVtM1FKYklUZHFlWUtjN3N1cDJGZ1dLaEZtN2FhcUl5MFo4OGVoSWVIMy9QakVJbUZoNGRqOSs3ZERDTVJFUkVSRVZHMUtqYUtLaU5KZUgySWFwN1VvaktTdm9LUlJEWERTU1lLSTVrQUY1bFNlSnFaZjlrQk15SWlJaUo3TUl4VUJaMDZkVUwzN3QyeFpNa1N0R3paRWtsSlNYajk5ZGNCQUM0dUxraFBUOGVDQlFzUUhoNWViZ3UwRWxxdEZoY3ZYc1RwMDZkeDh1UkpKQ1VsUWFQUm9FbVRKaGc5ZWpUQ3c4T3haODhlN05xMUMzRnhjWkRMNVdqZXZEbWFOV3VHb0tBZ0JBUUVvRkdqUmtKZ2FQLysvZmpwcDUrZ1VDZ3FQSzVDb2NDZVBYdXdaODhlaStWQlFVSG8yTEVqOHZQejBhTkhEL1R1M2ZzdXZsSzFVMEo2SnRMek5RQUFkN2tjWFpzMGR2Q002RUhIeWtoVUYzVjlXQlJHdW5JVkE4TkM0VnJEbFpGU1VsTFFyMSsvZTM0Y0lyRm16WnBoL2ZyMWpwNEdFUkVSRVJIZFo4U1ZhR1JTV1FVamllNE5tYlEwQkdjMDNmdnJPa1NWY1JLOUppR1JXTFJ0eTlSY2NzQ01pSWlJeUI0TUkxWFJXMis5aGFOSGorS0REejZBWHEvSDAwOC9MYXdiTzNZc1JvOGVqVVdMRnVIRER6OHNkeDk3OSs3RnRHblRZRFFhSVpGSTBLSkZDL1RyMXcrUmtaRUlDZ29TeGpWdDJoUkRodzVGV2xvYWpodzVndVBIajJQdjNyM0NCMkZEaGd6QjRNR0RMZmE5ZXZWcXVMdTdWL244UHZyb0k3aTR1R0R2M3IzUWFEUmwxdWZuNXdNd1YxbUtpNHV6dW8rMmJkdkN4OGVueW5PNFY1WWtuUkllOXc0TllpVWFjamkxcnZST0k1VXp3MGhVTjNSdDBoaWY0eEFBSURIRDNMcFRJUy85dGFLbytONlg4MWFwVkFnT0RyN254eUVTYTlhczJWMzlqa1ZFUkVSRVJHUU5LeU9Sbzhra3BTRzRZaE1ySTVIajNkbW1UU3FSQ284ejh4bEdJaUlpcXUwWVJxb2lsVXFGOGVQSDQ3UFBQa05vYUtoRks3T21UWnVpVjY5ZTJMeDVNM3IzN28yd01PdDlhenQxNm9SLy9ldGZDQTRPUnF0V3JlRHU3bzZQUC80WVY2OWV4ZVRKazh1TVY2dlYrUG5ubi9IWlo1L2hrMDgrUVU1T0RzNmZQNDhubm5oQ0dHTXltUUFBRW9ua3JzOFBBQll2WG96MDlQUnl4eDA0Y0FBSERoeXd1bTdtekptMUxveVVrSjZKSSttWnduTzJhS1Bhd0tKTkd5c2pVUjJoY3BZanhOc1Q1N056QVppL3Y3WU5LUDFaV0JPVmtZNGRPM2JQajBGa0RWOTdSRVJFUkVSVTNjU1ZrYVJTWHJhbm1pZXVqRlJzWkdVa2NqeUxObTB3b2RoVURKbEVqbUtUSHZtNkhHaDBPVkE2ZXpsc2ZrUkVSRlF4dnF1NUN6azVPUUNBQ3hjdTRNeVpNMmpSb29Xdzd2WFhYOGRmZi8yRksxZXVsQnRHa2txbFpTb2FYYjkrSGM3bFZFWXhHQXpJemMyRlhtKytLOEhMeXd2dDI3Y3ZNd1lBNVBMcXVYdG13WUlGS0M0dSs4WWpPenNibzBlUHhrc3Z2WVQrL2Z0YjNiWWswRlNiV0ZSRkNua1lEZDJWRll3bXFobHFuU2lNeEVwZFZJZTBDZkFUd2toSGJvZVJYSjJjVUdnd1FHdmxad2NSVVYyMTQvcEpKT1pjUXFybUp2NHB5SEwwZElpSUhpZ1B1Zm1naWRJWHJiMkMwSzNCbzQ2ZURoSFJQVk5zRkxWcGsvQ3lQZFU4S1NzalVTMGpsMXArVmxaa3lFY0RWVk5jdTNVV0FIRHQxbG1FMU8vZ2lLa1JFUkdSRGZpdXBvcHljbkx3My8vK0YyRmhZVWhMUzhQTW1UT3hhTkVpdUxpWWs5cmUzdDVZdFdvVkZBcUZYZnZOek14RW16WnRxanl2L1B4OFNLWFNjZ05OOXFwWHI1N1Y1U1VCSllWQ0FXOXY3Mm81MXIzMnY1UG5oS3BJN25JNVJyYTJIaElqcW1sNW9zcElIcXlNUkhWSTJ3QS8vSHJxSEFBSTMxL2Q1T1l3a3E3WTZNaXBFUkZWaXp4OUFSYWVpME5DZG9xanAwSkU5TUQ2cHlBTC94UmtZZStOTXppWWRSNXZoejRMZHlmN3JyVVFFZFVGRm0zYVdCbUpIRURjSHRBb0NzY1JPWXFUUlJoSmdpS0RCaUUrN1V2RFNPcHpEQ01SRVJIVll0TEtoOUNkakVZalpzMmFCWjFPaHc4KytBRGp4bzNEMWF0WHNXVEpFb3R4OWdhUlVsSlNVRmhZaU9EZzRDclBMVE16RTE1ZUxFdDVwN05adWZqMllKTHcvTFd3VUZaRm9scERMUW9qdWJNeUV0VWhvVDZld3VQRWpCc0FBRmQ1NlFYVElsWkhJcUk2N0hqdUZZdy84aE9EU0VSRXRjakJyQXVZa0xnQ3liZlNIRDBWSXFKcUoyN1R4c3BJNUFqaUVKejQ5VWprS0padDJvQWlmVDRhZVpSMktDa0pKUkVSRVZIdHhEQlNGZno0NDQ5SVNFakF5SkVqNGUvdmo4aklTSFR1M0JrYk5teEFZbUppbGZmN3l5Ky9RQzZYbDJtOVppdVR5WVR6NTg4ak1EQ3d5bk80SDZsMWVremN2bGQ0SHVMdGlZRmh6UjA0SXlKTDRqWnRySXhFZFVsRGR5WDgzZDJFNXducG1YQnpLcjF3cFRVd2pFUkVkZGZXak9QSTB4YzRlaHBFUkhTSExLMGFtNjlWL2RvTEVWRnRaVmtaaVRlclVjMFR2KzdFcjBjaVI1RkxSV0Vra3duYTRnSTBxbGNhUnJxY2M4d0JzeUlpSWlKYjhSWUxPLzN5eXk5WXUzWXR1blhyaHQ2OWV3dkx4NDRkaTV5Y0hMaTd1MXZkN3ViTm13QWd0SEVUS3lvcXdnOC8vSUM5ZS9kaXdJQUI4UFQwTERQR0ZrZVBIc1hObXpmUnQyL2ZLbTB2cHRGb1lES1p5bDFmVUdEK1lFYXYxeU0vUDcvY2NWS3BGRzV1YnVXdXJ3a1R0KzlGZXI0R2dMazkyNXlvU0toWWZZWnFFYlcyOU0yOXFwcGFMQkxWbExZQmZ0aDAvaklBYzZzMk4zRmxKRU14NnBYOXNVZEVWT3Y5ZGVNTS9yN0JPeXlKaUdxcnYyK2NSWVJQQ0RyN3RxaDhNQkZSSFNHdVJDT1Z5Qnc0RTNwUWlTdHlHUmhHb2xyQW9rMmJCQUJNOEhEeGhadmNFd1g2WE9pS0MzSHQxbGswOU9ETjUwUkVSTFVSdzBoMlNFdEx3OHFWSzlHK2ZYdTgvLzc3a0Vna3dqb3ZMeS9NblR0WGVMNXYzejdzMkxFRFNxVVNKcE1KKy9idGcwd21ROU9tVFlVeGVyMGUvL2QvLzRjLy92Z0QyZG5aNk5XckY0WU5HMWFsdVJtTlJxeGN1UkxPenM3bzFhdFgxVS95dGdFREJxQ29xS2pTY1RFeE1ZaUppU2wzZlpNbVRiQjA2ZEs3bms5VlRkMXpDRWZTTTRYbnM2TWkyWjZOYXAxYm9zcElETXBSWGROR0ZFWTZsNVVMTjNucGExaGJ6SkxlUkZRM3hhVWZkZlFVaUlpb0VuSHBSeGxHSXFMN0Npc2prYU5aVkVaaW16YXFCU3pDU0NZSklBR0tEUGtJOW02TkU5ZDNBQUF1NVNReWpFUkVSRlJMTVl4a2gwYU5HdUc5OTk1RDE2NWQ0ZVJVOFpmTzJka1p1M2Z2RnA3NytmbGg1TWlSOFBYMUZaYko1WEpjdW5RSjllclZ3enZ2dklNT0hUcFVlVzRIRGh6QXlaTW5NWFRvVUhoNGVGUjVQeVhlZSs4OUdBeDMvNGFqdkVwUjkxcEphelp4RU9uZGlDZlFOc0RQSWZNaHFraStydlJpVXoyMmFhTTZKdFRiUzNoOExqc1hqL3A2QzgrTDJLYU5pT3FvektKYmpwNENFUkZWZ3QrcmllaCtZeEZHWW1Va2NnQnhaU1MyYWFQYVFDNnowbW5Fb0VGVDd6YWxZYVRzSkR6WjVMV2FuaG9SRVJIWmdHRWtPL1hzMmRPbWNXM2J0c1cyYmR0Z05Cb0JtTnVWV2ZQQkJ4OUFMcmZ0VHBld3NEQnMyN2JONnJxT0hUdml6VGZmeE1zdnYyelR2aXJUdFd2WGF0bVBJNXpOeXJWb3pRWUF2VU1leHNDd1VBZk9pc2c2dFNpSTVPcmtaRkZ4amFndWFPNVQybG8wUFYrRGNQLzZ3bk10dzBoRVZBY1pZVUtXVnUzb2FSQVJVU1d5dEdvVW00eVFTYXhmYnlFaXFtdkVsV2hZR1lrY3dVbGNHY25JeWtqa2VFNVNVUmpwOW1YeklrTStRc29iTFNZQUFDQUFTVVJCVk9wSENJc3Y1eDZIMFZnTXFaUWhUaUlpb3RxR1YyenVNYWxVV200UUNZRE5RYVRLU0NRU3ZQcnFxeFVlNjBHdyt0UTVERm9mWnhGRWV2T0pSekgxcVlnS3RpSnlITFdvUlp1SEN5ODBVZDNVMnIrMDZsK1J3U2c4MWhZempFUkVkWThVRWhoaGN2UTBpSWlvRWthWUdFUWlvdnVLWldVazNrTk1OYyt5VFJzckkxSHRJQTdKd1FRVTZtOUI2ZXdGSDdmR0FNemZPeS9tSEhIUTdJaUlpS2dpZkZkRGRkN1pyRnlzUG5VT3U2NWN0V2gzNVM2WFkycVhDSFJ0MHNpQnN5T3EyQzF0YVJoSjVjd1diVlEzaGZwNElUSGpCZ0FncDdCUVdNNDJiVVJFUkVSRVJFUzJFVmVpa1VsNWpZaHFubVdiTmxaR290cEJMbFhBVUJMV2xKaFFxRGRYTW03cTNScFpCVmNCQUNldjcwUXpuL2FPbWlJUkVSR1ZnMkVrcW5PTzNQN0ErMGg2Sm5aZHZvcHoyYmxseG9SNGUySk9WQ1FhdWl0cmVucEVkaEVINkZRdXZOQkVkWk80VmR1dG90S0FIU3NqRVJFUkVSRVJFZGxHWElsR0p1VmxlNnA1bHBXUkdFYWkya0V1VTZEUVVOcEt2U1NNMU1JM0VvZXYvZ0VBU003OEMzMWF2TXNXbDBSRVJMVU0zOVZRcmJjNDZWUzVvYU03K2J1N1llQ2p6VEV3TExRR1prWjA5OFJoSkE5V1JxSTZLdFRiUzNpY1ZhUVZIbXRaR1ltSWlJaUlpSWpJSmdhMmFTTUhFNGZnaW8yNkNrWVMxUnk1ekVYMFRJSkN3eTBBUUpCWGE3akpQVkdnejRXdXVCQXAyUWtJcmQvUk1aTWtJaUlpcS9pdWhtbzF0VTZQeFlrbkt4M1hPK1JoOUE0SlF0c0F2eHFZRlZIMVVldEszOWdybmZrdG1lb21jV1drUEswV2dBU0FDWVVHM2tWSFJFUkVSRVJFWkF0eFd5d250bWtqQjVCSlJKV1IyS2FOYWdtNVRGSDZ4RlRhcGswaWtTQThvQWYycGY0ZkFIT3JOb2FSaUlpSWFoZCs4azIxbXNwWmpoQnZUNXdYVlVWcTdlOExBR2dUNEFlVnN6UDZoQVpCNWN6eW0xUTMzZEtXaHBGWUdZbnFzdGIrdmtpODNVYlRCQk1rQUlvWVJpSWlJaUlpSWlLeUNkdTBrYU5aVkVZU3ZSNkpIRWt1RlZWR2twUzJhUU9BeHdLZUVjSkl5Wmw3VVJoNkM2NXlqNXFlSWhFUkVaV0Q3MnFvMWxzZDNSUFg4alZvNks1MDlGU0lxcDFhMUtaTjVjSXdFdFZkb1Q1ZVFoZ0pKaE1na2FDd2pyWnBNNWxNa0Vna0RqbDJmbjQrM04zZHEyVmZHbzBHU21YbFB6czFHZzNjM056dXlUbnJkRG80MzhPZ1pXNXVMdHpjM083cE1ZaUlpSWlJaUdxQzBWVDZIbHBjb1lhb3BqaUpRaC9pdG9GRWptUlJHUWtTRk9wdkNjOGF1QWVqdmxzVDNDeTRBb05SaThOWC84QlRRWU5yZnBKRVJFUmtsZFRSRTZEeXBhV2xRYSszL2t0L1FVRkJEYy9Hc1JoRW92dVZXbHdaaVdFa3FzUEVyZG9rTUlkYTZtcGxwRysrK1FidnZ2c3VrcEtTcW4zZlJVVkZXTHg0TVRJek04dXMyN0psQ3dZT0hJamR1M2VYdS8yQkF3Y3dlZkprWkdkblYzcXM2ZE9ubzMvLy9vaUxpNnR3M05kZmY0MSsvZnBWT3M0ZXVibTVtRE5uRGdZTkdvUzB0TFJxMjYvWTJyVnJNWGp3WVB6MjIyLzNaUDlFUkVSRVJFUTE1YzRxTkRJcHcwamtHQkxSUjBZbWs5R0JNeUV5YzdZSUk1bFFhRkJick84UStKTHcrTkRWZFRBWWRTQWlJcUxhZ1dHa3U1Q1Nrb0lSSTBZZ0lTSGhydmFUbEpTRU1XUEdJQ3NyUzFpV2s1T0RVYU5HWWVuU3BXWEdIenQyREFNSERzVEJnd2Z2NnJoRTVIamlObTBxVnZhZ09peEFGQm8xM1M2d1U2U3ZlMkdrek14TXhNZkg0OVNwVS9EeThoS1dGeGNYbzdDdzBPWS81WVdKMTY5Zmo1aVlHSHowMFVmSXo4KzNXT2ZqNDRQQ3drTE1uVHNYTjI3Y0tMTnRUazRPNXN5Wmc0U0VCQ1FtSmxaNEhubDVlVWhJU0VCMmRqYUNnb0xLSFZkUVVJREV4RVNvMVdvMGJkcTB3bjNhdzhYRkJTZE9uRUJ1Ymk0Ky92ampNdWRxRDZQUmlFT0hEcFg1bWpacTFBaGFyUmFyVjY5R1RrNk8xVzB2WGJxRVBYdjJJQ01qbzhySEp5SWlJaUlpdXRlS1JWVm9wQktaQTJkQ0R6cTJhcVBheHFKTm04bXlUUnNBaEFmMGhMdXpEd0JBbzh2RmlZenROVGs5SWlJaXFnRGJ0TjJGbjM3NkNkZXZYeGMrNUZPcjFkaTJiVnVsMi9YcDB3ZHllZW5kTFEwYk5rUkdSZ1krL2ZSVHpKczNEODdPenZEeThrTGZ2bjJ4WnMwYWRPellFZUhoNFFETWxRWm16SmdCZDNkM3RHelo4dDZjR0JIVkdIR2JObFpHb3Jxc2JZQ2Y4Rmh5Kzc5MXNVM2JiNy85QnFQUmlPZWZmeDRQUC95d3NEdzJOaGJmZmZlZHpmdUppb3JDKysrL1gyYjVxNisraW9TRUJCdzdkZ3hmZmZVVnZ2cnFLMGlsNW14NHUzYnQwS05IRDJ6ZHVoVno1ODdGOU9uVGhlME1CZ08rL1BKTDVPYm1vbWZQbm5qbW1XY3FQUDdXclZ0aE5Cb1JGaGFHME5EUWNzY2RPSEFBZXIwZUR6LzhNRUpDUW13Nk40UEJVRzdZU216aXhJbVlPSEVpY25OemNmVG9VYlJwMDZiQzhVNU9UaGEvSDVXWU1HRUNrcE9UTVh2MmJEeisrT1BDOG9pSUNEenl5Q000ZmZvMGxpOWZqbmZmZmJmTXRydDM3OGFxVmF2UXRXdFhmUHp4eHphY0hSRVJFUkVSVWMwck5wYmV6TU1XYmVSSU1va2NCcGh2bmpRWTlSYXQyNGdjd2JKTkcxQ2d5N040THBQSzhXU1RWeEYzL2djQXdLNkxLeEhXb0R2a01yNTJpWWlJSEkxaHBDbzZlL1lzRGh3NGdPSERoOFBIeDV5Nnpzdkx3L0xseTh2ZHhtQXd3R0F3NExubm5yUDRzSzFCZ3diNDhNTVA4ZkhISDJQZHVuWG8zNzgvQUdEdzRNSFlzV01Iamg0OUtvU1I1czZkaTF1M2JtSCsvUG53OFBDNGgyZElSRFZCcldPYk5ycC9oSGg3NG54MkxnREFCQk1LNjFpYnR1dlhyMlBUcGsxUUtwVVlPblNveFRvdkx5KzBhTkdpMG4zazV1WWlJeVBEYXFnR0FLUlNLVDcrK0dPTUhEa1NDUWtKK1BQUFAvSDg4ODhMNjk5ODgwMzgvZmZmU0UxTlJWWldsdkE3eG4vLysxOGNQMzRjUVVGQkdEdDJyTlY5Ni9WNkdHNS96V05qWXdFQXZYdjNSbUZob2NVNGhVSUJpY1FjR2R1eVpRc0FjN0RIV2pXbUVpcVZDZ3FGK2VMUEgzLzhnUjkrK0tIU3IwVUpqVWFEenovL3ZOSnh6ei8vUENaTW1GQm1lV0JnSUpLVGs1R1VsR1FSUmdLQVljT0dZZEtrU1lpTGkwUC8vdjNScUZFamkvV1hMbDBDQUlTRmhkazhYeUlpSWlJaW9wb21iaXNrcmt4RFZOTmtVaWZnOXIxbDRvcGRSSTVpRVNxU0FIcGpFWXFOZW90MmxtMGE5Y0h1U3oranlKQ1BXOW9iMkhQcFozUnZOc0lCc3lVaUlpSXh2ck9wb3A5KytnbUJnWUY0K2VXWGhXWCsvdjdZdUhGanVkdXNXclVLUC8zMGsvQUJaV1ptcGtXcnRjaklTTGk2dWxyc28wK2ZQbkIzZHhlV05XN2NHTVhGeFVoT1RrWnljaklBY3lVRmYzLy9hajAvSXFvWmFsR2JObmRuM3ZsR2RWdHpuOUl3RWt3bUZOaFFQYWMyV2I1OE9mUjZQVWFOR2dWUFQwK0xkWkdSa1lpTWpLeDBIN0d4c1pnN2R5NmNuRXAveFRJYWpTZ29LQkNleStWeXZQMzIyemh6NWd3NmQrNXMwY0xNeWNrSmt5ZFBSck5temVEaTRpS3NlK2FaWjNEa3lCRzgrKzY3ME92MVFtVWlxVlFLTnpjM0FNQ3laY3Z3MjIrL1djeG54b3daWmViNDMvLytGNEdCZ2NqSXlFQlNVaElBWU0yYU5WaXpaazI1NS9YQkJ4K1VxY2JrNmVrSmIyL3ZTcjhtbFZHcjFSVUdvZHEyYll1NHVEZ2NPSENnVEVnc1BEd2NMVnUyUkhKeU1sYXRXbFdtR3RYcDA2Y0JNSXhFUkVSRVJFUzFtemowNFNUbDlTRnlISEhBbzloVXQyNHlvL3VUWEtvb3N5eGZsNDE2aWdhbFkyUXVlS2JaQ0d3Nk13OEFzQy8xLy9CNFFFL1VWejVVWS9POEd5dFdyTUM2ZGV2d3lTZWZvRzNidGpWeXpHSERodUhxMWF2WXNtVUxaREtadytaQlJFVDNONGFScW1ESGpoMDRjdVFJdnYzMlcrSER4aXRYcm1EQ2hBa1lQMzQ4dW5idGFuVzc0bUx6TFFVbFA5aXZYTG1DNzc3N0RzN096a0tMbG9TRUJKdm1jT3pZTVJpTlJ1aDBPa3lkT3BWaEpLSTY2aFlySTlGOXBFMkFIemFkdnd3QWtFQ0NBbjNkdVdoMSt2UnB4TWZIbzFtelp1alRwNC9GdXBpWUdGeTRjQUVEQmd3UVdyT1dwNlF5a1RpTWxKbVppWC85NjE5V3g5OFpIcXJNblZXUm1qUnBncVZMbDFvczgvTHlzbG85OGRxMWF4YnQxZGF0V3dmQUhLYjI4L01yTXg0QUxseTRnSUtDQXF1Vm5ucjI3SWtSSSs3K0xyTzR1RGpNbmoyNzNQWHQycldEazVNVFVsSlNrSkdSVWVaM25nRURCbURLbENrNGRPZ1Fpb3FLaEFwT3FhbXB5TTNOaFZLcHJQVGZqWWlJaUlpSXlKRXNLeVB4K2hBNWpreFNlajFEM0Q2UXlGSHViTk1HQUFYNlBJc3dFbUN1anBSMGJRdlNicDJCMFZTTU5jYy93NXZ0djRlenpQV2V6R3ZuenAyWVBuMDZBT0RmLy80Myt2WHJWK2syWThlT3haa3paK0RqNDROZmYvMVZXSjZjbkF5TlJvTUxGeTdjZFFob3g0NGQrUHJycnlHVHliQm16UnJVcTFmUDVtMnJjeDVFUkVRQXcwaDJ1M256SmhZc1dJRG82R2lMdSt3WExGZ0FrOGtrdEZPenhtQXdXUDB3Yis3Y3VRZ05EYlY3THBjdVhjTElrU1B0M282SWFnKzF0alFZNE9ITWkwMVV0NFY2ZXdtUFRSTFVtVENTd1dEQTNMbHpJWlZLOGU2Nzd3b0JZUURJeXNyQ3lwVXJVVlJVaEI0OWV0Z2NSckwyODE2aFVLQmx5NWJWTW1lOVhvK1RKMDlhWFRkZ3dBQzg5TkpMWlphUEdERUNWNjVjQVdDdVJoUWJHd3VKUklLdnZ2b0tnWUdCVnZjMWJ0dzRKQ2NubDl0MnJpWW9sVXEwYnQwYWh3NGRRbng4UEFZTkdtU3h2bVBIamhnNWNpUjY5ZW9sQkpFQVlOKytmUUNBeHg5LzNPTGZsSWlJaUlpSXFMWXhpQ29qaWNNZ1JEVk4zQ2F3MkZTM0tsN1QvY21pVFpzSmdBVFE2SEt0am8xK2RESytQekFjUnBNQk53dFNzZWI0WnhnY1BoTVN5YjI5THJSaHd3WkVSMGRYZVAzcHpKa3pPSFBtak5WMTc3Ly9QazZmUG8ySWlJaTduc3ZXclZzQm1Jc2p4TWZIVzcxR1dKN3FuQWNSRVJIQU1KSmRUQ1lUWnMrZWpmcjE2MlA0OE9IQzh1M2J0K1BZc1dNWU0yWk1tYll1WXVXRmtZam93V1F5bWFDOVhURU5BQlJPTWdmT2h1anVOZmZ4aEx0Y2pueTlIaElBdWFJMmhMWFo2dFdyY2ZueVpiejY2cXNJQ1FteFdMZDQ4V0lVRlJXaFU2ZE9hTk9tVGFYN3NsWVpxVVNEQmcwd2E5YXNhcG56alJzM01IRGd3Q3B2Lyt1dnY2S29xQWhQUGZWVXVVRWtvTFNxby9oOEdqZHVqQzVkdXFCcDA2WlZQcjZZbjU4Zk9uWHFoT0RnNEhMSGRPL2VIWWNPSGNMV3JWc3hjT0JBU0NRU1laMUVJc0Vycjd4U1pwdGR1M1lCQUtLaW9xcGxua1JFUkVSRVJQZUtPUFRCTm0za1NFNml5bHlzakVTMWdVVmxwTnVYZ3dyMGVWYkgrcmcxUnJlbVF4Q2Y4bDhBd01Yc1JHdzl2d2c5UThmY3MvazFhTkFBNmVucE9IejRjSVVobm5YcjFrRXVsOFBWdFd5bEptOXZiMFJHUnQ3MVhHN2V2SW5FeEVRODhjUVRTRXBLd3RhdFcrMEtJMVhYUElpSWlFb3dqR1NIYytmTzRjaVJJMUNwVkJnNmRDaDBPaDIwV2kyS2lvb1FIQnlNRjE5OHNjTHQ5WHE5eFlkNW5wNmVpSWlJZ0ZLcHhJd1pNL0QzMzMvYlBKY25uM3dTYjd6eEJpSWlJdUR0N1YzbGN5SWl4OGt1MGdxUHZSVXVGWXdrcWp2YUJQaGhkMm9hQUNCUHE2MWt0T09kUG4wYXYvenlDNW8wYVlLaFE0ZGFyRHQxNmhSMjdOZ0J1VnlPVWFORzJiUy9ralpvdFRsOG5KNmVqblhyMWtFcWxXTElrQ0VWamkwSkk1V2NqMGFqZ1krUEQxNTc3VFVBUUVwS3lsM1B4OFBEQTYrLy9ycXdmNlZTV1daTVpHUWszTjNkY2UzYU5SdzZkS2pTTzdUT25EbURsSlFVMUt0WER4MDZkTGpyT1JJUkVSRVJFZDFMbG0zYWF1LzdTYnIvV2JacHF4czNtZEg5emRsS216YU5McWZjOFU4MkdZQU1kUXBPWlpwdlVqdnd6Ky9JMTJYanVlYmo0Q3IzcVBiNXRXclZDdGV2WDhmNjlldkx2VjZWbFpXRjNidDNvMzM3OWpoNjlPZzl1MjY0YmRzMm1Fd21SRVZGQ1ZYVkwxNjhXRzAzRkJJUkVkbUxZU1E3TkczYUZLKzk5aHJxMWFzSGxVb0ZoVUtCMzMvL0hXZk9uQ25UMXNVYXZWNXY4VXRHU0VnSXZ2enlTd0NBVnF1RlVxbkVzR0hES3AzSDh1WExvZFZxNGVmbkoyeFBSSFdQV2xRMXhzT0ZMZHJvL3RBbk5FZ0lJeFhxRFNYVmsyc2xnOEdBNmRPbncyZzA0cUdISHNMS2xTdWgwK21nMSt0UlZGU0VFeWRPQUFENjlldUhoZzBiMnJUUE84TTcxdXphdFF2YnQyK3Y4cnpidDIrUGpoMDdWbmw3aFVLQlo1OTlGbks1SEkwYk4wWjJkbmE1d2VZN3orZklrU09ZTm0xYWxZOWRtVTgvL1JSUFBmVlVtZVhPenM3bzFhc1hZbUppRUJNVFUya1lhZDI2ZFFETUZaV3NWYW1xRHRmeU5jalVGTUpKS29WY0tvVmNkdnR2cVJST3R4ODd5NlJ3dlVmSEp5SWlJaUtpKzRkRm16YUdrY2lCeEsrL1loTXJJNUhqT2N2S1ZoTFM2S3hYUmdJQWlVU0tsMXQ5Q3VOeEE1SnY3QVVBbkx5K0V4ZXpFL0ZVMEdCRVBHUjdwU0JiQkFVRklUUTBGQWtKQ1VoTFMwT2pSbzNLak5tNGNTT0tpNHZ4d2dzdjRPREJnM0J6YzdOWVAyL2VQR3pldkJrelo4NUU2OWF0Y2ZEZ1FYenl5U2RvMHFRSkZpOWViUEhaNDVRcFU3QnYzejVNbVRLbFRCV2pyVnUzUWk2WG8xT25UaWdxS3NMSmt5Y1JGeGVIMGFOSDIzUXVkODZqaE1sa3dxWk5tN0JwMHliODg4OC9VQ3FWNk55NU13WU1HSUJCZ3dhaGFkT20rUEhISDRYeEkwYU13SlVyVjdCNTgyYjgrZWVmMkxCaEF6SXlNdURqNDROKy9mcWhiOSsrTnMySGlJanFQbjQ2WWdlNVhJNDMzbmhEZUg3cTFDa2tKeWNqT2pvYW9hR2hsVzUvWnhqcFR1N3U3dWpaczZmd1BDa3BDZDk5OXgwKytlUVRpOVlsTVRFeFZUd0RJcXBOY2hsR292dFExeWFOaEZadEFCQ3g3UC91V1JpcCtOVTM4T1NLM3pDeFkydEVoOXAvaDQ4NHBMSjM3MTZyWS96OC9EQm8wQ0NiOTJtdE1wS25weWMrL2ZSVG9lSlBXbG9hRGg0OGFQZDhTOVN2WHg4OWUvYTAyS2M5dkx5OE1HN2NPR2cwR256NDRZZElUMC9Id29VTFVhOWV2VEpqN3d3aitmcjYybFd1ZWQrK2ZUQWFqV2pmdmoyY25Tdi9QdWZyNjF2dXVuNzkrbUhkdW5VNGR1d1lFaE1UTFM2S2lGMjVjZ1U3ZCs2RVJDTEI4ODgvYi9OYzdiWHgzQ1VzU1RwMVQvYXRsRHZCUlNhRGk1TVRYSnhrVU1oa1VEako0Q3lUd2NWSkJwZmJ6ODEvT3duTFNzYUtuemVwNXdFUEYyZFc0Q01pSWlJaXFzVXNLaU5KZU1tZUhFY2NSaEtINUlnY3hYb1lxZnpLU0NWZWZleHpiTCt3Qkg5ZitSV0F1YlhibG5QL3dkN0wvME9iUnIzaDRlSUxsWXNQR3RkNzVLNHFKaG1OUmtSSFIyUG16Sm5Zc0dFRHhveXhiQW1uMSt1eGFkTW1ORzdjR0czYXRJSFJhS3gwbnhFUkVZaU1qTVRldlh1eGJkczI0WFBEWThlT1lkKytmZWpVcVZPWjYzT25UNS9HMWF0WEVSa1pDYVZTaVM1ZHV1QS8vL2tQZHV6WWdaRWpSMEltazFYNUhPZk5tNGZZMkZpNHU3c2pNaklTUnFNUnUzYnR3dm56NXl2Y2J0bXlaZGkrZlR2Q3c4UGg3KytQdzRjUDR6Ly8rUStVU2lXaW9xS3FQQjhpSXFvNytNNm1pdlI2UGI3OTlsczBiTmdRdzRZTlEyWm1KaVFTU1lVZm91bjFlcHMraUN0eDdkbzFYTDE2RlNxVnFqcW1URVMxekMyTE1CSS9KS2I3eDNzZG44RG5ldzRCQUl3bTA3MDdrRlFLcmFFWWk0K2NxRklZQ1FBKyt1Z2o2UFY2ZUhoNHdOM2RIVzV1Ymlnc0xNU0lFU09nMFdnd2J0dzRLQlJseTBHWHgxb1lTYUZRV0szMk0yalFJUFR2MzkvbWZjZkh4MlArL1BrQUFCY1hGNnY3TEpsRFlXRmhtZVdtTy80dFhGMWRJWkZJa0pHUmdTKysrQUt6WnMwcWMySGl6dk5wMmJJbHBreVpZdk9jKy9UcGc2S2lJa3lZTUtIQzM1RnM0ZVBqZytlZmZ4NGJObXpBNHNXTDhmMzMzMXV0U3Zuamp6L0NaRExodWVlZVEyQmc0RjBkMDFFMGVnTTBlZ09BNm0xMXFKREpvSEp4aHNmdFB5cG4rZTIvUzUrclhKemg0ZXhjT3M3WkdmWGRiUDkvZ0lpSWlJaUk3RmNzQ24wNHNUSVNPWkQ0OVZmTU1CTFZBdGJhdEttMVdUWnQrMHl6TnhIay9RVFdudndLQmZwYkFJQjhYUTUyWC9wWkdPTWtkY1liYmVjalFGVjV3WUh5ZE9uU0JZc1hMMFpjWEJ5R0RSc0dWOWZTQU5XT0hUdVFsNWVId1lNSFF5S3gvWmJOTVdQR0lDRWhBU3RYcnNUVFR6OE5KeWNuTEZxMENHNXViaGc3ZG15WjhYRnhjUURNVmNJQndNUERBMjNidHNYQmd3ZHg4T0JCZE9yVXFVcm5kdkRnUWNUR3hpSXdNQkJ6NXN5QnA2Y25BQ0EzTnhmdnYvOStoZHNlT1hJRVM1Y3VGYmJadkhrejVzMmJoN1ZyMXpLTVJFVDBnR0FZcVlwV3JWcUZxMWV2WXU3Y3VWQW9GQmcxYWhSYXRXcUZpUk1ubHJ1TlRxZXpLNHgwK3ZScHFGUXErUG41VmNlVWlhaVd5ZE9XZnNoY2o1V1I2RDdTSnlRSXN3OGtRYU9ybVl0Vy91NzJWd2NxOGNnamo1UlpObS9lUEdnMEdrUkdSbGJhRHV4TzFzSkk1WkhMNVJZWEp3QnpWY1Q5Ky9lamRldlc2TkNoUTVueHRsaTZkQ21XTGwxYTZUaXBWSXJKa3lkajFLaFJPSDc4T0JZdFdvUzMzbnJMWWt4bGJlY3VYYnFFV2JObUlTUWtCTysrKzY1Tjg3c2Jnd2NQeHJadDI1Q1Nrb0xmZi84ZHI3enlpc1g2blR0MzR2RGh3M0J6YzdPcDllM2RhS2hTSXN6WEJ3YWpFWHFqRWZyaTIzOGJpMkVRSGh1aEs2NzhqcmVhVWxSY2pLS0NRdHdvS0J0V3M0V1Bxd0lxRjJmVXUvM0gyMVVCVDRVTHZCVUtlTHU2Q00rOUZDN3dkU3Q3NXlJUkVSRVJFVmxuVVJsSnltdEU1RGd5aWJneWtxNkNrVVExUXk2dWpHUUNJQUh5ZGRrMmJ4L3MzUmFqTy93WCs2L0U0RWphWm1pTE5SYnJEVVlkcnQwNmQxZGhKTGxjamo1OSttRGx5cFhZdm4wNyt2VHBJNnhidDI0ZDNOemMwS05IRDd2MjZldnJpOWRmZngyTEZ5L0dIMy84QVhkM2QxeTRjQUhqeG8xRC9mcjFMY2JxZERyczNyMGJibTV1YU4rK3ZiQzhlL2Z1T0hqd0lMWnQyMWJsTU5MR2pSc0JBTU9IRHhkQ1JZQzVFdnpJa1NNeGVmTGtjcmU5YzV0bm4zMFdTNVlzd2NXTEYyRTBHcTNlWkVoRVJQY1hocEdxNE5TcFUxaTllalg2OSs4dmZJajU0b3N2WXNtU0pSZ3laRWk1ZC81cnRWcWJ3MGdGQlFYWXYzOC9kRG9kK3ZidGkvLzg1ejlXZTgwU1VkMlZ4elp0ZEo5S1UydUVJRkxmbHNGd2t0eWJONVliTm16QSs4TmVSM1R6NE1vSDJ5Z2hJUUc3ZHUyQ1VxbkUyMisvYmZmMkJvTUJnTzNCb1RzZFBud1k2OWF0ZzYrdmI1a3drcTBDQWdLcy9pNXk5dXhaYUxXV2xYWThQVDN4MFVjZllkS2tTVmkvZmoxYXRteUpwNTkrV2xoZldiZ3FKU1VGRnk1Y3NDdHNmVGM4UFQweGZQaHdMRml3QU11WEwwZnIxcTJGVnJZWkdSbEM1YWhCZ3daWlhPeTRGL3FFQktGUFNKRE40NHNNeFVKQXlSeGNzZ3d0bFlTWjhuVjY4eCs5SHBxU3h6bzk4blU2NU92MUtOUWJrS2ZWQ2NzTGI3L21ha0pXWVJHeUNvdHNIdS91TEJlQ1N1YVFrdm14bDhJRlhxNEsrSWpDU3o2dXJMNUVSRVJFUkE4dWNUc3NtWlNYN01seFdCbUphaHRyYmRyeXRiYUhrUURBM2RrYlVTR2owQzE0R0U1a2JFZG0vbVVVNlBOUW9NK0RxOXdEelgwNzN2VThlL2Z1amYvOTczOVl2MzY5RUVZNmZ2dzRVbEpTRUIwZERUYzNON3YzK2RKTEwySGJ0bTM0OWRkZklaUEo4T2lqajZKMzc5NWx4dTNkdXhjYWpRWlJVVkVXMStnNmR1d0loVUtCQXdjTzROYXRXL0R3c0w4ZFhYSnlNcVJTcWRVYk5wczFhMWJodGkxYXRMQjRMcFBKNE9mbmgwdVhMcUd3c0JCS1pkVnZNQ1Vpb3JxQjcyenNwTkZvTUgzNmREUnYzaHhEaGd3Umx2ZnExUXMvLy93emZ2dnRONHdlUGRycXRscXRGaTQydG1KYXNXSUYxR28xbm52dU9jVEd4Z3FWQ2U0VUV4TURQejgvZE9uU3hmNlRJU0tIeWl0aVpTUzZQNTNJTkpkS2RuZVc0NU5PYmUvWmNlSS8rd0RSTXo2dnR2MXB0Vm9oekRKNjlHajQrUGhnMzc1OTJMaHhJNlpObXdZbnA4cC9iZExwekNIRHFvWnpNak16QWVDdXFpTDI3ZHNYTDczMFVwbmxJMGFNd0pVclY4b3NmL3p4eHhFZEhZMjFhOWRpN3R5NWFONjh1UkNBcml5TVZMSy95aTQrVEo4K3ZjS0FWbEJRVUxtL1A5MnBUNTgrMkxObkQ0NGRPNFpwMDZaaHdZSUZrTXZsK09LTEw2RFJhQkFXRm1iMS9CMU40U1NEQXJMS0IxYkJMYTJ1YkhoSmIvNWJMcFVpKzNhSXFPUlBkbUVSc2dxS2tLKy90eGVXUythU2VrdHQwL2o2YmdvRXVDdlJRT21HaGlvbGZOMWMwVURwaGdaS04vaTd1ekd3UkVSRVJFVDNMWEVGR2ljSjI3U1I0NGdyY3hrWVJxSmF3RnFiTm8wK0Z5YVR5YTYyWjRDNUpkc1REWitycnFsWjhQTHlRcGN1WFJBZkg0K2twQ1E4OGNRVFdMZHVIUUJ6TVlPcWtNbGtHRFJvRUw3ODhrc0F3S1JKazZ5ZTg5YXRXd0VBRnk5ZXhKUXBVeXpXeWVWeUZCVVZZY2VPSGVqYnQ2OWR4emNhamJoMTZ4WjhmSHdnazVXOXBsWFp0VkpyQWF5U3owaE5KcE5kY3lFaW9ycUpZU1E3elowN0Y1bVptZWpjdVRPV0xWdUdtemR2SWlzckN6ZHYza1JoWVNGaVkyTXhlUEJncUZTcU10dXExV28wYk5qUTZuNUhqeDROdlY0UGs4bUVYMzc1Qld2WHJrVmtaQ1RDdzhNUkd4dHJNZmJ6eno4WFB0RDc2NisvVUZSVXhEQVNVUjEwaTVXUjZENTFQanNIQU9CUlE5Vnlxc3ZLbFN1UmtaR0I5dTNibzJmUG5nRE1QMmNURWhLd1k4Y09tOG9wbDRSM3FocEdPbkhpQkFBZ05MVHFwYUdyWXRpd1lkaS9mejh5TXpOeCt2UnBJWXhVRXE0cUwweDkvdng1QU9aQVUwVk9uanhaNGZxUzQ5aENJcEhnbzQ4K3dyLy8vVytrcGFYaGswOCtnVXFsd3ZuejUrSG41NGNwVTZiWUZCeTduM2k0T0ZmNTUwaEdmZ0Z1bGdTVUNndVJYYWcxaDVZS0NtOEhsN1RJS2l5RVJuL3ZLekRkTENqQ3pZSWluRUJXdVdNYXFaUUljRmZDVCtsNisrL1NzRklqbFJLdUQ5aS9QUkVSRVJIZEh3ekY0alp0RENPUjQ3QXlFdFUyems2aXlraWlJRTYrTGdzcWwvcFd0bkNjbDE1NkNmSHg4Zmpqano4UUdCaUlmZnYyb1gzNzlsWHVlbUkwR3JGKy9Yb29sVW9VRmhiaXQ5OStRNXMyYlN6RzNMeDVFNG1KaVFETUZjeFRVbEtzN2lzdUxzN3VNSkpVS29WVUtrVitmcjdWOVhsNWVYYnRqNGlJSGp5OFdtK24xTlJVQUVCOGZEd2FOR2dBUHo4L0JBVUZvVzNidG5CemM4T0NCUXV3YTljdWk1NndnRG1JbEphV1Z1NkhkYjYrdmtoSVNNQ01HVE53NXN3WmhJZUg0LzMzMzhmQmd3Y0J3S0l5a3ZnWGw2eXNyQnIvd0pLSXFvZGxtemJicXFZUjFRV1hjODFWVUR3VmRlZDFmZUxFQ2NURXhNRGQzUjN2dlBPT3NQeVZWMTdCOXUzYkVSTVRZMU1ZcWFRTm1xMlZFTVZPbmp5SjdHeHptZW5wMDZjakxDd01vMGFOc25zL1ZhRlFLREI1OG1USS81KzlPdzl2cWt6YkFINW5hNUsyU2ZlRnJwUzJRS0VzaGJLRHlDb3dBcktLeS9ncEtHNGo0NEk2b3VNb09vZ0tLcURpZ0lnd3c0eUNDNElnaSt5N0JjcFNLTjJoZEYvVEpzMTJzbngvbENZNVRacHVhWktXNTNkZFh1YWM4K1k5YjJwdDA1ejdQSTlBWUtweVpEQVlUT0VxVzY5SExwZmowcVZMQUlEbzZHaTc4My94eFJmdzgvTnI4bmhyMjlyNSsvdmovZmZmeHl1dnZJTHIxNitiMXJoOCtmSU9iOC9XMVlSNjF3ZDVtcVBWRzFBb1Y2QllVWWNpZVIxS0ZFb1VLZXBRcktoRHNid09GYTFvMzlZZWhmSTZGTXJybWp6dUplQWo5RTUxcFZCdlQxWmxwZEE3Lytaek82WjFKQ0dFRUVJSUlXMmxOMXBVUnVKMnJodDdTTmRpMlNaUWI2UXdFbkU5QWRkMmxXUzV4djNDU0QxNzlrUkNRZ0xPbkRtRDhQQndHQXdHekpvMXE4M3o3ZHk1RTJscGFYaisrZWVSbjUrUDNidDM0OUNoUTVnd1lZSnB6TUdEQjJFMDdWaVBQZ0FBSUFCSlJFRlVHakY3OW15YlZjZjFlajBXTEZpQTdPeHM1T1hsSVNZbXBsVnJpSWlJUUg1K1BtN2N1R0hWZHUzS2xTdHRlMkdFRUVMdUdoUkdhcVVQUC93UVhsNWVUVlk4Nk51M0wwcExTL0hSUng5QklwSEEwOU1UYXJVYVo4NmNBY013ckw2cWNya2MxNjlmUjJwcUtvNGZQNDd5OG5KNGVYbmh5U2VmeEx4NTg4RGxjaEVVRkFRQTJMWnRHOGFNR1dNcXdXZzBHcEdSa1lHeXNqS3I0Qk1ocEhPd0RDTlJtemJTbFJRcjZvTUNYaDZkNDI3T3VybzZyRnk1RWthakVTKy8vRElDQTgwZlpQVG8wUU5KU1VsSVRVM0Z1WFBuYlBaSHQ5UVFSbXBMWmFTdFc3Y0NBSVlORzRaejU4N0J4OGZIN3ZpOHZEendlRHhFUlVXMStseTJKQ1Frc0xZYlhndGdPeXgwNHNRSlUxajZoeDkrd0N1dnZOTGszSDUrZnFiM05JNGlsVXJSclZzMzVPWGxBUUM4dmIxUlY5ZDBTSVcwandlUGl4aGZLV0o4cFRhUDZ3d0dGRGNFbE9SM1FrcUtPaFFybENpVzE2Rk1xWUxCQ1NXNDZ4Z2RjcXBya0ZQZDlOMTVJVjVpUlBsSUVlMGpRYVRVRzlFK0VrVDVTQkFtOFFhL2xTWGVDU0dFRUVJSWNRU2QzaHo2b01wSXhKVXN2LytvVFJ0eEZ4NDhNYlI2VmYyR0VRQUhrR3NxQVBSeTViSnNtalZyRmxhc1dJRWRPM1lnSWlMQ3FwSlJTeFVWRmVHYmI3NUJkSFEwcGsrZkRvVkNnY09IRDJQOSt2VVlNbVFJcE5MNnoyY2FXclJaQnBRczhYZzhUSmd3QVQvKytDTU9IRGpRNmhzZjc3MzNYbXpkdWhWZmZmVVZWcTVjQ1pHb1BoeVduNStQelpzM3QrbTFFVUlJdVh0UUdLbVY3TjNWRHdDeHNiR29xYW5CNGNPSFdkV01Ra05EOGN3enoyRElrQ0dtZlo5Ly9qa09IejRNQUlpTGk4TzhlZk13YWRJa2VIdDdtOGIwN2RzWHMyYk53b0VEQjNEczJESFd1VHc5UFRGMjdGak1tREhERVMrTkVPSmtOV3J6aFg1cTAwYTZrdEk2SllENkNpV2R3ZHExYTFGV1ZvYXBVNmRpekpneHB2MUdveEV5bVF4RGh3NUZhbW9xZHV6WTBlSXdVc01mNXJiRXhjVmh5cFFwcGdwRUFMQmp4dzZrcHFiQzA5TVQwNmRQTjFWR3RCUVJFWUVwVTZZZ01URVJBSER5NUVsczNib1ZDeFlzd0tKRmkxcjFtbHRDcWF6LzcyanJ0UmlOUnV6WnM4ZTB2WC8vZmt5Yk5zMHEwTlFSREFZRDl1M2JoNisrK2dvcWxRbytQajdnY3Jtb3JLekVLNis4Z2djZWVBQ1BQdnBvczJFdTRsaDhMaGVSVW05RVNyMXRIdGNaalNpb1ZTQy9Sbzc4R2psdTF0U2FIanVycWxLRDBqb1ZTdXRVU0NrcVplM25jVGdJazNnaDJrY0NpSnQ0TWlHRUVFSUlJUjFBWjdDc2pFUmhKT0k2Zkk3NU0wcHEwMGJjaFFkUFpBNGozYm1IcUVaVDdyb0YyWEhQUGZmZ1gvLzZGeW9yS3pGejVreFRnWUhXTUJxTldMMTZOVFFhRFo1Ly9ubndlRHo0K1BqZ3NjY2V3L3IxNjdGKy9YcTgvdnJydUg3OU9nb0tDaEFlSG02M2c4cDk5OTJISDMvOEVZY09IY0tUVHo0SkhvL1g0clhNbXpjUFI0OGV4YlZyMS9ENDQ0OGpPVGtaTXBrTWx5NWR3dFNwVTdGejU4NDJ2VVpDQ0NGM2g4NXhsYkNUR1RSb0VQYnQyd2VqMFFpZFRnY2Vqd2V1alhZUVR6enhCQVlQSG94Qmd3YXhxakEwOXR4enorRzU1NTdyeUNVVFFseWdsaW9qa1M1SVp6Q1lxbjU1dGJMMWxpc2NQWG9VaHc4ZkJvZkRBWWZEd2ZMbHkxRlJVWUhLeWtwVVZsYXlnc1dYTDE5R1ptYW0zVC91R3dJOFluSFRTWVpodzRhWlFrMEdnd0gvL2U5L1RWV1JYbjc1WlhoNWVkbDhYdCsrZmRHM2IxL1Rka05mOXNiakdZYUJTcVd5ZXI2eGxWVnBHdnJCMndvakhUeDRFSm1abWZEMjlzYWlSWXV3WnMwYXZQWFdXMWl6WmcwaUlpSmFkWjdXT0h2MkxEWnQyb1NiTjI4Q0FKS1RrL0hxcTYrQ3krVmkxYXBWT0hmdUhIYnUzSWw5Ky9aaHhvd1ptRE5uRHZ6OS9UdHNQYVRsK0J3T3V2dEkwTjFIWW5WTXBkTWhwN29XQmJWeTNLcXAveWYvenI5Vk9sMGJ6MmlFMFZqL0dhWHh6b2RpbkliL0JacjRqRXh2Tk9KMnJRSzNheFdJcEM3SWhCQkNDQ0hFaVN6RFNGUVppYmdTVlVZaTdzaURKd1pRemRwWG95NjFQZGpGZUR3ZXBrK2ZqdTNidDJQeTVNbHRtbVBYcmwyNGN1VUtSbzBhaGFTa0pOUCtHVE5tWVBmdTNmajk5OTh4WWNJRW5EeDVFZ0F3ZnZ4NHUvUEZ4TVFnUGo0ZVdWbFpTRWxKd2ZEaHcxdThGcEZJaEU4KytRU2JOMi9HcVZPbmNQandZWVNIaCtPNTU1N0R5SkVqc1hQbnpqWlZpQ2VFRUhKM29EQlNCK0p3T0RiYm1qUUlEUTFGYUdpb0UxZEVDSEVubG0zYXFESVM2U3FxTFNwK2RZWTJiYmR2M3daUUg5VFp1M2N2Z1ByZjM3Nit2b2lOalVWZ1lDQUNBZ0pRVlZXRlU2ZE9ZZnYyN1hqcnJiZHN6cVhWYWxGVVZBU2crVXFLQUpDYW1vcHZ2LzBXMTY5ZkJ3QXNYTGdRWThlT1JWcGFXb3ZXWGxwYS82Rkx0MjdkV1B1Ly92cHJmUDMxMXkyYXc1NmNuQndBUUVCQUFHdS9RcUhBcGsyYkFOU1hucjcvL3Z1Um5wNk9Bd2NPWU1tU0pYam1tV2ZhL0dHTExTcVZDci8vL2p0MjdkcGxDaUVGQkFSZzRjS0ZtRFJwa3VudXEvZmZmeCtIRHgvR3BrMmJVRlpXaHUzYnQrT0hIMzdBNE1HRE1YbnlaQXdmUHR4dXhTcmlPbUkrSDRsQi9rZ01zZzZPVlNqVnVGVXJSMzVOTFc3SjVIY2Uxd2VWN09PZzRjWThEZ0FZalEyUEdpcTZ3M2huaTJQYTJibnU1QnZrRndNaHoveHo5bFpkT1lwVTFYYWVRWnpCUitDSis4TUhvVnd0eDRHU3k2NWVUcnR4d1lHZmh6bjBXc3Vvd0JqMWRwNEJDTGtDOERuMU4rUG9qUWFvNlNKV2szd0VudUFBa0RGS2g4d1hLdktCWEtkR25VN1QvR0JDQ0NGdWhTb2pFWGRoK2YxSGxaR0l1NmdQSTdIVnFsMWJHV25jdUhFWU4yNmN6V09QUFBJSUhubmtFWnZIRGg0OGFMWHZ4UmRmeElzdnZtamFuamx6Sm1iT25HazFqcy9uczFxakpTY25zNTVuejVkZmZzbmF0dFZpcmZFNkd2ajQrTmc4bHBXVkJjRDZjMUI3bjB1dVc3ZXVSZXNsaEJEU05WQVlpUkJDWElEUjYxblZIaVNkSUxSQlNFdFVxU3pDU0oyZ1RkdklrU09oMCtrUUVoS0MwTkJRaElTRUlEZzQyQ3BNWEZWVkJTNlhpeWxUcGlBdkx3OStmbjZRU0NTbXNzWTFOVFg0NXB0dm9OVnEwYU5IRHdpRlFwdm5LeXNydy9IangzSGt5QkZrWm1ZQ0FDUVNDWll1WFlxUkkwY0NNRmM2dW5YckZoaUdzUmxzbHNsa3VIYnRHZ0FnT2pxYWRjelB6OC9VTjk1U1VWRVJHSWI5UVdKRlJRWFMwdExRbzBjUGhJZUhtMTVQWVdHaHFWcFRiR3lzYWJ4V3E4WGYvLzUzVkZWVklTZ29DUFBuendjQXZQVFNTekFZRFBqOTk5L3g4Y2NmNDcvLy9TK0dEeDl1cWl5Vm5wNk9rcElTY0RnY2NMbGNVNEJJcDlOQnA5T0JZUmpvZERwNGVIZ2dPVGtaRE1QZ3dvVUxPSDc4T0U2ZVBHbXE5Q1NSU0RCcjFpek1temZQWnJCby9QanhHRDE2Tkg3NTVSZjgrT09QcUt5c1JFcEtDbEpTVWlBUUNOQzNiMThNR2pRSWt5Wk5zbHVWa3JpUFFFOFJBajFGR0J3YVpIVXN1N29HMlZVeVpGYkprSFhubndwbEV5M2ZMSUpHSE10L0d6a1d4NDMxQWFWT2trbDZObjR5QW9YbVNsTmI4bzVoWjBHSzA4N1A1L0F3S3FnWGpwVmRkOW81M1ZtUVVJcFprVU14SVNRUkhsdysxSG9HRjZweVVLbFZ1R3hOc2Q0aFdKb3czYlQ5eVkwOXlKSVh0MnFPQ004QXJCbjh1R2w3NWZXZE9GZVpiZmM1U3hPbUk5bS9Cd0FnUjFHS3Bhbi9idFU1M1YyVVp5QVd4Wm92T3V3dXZJRHpWYmx0bW10V3hCRE1pQmlDUEVVWlVxdnprRktWZzR6YW9qYXZiVW12YWVnbERjT3R1bktreVc3alZFVkd1K1lqaEJEaVBPd3dFdDJ3Umx5SFZSbkpxTFV6a2hEbllZZVI2bTh4cWxHWHVXbzU1STdUcDA4REFQcjA2ZVBpbFJCQ0NIRlg3bitWa0JCQ3VpQ1pSVlVrWDVHUStpcVRMa09tc1F3anVYL0lMalkybGhXMmFZcS92ei9lZnZ0dGxKYVc0dEZISHpYdEZ3cnIvLzlWcTgwQmlMbHo1N0tlZSt6WU1WeTRjQUhYcmwxRGZuNithYjlJSk1MczJiTXhmLzU4VnF1MWlJZ0krUHY3bzZTa0JILys4NThSSGg3T21rK3YxeU12THc5S3BSSlJVVkhvM3IwNzYvaUNCUXN3ZS9ac3E5Znc1Sk5QNHRhdFc2eDlIQTRILy96blAwM2JZckVZZkQ0ZmNubDkxUmt1bDh1YTY1TlBQakZWYm5yNTVaZE5nU0ErbjQvWFgzOGRRNFlNd2JmZmZvdkN3a0w4K09PUHB1ZTk5OTU3VnV1eFplclVxWWlKaWNIaXhZdFJXMXRyMmg4Y0hJdzVjK1pnMnJScHpWWTM4dkR3d0x4NTh6QnIxaXdjUFhvVU8zZnVSRVpHQmhpR3dhVkxseUNYeXpGcjFxd1dyWWU0dHpnL0g4VDUrV0JLckRtUUo5Y3l5S2lzTm9XVHNxcGt5SzJ1aFViZlJDVVgwNjlmbzJtenRTME5YWVhiNkwyRE05ZnR6UmRoV2Q5WlNKQ0dJOUl6QVArNWVjTHVlQTRBamd0VFhzYUdvRmtIQ2hSS01MWGJRTk8yaUNmQWszRVQ4T0gxWHpyNHpFM3o0UElSS3ZJMWJRdTU5T2UvSTNqeGhlanZhLzY1YzdvaXM4MXpqUXJxRFE2QUh0N0I2T0VkakVDaHBNM2hJVDhQTC9TV2hvTURJTVlyR0RGZXdTaFNWVk1ZaVJCQ09nbDJtellLSXhIWG9jcEl4QjE1OEQydDlsRVl5VG55OC9OUlcxdUx4TVJFMXY3VTFGUnMzNzRkSXBFSWt5Wk5jdEhxQ0NHRXVEdjZOSklRUWx4QVp0SEt5bGRrdTRJS0laMVJqY1gzdHJnVFZFWnFyWkNRRVBqNys2T3FxZ29Bb0xrVHZoSUlCT2pSb3dkbXpweHA5UWQ0VGs0T2Z2dnROd0QxNFo1Ky9mcGgwcVJKdU9lZWV5QVdXNWVaRmdnRWVPZWRkN0IrL1hyazV1Yml5cFVyVm1Na0VnbEdqaHlKWjU5OXRsMnZKeUFnQUdLeDJGUjVxT0hmSEE0SDNidDN4K0xGaTFsaHJlVGtaQnc2ZEFpUFBmWVlrcE9UcmVZYlAzNDg3cjMzWGx5L2ZoMXBhV2tvTGk2R1VxbUVWcXMxVlQ4eUdBd3dHQXlzNEVSRHRhU3BVNmNpSUNBQWMrYk13ZGF0V3pGaXhBaE1tVElGUTRZTUFaZkxiZFZyNC9QNW1EaHhJaVpPbklqOC9IejgvdnZ2K09PUFAvRE9PKzlRdTdZdVRPSWhRSEszWUNSM0MyYnR2MWtqUjdaRlFDbXpTb1lTaGUyMlNLNE16YlJHNDNVYU9qeHVVeTlFNUlPM0UrY2lURnhmaG4xTzVERG9qSHA4ZCt0MGs4LzVXNThITURRZ3ppbnJzMlZ2VVNvMjVoenEwSE9rMXhiaWFObDEzQnRzdmlOMGVFQThCdm5GNEdKMVhvZWV1eXY2UitKY3E4QmRSM2puNmc0bi9aOWpMVUVhenFwdUJnQy9GVjFxODN3akFudXlmaXJvalFhY3JzaG84M3lFRUVLY2kxVVppZVArTi9hUXJzc3lES2VqTUJKeEUwTEx5a2gzZXEvWGFzcGhOQnJwSnQ4T1ZscGFpbVhMbGlFaUlnSzllL2VHUUNEQXpaczNrWjZlRGg2UGgxZGZmUlgrL3Y2dVhpWWhoQkEzMWZXdUVoSkNTQ2ZBQ2lNSjZZNDMwblhVV2xUOTZneVZrZHJpKysrL0IxQmZvWWhoR0hBNG5DYmJzZ0hBdkhuem9GS3BNR0RBQUF3Y09CRGUzdDdObmlNaElRRnIxNjV0MWJybXpadUh5Wk1uSXlBZ3dPYnhwdnExNzlxMUN3ekRRS3ZWbWtKRGZuNStOdHZEVFp3NGtmVnZXN2hjTGhJVEU2M3VtR3FOQng5OEVOT21UWU92cjIvemcxc2dLaW9LQ3hjdXhNS0ZDeDB5SCtsOHV2dEkwTjFIZ29reGthWjlTa2FIekNvWnE5VmJkbFVOcTQycU8yc2MxREE0cVRLU04xOEVYdy8yWGFrUFJvMkV6bURBRDdmUE9tVU43bXBMN2xFTURZaURKOC84M3U2SjJIRzRkUDZtMDhKaVhVVi92Mmh3blJBTTVJQmpxcHMxMEs4N1hyVm9hL2R4K201Y3FyN1pZZWNlSGRTYnRaMnJLRU9Hdk8xVmpFWUU5bVJ0WDViZFFpMmphdk44aEJCQ25JdlJtejhuc215VFJZaXpVV1VrNG82RWZITkZjYUhBR3hwZEhRQ2dWbE1HSDFHSXE1WjFWNGlQajhlQ0JRdHc3dHc1bkRsekJocU5CdjcrL3BnNGNTTG16cDNib29yemhCQkM3bDRVUmlLRUVCZG8zS2FOa0s2aXh1Sjd1eXRXUnJMRTQvSEE0L0dhSFNlUlNQRDg4ODkzK0hyOC9mM2JmQ2VTUUNDQVFDQmd0WXRyaXIwZ2txUHdlRHlIQlpFSWFZcW5nSStCSVlFWUdCTEkybjlUVm91WHJtNXcwYXBhenFwTm01UENMam1LVWl5LytpUGU2VGNQSXA3NVFzVWozVWVETWVyeFMwR0tVOWJoam1TTUVyc0t6bU5COUVqVHZnaXhQNmFHSldGUDBVVVhyc3krUko5SUNMaTJmNThGQ1gxWTJ6SGV3ZEFhN0FmMmZBVG11NWJGUEE4aytYVzNNeHE0V1ZlT2FtMWRDMWZiY2ZnY0xqeDVRdFoyeDUyTGh6SEJDYXg5ZTl2eFBTSVZpTkhISjRLMTcyanA5VGJQUndnaHhQbFlsWkdvVFJ0eElSN0gvRmtPVlVZaTdrSm8wYVpOekplWXdraFZ5a0lLSTNVd1gxOWZMRnEwQ0lzV0xYTDFVZ2doaEhSQ1hmc3FJU0dFdUNscTAwYTZLcm5Xc2pJU3ZjMGdoSFErM1gybHJsNUNpMWkxYVRNYW5IYnVESGtSL25udEo3emRieTRFSEhPSTVmR1lzV0FNT3V3dFNtV05QMUo2cmRtS0x3RWVFa3dMU3pKdFg2c3B3TVhxWEllc04wZGU2cEI1V3VLWHdoUk1DMHVDOUU0Z3AweFRnMXJHZGt0QWQvRkt3blQ0Q2p5Ykg0ajZLbGl0RVNiMnc5dUpjKzJPK1N4akw0NlZzWU16dnhTa1dGVkdpcE9Fb3ErUHViclprZEpyVFg1dGVWd2U3ZzhiWk5xK1dWZU95emFxSERrcnhOZllpTUI0U1BqbWxxRTFqQkxIeTlMYlBOL1k0RDZzcjVkU3I4RzV5cXgyclpFUVFvaHpzY0pJUEFvakVkZmhzU29qYWUyTUpNUjVXSldSTElKSlZhcEN4R0NRcmFjUVFnZ2h4QTNRVlVKQ0NIRUJDaU9ScmtxaE5kODFKK2JUMnd4Q0NPa28zRVpWV3d4T3psU2sxZHpHSittLzR0VStNMWdoaUNkakowQ2paM0NvTk0yMDcyeGxGbEJwZjc0UmdUMVpZYVRURlJsV29TWkhlaWg2RkVKRVBzMFBiQU9sWGdPcFFBeTFnVUZXYlFrRysvZkFZUDhlRGoxSGxyekVyYXN0dGRmV3ZPTlcreDZJR01JS0krMHFQSStiZGVVMm55L2lDbGhocEl6YUlueWJkOHp4QzIyamlhSDlXTnNIaWkrRE1lb2ROdC94c2h2TlZyQWloQkRpWGl6YnRBbTQ5RGtSY1IzTHlseFVHWW00Q3crZTJPS3grV2RrbGFydGJZNEpJWVFRMHZIb0tpRWhoTGdBaFpGSVZ5VzNhTlBtU1pXUkNDR2t3elN1R3VPS0NpOW5LN093TWZ0M1BCMDN5YlNQQStDNW52ZEJyV2R3cWlLanhYT0ZpZjFZMnlVcW1hT1dhZE5nL3g2STllN1ljdjRpcmdDamducDF5TndlWEw3RHdraHlSZ1ZlbzdaL0Riamd3b3R2ZnErcTBtdWhheVkwSStZSlRTM085RVlEbEJZWFYyM3B5cUVaTGpqdzRMTGZEd1VLSmVqbkcyM2ExaHNOT0ZKNkRTS0xLZ1MyR0dDMCtiWHFKUTFEbENlNzNXU2VvclJkMzkrMzZpcWEvZTlNQ0NIRXNYUUc4KzlMYXROR1hJbFZHY2xJWVNUaUhpd3JJM0U1NXUvUktpV0ZrUWdoaEJCM1JsY0pDU0hFQlZoaEpDR0ZrVWpYVWNlWUw1SjVDdXhmVkNPRUVOSjJqYk1qem16VFptbGY4V1dFaXYwd016elp0SThMRHY3U2F3clNhbTZqcG9VdHlzTEYvcXp0SWxXMVE5ZEptcmJrd3VZbWowVjVCbUxONE1kTjIyc3k5dUpjWmJiZCtkN3NPeHZKZHlwQjNhd3J4OUxVZnp0bW9ZMjRwc0ZhNnd3TGpNZHJDVFBzanVGeHVQaHl5SlBOenBXdnJNQmZMM3hydFg5eWFIK3JmYy9HVDI3NUltMVkvTWNHbEd0cTJ6VUhJWVNRMW1FczI3UlJHSW00RUovVnBxM3Joc1pKNXlMa21WdXpjYm5tS3NHVnl0dXVXQTRoaEJCQ1dvamIvQkJDQ0NHT1ZtTlJQY1pYUkI4eWthNURvVFYvYjR2NFBCZXVoQkJDdXJiR2JkcGNVUm1wd1piY28vakRJcUJTd3lqeDd0VWRMUTRpQWV6S1NIcWpBV1hxR29ldWtYUitqV3MzR1kyZElZN1VzVHg1SGgxU2ZZdXFJaEZDaVBQcExOdTA4ZWltTmVJNlBJdXFNenFMa0J3aHJpVGttOE5JTUpyL01paXZ5NGZSUlRmbUVFSUlJYVI1VkJtSkVFSmNnTnEwa2E1S29UV1g4QmJ6NlcwR0lZUjBGRTZqYUliQmhjRU1JNEJQTS9iZzQ0R1BRbVBRNFlQck8xR3BrYmRxampCUGN4aXBURk1MUXdlSHE1WmQvcDlWcTd2T1JHL3hnWHRUN2IwYXR3Zno0UEp0anRVYkRXQW9mTklwVFExTGdyQ1o5bTV0b1RQUTl3TWhoRGdidzJyVFJwOFRFZGZoODh3M1RWSVlpYmdMeXpDU1ZxK0NuN2dicWxYRkFJd29yN3VKWU84ZXJsc2NJWVFRUXBwRVZ3a0pJY1FGcXRWcTAyTS9rY2lGS3lIRXNTekRTSjRDZXB0QkNDRWRoZHVvVDF0SGgzZWFvOVl6ZURmdEI5UXlLbWh0dEhOWTFHTWNKbmF6YmlmVndESWtFeUx5d2Y5Ry9iWE5hL2xQM2duc0ticG9kNHl0TlhaRzRXSi9mSjY4c0VWai81NDR4K2IrSzdKYitNZlZIVGFQR1l3R3FBM20zKzM2RnR4MXJEWG9UTS9SNkpsbVJyY0crM3ZlbGRYQTJxcFNxMENPdktSRlkwVThBZnI3UmpkNTNJUEx4L1R3d2F4OUY2dnpjRk5SM3FvMWVRdUVtQnc2Z0xXUHdtbUVFT0o4Qm91ZnZmd09DSm9TMGxJQ2l6QWNoWkdJdTdCczA2YlZxeERzRlhNbmpBU1VLdklvakVRSUlZUzRLYnBLU0FnaExsQ2hOSWVSL01WMHh4dnBPaFJNL1VWSER4NTFnaVdFa0k3VXVLcVBPN1NzcXJCVERVblFSRlVlVzdqZ3RIaXNMWHd1dFFsMWxBSlZGUjQ2dGFaVnovazRmVmVIck1VcWdPY0czL090bFY1VGdOVTNmbTNSMk9hQ1pwTkMrOE5IWUw0b296WXcrT3pHWHNoMXFsYXRLVnpzYnhWR29zcEloQkRpWEZvOSsyYzN0V2tqcnNUbldsUkcwbE1ZaWJnSElkL0w5RmlqcTBPSXBBY3lLazREQU1ycThseTFMRUlJSVlRMGc4SkloQkRpWkFvdEEvMmRpeWM4RG9kYVdaRXVSYTJydjNoRjM5ZUVFRkp2YkhBZnpJNGMydUhuK2IrWXNaZ2JOZHpoOC82UWZ4WW55bTg0ZkY3aWZvWUZ4T09WaFB1ZGNxNlBydS9DK2FvYzFqNE9nQ0NodE1ublNBVmkxcmFmaHhlWUppcGNlZkRZWVRZeHp3UEJUY3l0TmpDb1pWb1g0SEUxSG9lTG1SSEpySDM3aXkrM09valVNRmRqdWhaVXdDS0VFT0k0akY3TjJxWTJiY1NWV0dFa295T3JYQkxTZHBaaEpMV3VEaUVXbFpES0ZCUkdJb1FRUXR3VlhTa2toQkFucTdKbzBSYmk1V2xuSkNHZFN4MWp2aUJJWVNSQ0NLa25GWWdSNVJuWTRlY0pFRW9RQUluRDU1VTBDb0MwMVIrVjJhalUycTZjMU04M0N2MThva3piUjBxdm9WaGQzZUs1dTRuOE1DNmtiN3ZYT0QxOE1DUjh4N3hlUjFMcU5kaFprR0x6V0tHcUN2TlBmbXExMzRzdnhLYmh6N0lxYUwxN2RRZXUxUlJZalcxbzhjZmxjQ0RnT0tlcUZLOVJsU01BOE9hTDhhK2hpMXM4eDN2OUgyengySHVDRTNCUGNJTE5ZMmNxTXZGUkIxVno2aWozZFJ2QUNtNnBEUXgrdnYxSG0rWnFYSEdLZ2tpRUVPSjhqRUhEMnJZTWd4RGliRlFaaWJnajZ6WnQzVTNiRkVZaWhCQkMzQmRkS1NTRUVDZXJVcGsvWktJV2JhUXJVVExtTytaRUFucUxRUWdoeE94aWRSNHVWdHYra0RoWTZJTitQdWJ0blFVcHlGZFd0SGp1SkwvdURna2pUUXRMUXFqSXQ5M3pPRnFsVnRGa0dBa0FHS04xUzYxK3ZsRldyZngwUm9QTnNhUno4ZWFMc0NCNkZHdmZuc0tMcUdHVWJacXZjV1VrYXRGR0NDSE94K2pObnhOUkVJbTRtb0FuTWoxbURHbzdJd2x4SGc2SEN5SFBFeHA5L1h0ZUx3OWZjRGw4R0l3NnlOU2wwT3BWOE9DNTM0MGxoQkJDeU4yT3JoUVNRb2lUVmF2TWY4ajdpMFYyUmhMU3VTaFpsWkdjVTFtQkVFS0ljL0E1UFBCdHRIT3laSUFSMmliYVp0blRUY3dPQUpXcGExbzlCMkViRWhEYjdqayt6ZGlER3pXRkRsZ04wTnNuSEMvMStwTkQ1cnJiUFJROUNoSysrVytJV2thRm4yNmZhL044alNzalVXQ05FRUtjVDJkUkdja3lDRUtJcTNBNVhCanVWRXMwR1BYZ09xbDZKaUgyaVBqZXBqQ1NScTlDaUhjTWl1VlpBT3FySTBYNDlISGw4Z2doaEJCaUE0V1JDQ0hFeWFyVWxwV1I2RU1tMG5Xb2RPWUwwQ0ludEdrYk1HQkFoNStERUZ2b2U0KzB4dDZpVkJ3c3Z1TFFPWHRLdy9CdXYzbXNmZXV6RHVKNDJYV0huZ2N3QnhQKzB2TStqQTIyLytGdXZySUNmNzN3YmF2UFlWbU5xSlpSUVcxZzdJd216ZUdDZ3lTL21IYlBJOU1xVWFhcGRjQ0tnRkN0WDdOajZuUnEvT1g4TjAwZWZ6TnhOcnJkK1Y0cDA5UmcrZFVmbXh3cjVQR3hPdWt4MC9iSjhodjQ3dFpwbTJPVmVvM04vZTRvd2pNQTkzVmovdzc2MzYyVFVMYWpoUXBWUmlLRUVOZGo5T2FiMWdSVUdZbTRBVDdYQTlvNzM1YzZnNVlxemhDM0lCSjRvMFpUQmdCUU13cUVlUGN3aFpHSzVKa1VSaUtFRUVMY0VJV1JDQ0hFeWFneUV1bXFWSXhsR0tuajc1cVR5K1hJeWNsQmJHejdxejhRMGxMWjJkbFFLQlN1WGdicFJQUkdBL1IzN2lwMkZCK0JwOVcrT0VrSURwUmNkdWg1bkVIQTRjRmZLREZ0bDdxd0t0THpLWnRjZG01SDZ1TVRBVzkrNTN1UGFZQVJoYW9xbThkNEhDNENQTHhOMjRYSzZpYkhBb0NJSzJCdDErazBkc2QzRmlVcUdiN09PWVJaa1VNUkxQUkJycUlNQjlvWmRyUUtJMUZsSkVJSWNUcDJtemFoQzFkQ1NEMEtJeEYzSk9LYi94NVE2eFFJbC9iR3BlTDlBSURic21zWUd2R0FxNVpHQ0NHRWtDWlFHSWtRUXB5TVZSbEpSQjh5a2E1RHFiTnMwOWJ4YnpGaVkyTXBqRVNjTGpzN0czRnhjYTVlQnJuTGhUWnFhd2JVQjFBNm94Q3hMeXliUkpXcVpTNWJpd0ZHbDUzYmtleFZzQm9WMUF0eDNxSFlrbmVzMlhrOHVEeXJVRTliZVhEYkYxTHVJNDJBQjlmODNpSlhVZHJlSlhWS09xTWUrNG92NC9lU05NeUtISXJVcWp3WVlBUVhIRHpVZlJSeUZXVTRVNUhacWpsNWpkcXVNRlFaaVJCQ25JNWh0V21qejRtSTYvRXRLblRwREcydndFaUlJd241WHFiSEdsMGRvdjM2bTdadnk5SmNzU1JDQ0NHRU5JUENTSVFRNG1SVlZCbUpkRkhPcm93MGJ0dzRIRHAwQ0pNblQrN3djeEhTNE1LRkM1Z3laWXFybDBIdWNySGV3VmI3d3NYKzhCRjRvb1pSZHNnNVU2cHlVS2xoVndYamNJQlpFVVBiTlc4M0VUdFk1Y3JLU0YyQkI1ZVBrVUc5YkI2YkdURUV5ZjQ5QUFBMWpCSTdDMUxzenZWbTM5a09YMTliVFFoTlpHMm55ZklkZm80c2VRbitlZTBuMXJhNzBobjEySkYvQmdBUUpKVGk1ZDczbzdjMERCb0RnekoxRFhKYUVkYmljamlzYmFxTVJBZ2h6bWZacG8wcTBCQjNRR0VrNG80YVYwWUs4dW9PTVY4S2xhNFdOWm95MUtvcklCVUZ1bkNGaEJCQ0NHbU13a2lFRU9Ka2xSUkdJbDJVV21lK2VDVnlRbVdrSVVPRzROU3BVL2o1NTU4eGE5YXNEajhmSVQvODhBT2tVaWtHRHg3czZxV1F1MXljZDZqTi9YMTh3bkdtSXF0RHpubXFQQU9ueWpOWSs3amdOQnRHNnU4YnhhcG8wOWlnTytHWUJsNThrU2t3MDFJOXZFTlkyeEdlL2pibnFOYld0U3FrMFJrTkM0aUhKNi8rNHBIV29HTjk3ZnY1UnBvZVB4WXpGcFVhT1U2VTMzRDZHbHNyVE95SDBVRzlUZHMxakJKWE9pQ01WTU1vY2I0cTErSHpkclRYKzh4RTdKMy9CNFJjQWQ3b093dXZwdjRiMWRxNkZqMmZUNVdSQ0NIRTViUVVSaUp1aHNKSXhCMkpMQ29qcVhYMU44cEUrZlpGUmtWOVNQOTJUUnI2aXU1MXlkb0lJWVFRWWh1RmtRZ2h4TWtxbENyVDQwQlArcENKZEIwcW5YTXJJd0hBaXkrK2lKVXJWMUlnaVhTNEhUdDJJRGMzRjYrLy9ycXJsMEx1Y21GaVB3UUlKVGFQalF6czFXRmhwTFphMG1zYUFqeThteDk0eDVSdUF6Q2wyNEIyblhOaVNEOU1ET2xudGY5TVJTWStTdC9WNVBNZWloNEZINEZudTg3ZEVSUTZOZjV6ODBTTHhvNFA2V3Q2ZktuNkpvWUdtTnRLZnBOekJQL1hZeXc4ZVVKd0FDenBOUlZsbWxwazFCYlpuRXR0WUdBd0d0cTE5Z1pjRHJmTkxkK2VqcHNFSG9kcjJqNWNlczJsTGZVa0F2ZDYvLzVsMW42c0hQZ0lCSGRDUlFFZTNuaWp6eXdzdS95L0ZsVTU0bHQ4YllINkVCc2hoQkN1dHJFM0FBQWdBRWxFUVZUbllsVkc0cnZYN3hseWQyS0ZrZlFVUmlMdVFTU3dySXhVSDd5UDl1dlBEaU9GVUJpSkVFSUljU2NVUmlLRUVDY3JxN01NSTFGbEpOSjFXTFpwRXp1aE1sS0R2LzN0YjFpelpnMVdybHlKZ1FNSElpNHVEbkZ4Y2MwL2taQm1aR2RuSXpzN0d4Y3VYSUJVS3FVZ0VuRUxTWDR4VFI0YkdoQUhMNTRRZFhxTkUxZlVkZHdUbklEUVJtM2ozRUdsVnRHaU1GS1kyQThEL0xxYnR2K296R2FGa1lwVTFmajB4aDRzNnpzYkhOUlh4UGxibndldzlPSldWR29WVnZOOWNHMG5yc2h1T2VRMTlQZU54cnY5NXJYNmVYTWpoNk8vYjVScFcydlFZVmN6N2VVNldtOXBHR3RiMzRyQVZyUlhFQjZPSHQyaXNTME5QZVVxeXZCMTltRThHei9KdEM5ZUVvcG40eWRoWGVhK1pwL1A1MUpsSk5KNVpKYWZ4Zld5WXloUlpFTXNrT0ptOVNWWEw0bDBZdDM5QmtERnlCSHFIWWUrb2VNUUg5QysxclB0b2RXYlB5ZWl5a2pFSFZpR2tmUkd4b1VySWNTc2NaczJBSWp5N1cvYWQxdDJ6ZWxySW9RUVFvaDlGRVlpaEJBblVqSTZhUFQxSC9Eek9CeDRDOXAyaHpnaDdvaGRHY201YnpIKyt0ZS9JaVVsQmNlT0hjUE9uVHZoN2UyTnk1Y3ZPM1VOcEdzWk9IQWc1SEk1NHVMaU1HWEtGR3JOUnR5R1pic3FvTDc2emNBN0FSUVBMaDlqZ250alh6SDkvTHNiell4SUJ1Zk80NXQxNVNoU1ZWdU5PVitWaSszNXAvRmcxRWdBZ0svQUUyLzByYStpNDI3R0JQWEd3OTNad1owZmJwK0RqRkYyMkRsRlhBRTgrVUlvOVJwbzlBeXIvaElYSEF3UGpNZTBzQ1RXYytTTUdpMFY2Um1BeUtnQUI2M1c3RURKWlNUNlJtQk1VSUpwMy9pUVJPUW9TckczS05YdWMzbU5LaU8xcEpvU0lhNndPMzAxOUVZZHV2c1B4UENvdVFpVnhMcDZTYVFMS0pIbm9FU1JqYXZGaDVCUmZncjM5MzdKSmV0Z3QybWptOWFJNi9GNVZCbUp1Qjh4MzF3aFdNM1VoNUhDSkQzQjR3cWdOekFva21kQ3JWT3dRa3VFRUVJSWNTMEtJeEZDaUJOVnFNeDN1M1h6OXJJemtwRE94eFZ0Mml3TkdUSUVRNFlNY2ZwNUNTSEVXWUtGUHVobFVaVkZaelRnODZ6OStDSjVJWVIzV21DTkQrbm5WbUdrZDY3dWdLQlIyTUZWNm5UMkswYXA5UXpVQnZlNzgxdWpiMzVOVW9FWTl3YWJXN1NkTEwvUjVOanR0ODZndjI4MEVxVGhBSUJ3c1QraVBBUGJ2MUFIR2hPVWdCZDdUek9GcTRENmdOWFB0ODkxNkhsakpTRjR2LzhDMDdiV29JUFdvSVBlYUlBWFgyVFYwc3dJSUZ0ZTNLRnJhcW4xV1FmUlV4S0dFSkdQYWQvQ0h1T1FxeWpGalNaYThRRXd0WGRyd0ZDYk51S0dmcmo2SHFKOCsyTm81RXhYTDRWME1hR1NXSVJLWWpHdzIzMDRsLzhUZmtwYmdkbUp5NXkrRHN2S1NBSXVoWkdJNjdIYXRCa29qRVRjZzFoZ0RpTXBtVm9BQUlmRFJheC9Nakx2dEdyTHJEaUQvcUdUYkQ2ZkVFSUlJYzVIWVNSQ0NIR2lDcVg1YnJjQWF0Rkd1aGkxem53bnZTdkNTSVFRMHRWTkMwOWloVE91eXZKUnFaSGpqOG9jakxsVE1TbGVFb3BlMGpCazJBa2ZPRk9Cc3RMVlMyaXhseTV1Y2ZVUzJteGFXQkk4dVBWLzNoc0JIQzlMUjZCUVluT3NBVVo4ZG1NUFBoMzhmMURwR2Z3ejdVZmsxWlVqU0NSbGpRc1QrNkZPMS9LcVAvYUVpZjFhUEhaV3hGRDhPZVllMXZlNlVxL0JoOWQvZ2E0VkxkSGFvbEJaeGRyMjRQSk5YMWRiVWlxemJiYTRjd1dWWG90UGJ2eUtGUU1lTWxVNzRuRzRXSm93QXk5ZjNJSmFSbVh6ZWRTbWpiaTczZW1yRWVYYmo0SklwTU1OaTVxTnMvay9ZYytOei9DbjNpODY5ZHlXWVNRaDM5T3A1eWJFRmdvakVYY2tGcGovWGxIZENTTUJRRUxRYUZNWUthUDhOSVdSQ0NHRUVEZENZU1JDQ0hHaWNxWDVBNlpBTVlXUlNOZWlkbUdiTmtJSTZlbzhlUjZZRk5xUHRlOU1SU2FBK3VESkdJdjJiWS9IM0lzM0x2L1hxZXNqcmlQaGkzQi9tTG1WWkZwTlBzbzF0VTJHa1FDZ1RGT0xWZW03Y2F1dUFsVk5oR21lanB2bzhMVzJSSFdqOVdnTk9xeTQ5ak5LMUxJT1A3ZU1VVUtwMThMVG9qVkpVMjdXbGVQTHJBT3RtdjlNUlJhK3lOelhvckhkeEg3NE9PblJWczJmS1MvRzl2d3plQ2g2bEdsZmdJYzNYdXA5UDVaZjNjRnFPOWRBUUdFazRzWXl5OC9DWU5SamFPUURybDRLdVVzTWo1cU5uNjZ0UUhiRkg0Z0xIT3EwODFJWWliZ2JQbGRvZWt4aEpPSXVtZ29qOVF3YUFhVFhQODZzT0FlRFVROHVoMjZTSklRUVF0d0JYU2traEJBbnFyQU1JM21LWGJnU1FoeFB4VmlFa1hqMFJ6OGhoRGpTck1paDhPU1pMd3JJZFdvY0w2di94UFZpVlM3S05iVUlFdFovT050YkdvYmhBZkU0VzVubGtyVVM1NW9mTlFKZWZQUDN4djRXdHVsTHJiN1pVVXRxbDZObDF5SGlDZkIwM0NSb0RBeFdYdjhGMTJvS1dqV0gyc0Rnc1ROZm1MWWpQUDNSVTlMTnRKMXBwN1ZhU21VMklqd0R3T1Z3d0wxVG44a0FJL1JHQXpSNkJoVWFPVktyYitKaytRM29XMW1wU1cvVW8wNXZ2MTFnQTVXK2JSZitmc2cvaTZFQmNZajFEakh0RytnYmpWbVJRL0hUN1Qrc3h2TWJ0Mmt6VXBzMjRqNnVseDFEZC8rQnJsNEd1Y3ZFK0NYaFd0a3hwNGFSR0wyNUVxRUhqOEpJeFBYNGQxcEFBd0JEWVNUaUpqeFpZU1M1eFg0ZlJQdjJ4eTNaRmVnTUd1UlZweUxXUDlrVlN5U0VFRUpJSXhSR0lvUVFKN0pzMDBaaEpOTFZzTnUwMFZzTVFnaHhsQUFQYjB3UEg4emF0N2ZvSWpRR0JrQjlVR0puUVFxZWlwMWdPdjdubUh2d1IyVTJERFpyb1pDdUlrVGtneWxoNWd2MTFkbzZuS3R3VEFpdGxsR0JNZHF1a3NNRkIzNGVYcVp0dVU0TnJhSHBFSXVBdzROVTBQTDN2dnVLTDRQTDRTSkxYb3dzZVVuTEYyMUJyalBmQkxDazExU0VpbnhOMi9OUGZ0cmthL3NzWTIrYnp1Y3VEREJpVGNaZXJCNzBHQVFXUWFPSG9rZmpTblUrc2hYc3I2ZVF4MzdQcHFYS1NNU05sQ2l5TVR4cXJxdVhRZTR5b1pJNC9IRjdwMVBQcWRFcFRZK3BNaEp4QndLTG15QjBMUXhTRTlMUlBBVStwc2QxVEEzcldPK2cwYmdsdXdLZ3ZsVWJoWkVJSVlRUTkwQlhDZ2toeElsWWJkbzhxVTBiNlZyVWVzc3dFbFZHSW9RUVIxa2NOeEZDaTd1VHRRWWQ5aFNtc3NZY0xMNkNlVkVqNEN1b3Y0QVZKdmJEZzlFajhiOWJwNXk2MXViMDk0M0dBTjlvcDV4clo4RWZrT3ZVelErMHNHSG9Za2hhRVpycGFMOFhYOEdtM0NOTkhwOGRPWXhWMldaUDBVWG9XbG10cHltcmIveUtLN0piTm84RkNhWFlNSFN4YWZ2enpIMzRveks3eWJuNiswYmozWDd6V25YK3ZVV3B6UThpTnQxV1Z1TDdXNmZ4YVBjeHBuMThEaGREQStLc3drZ0NEdnRqSWNaT3FJd1FaeE1MSkFpVnhMcDZHZVF1MDAwU0Q1SEEyNm5uWkxkcDg3SXpraERuRUhETm4xa3lCZ29qRWZmQTRYRGh3UlBmK1pscGhFWmZCeUd2L21kbTc2QlIySi8xSlFBZ3JmUUk3b3QvRGp3dVhmNGtoQkJDWEkxK0c3ZVIwV2lFWHE4SDMwMHJQOVRWMWNGZ01FQWlrZGc4cnRWcW9WS3BJSlZLd2VGdzJuV2VxcW9xUkVaR3Rua09RdTRtWlhYbXU5MkNxRElTNldKWWJkcmM5UGNqSVlSME52Y0VKMkJvUUJ4cjM1NmlpNnlxTHdEQUdQWFlWWkNDeDJMR212Yk5qUnFPOUpvQ1hHb2lVT0lLZlh6Q01UdlNPVzFQRHBaY2FYVVlTY1FUUUdRUi9ISTFRVE1mb09jcVNrMlBGVG8xZm10SGdPZHk5VTI4ZkhHTGFidFlKV3R5ckRlZkhhcXZaWlJOakt5WFdWdkVtcnRVWFdObk5IR0VuUVVwR0JQVUc5RmVRVkRxTmZncTZ5Qk9sTit3R3VmQlpRZkk3Vlc0SXNUWmJsYTNyTzBrSVk1MnMvcVNVOC9IQ2lOUm16YmlCdmc4RDlOakhiVnBJMjVFTEpDYWZtYXF0TFVRaXV2RFNMN2lVSVI0OTBDcEloY3FwaFkzeWsraWI4aTlybHdxSVlRUVFrQmhwRFk3Y3VRSTFxeFpnNisvL2hwQlFVR20vVWFqRVJVVkZYYWY2K1hsQlUvUDV2K3daQmdHT3AzOUR3TEZZdXN3UTBWRkJSWXRXb1RodzRmampUZmVzRHB1TkJyeDJtdXZRYUZRWU9QR2pjMnV3NTZkTzNmaTMvLytON1p0MjRhQWdJQjJ6VVhJM2FDc3p2d0JVN0FYZmNCRXVoYTF6aktNUkpXUkNDR2t2Y0xFZm5nMmJqSnJYN21tRnQvZk9tTnovSytGRnpFeHREL0N4SDRBNmx0cHZkajdUM2o1NGxaVWFSVWR2bDdpZk1kS3IrT3htTEh3NUhsZ1owRUtsUHEyWHl4UzZyWElxeXR2MFZqTEZtMUFmWHM0ZTlRR3BzVnpXK29wNllaZ2tVL3pBNXNoc3JpZ0JnQWpnM3BCNzRBS1VsZGwrYWhwSm9qbEtucWpBVjlrSGNBVFBlN0ZaemYyb0V4VGEzT2NCNDhkdnRQb0tZeEVDQ0hPeG03VFJwV1JpT3NKdU9ZMmJZeStkZUYrUWpxU3AwQ0tHblg5RFJsS3BoYSs0bTZtWTBsaFU3QXZzNzQ2MHZuQzNSUkdJb1FRUXR3QWhaSGFnR0VZYk42OEdaR1JrYWl1cmtaMWRUVUFJQ1ltQmhxTkJnOC8vTERkNXk5ZXZCano1czFEVGs0T3JsKy9ibk5NV0ZnWVRwdzRnVDE3OWpRNWowQWd3TjY5ZTFuNzlIbzlWcTVjQ2FWU2ljVEVSS1NrcEZqTm01YVdobXZYcnVIKysrL0grZlBucmVhTmpZMEZuOC9IL3YzN2JaNDNJaUlDSTBhTWdGYXJ4YzZkTzlHN2QyOFVGQlNnb0tDQU5VNHFsU0ltSnFiSjlSTnlOeXBXbUMvVWhIbFRHSWwwTFdxZFpaczJlb3RCQ0NIdDRjVVQ0bTk5SG9Db1VWQmdRL2J2MEJnWW04OWhqSHA4bFhVUXkvdlBOKzN6RVhqaTFZUVorTWZWN1c1WjhVUnIwTUVBbzBQbUVuQjQ0SEc0RHBtcndZR1NLOUFaOU0wUGRKQklyd0QwODRscThYaTFnY0hwaWd3TThJM0dyZ0xydiswNlNrUGdEYWdQdlpTcmJRZGQybXRhV0JMR0J2ZHgrTHd2OXBybWtIbitjWFZIazYzczNFR1d2QmpMTHYvUDdoaGhvK3BiN3ZoemdoQkN1anF0M2h4R0VsRVlpYmdCUHM4eWpFUnQyb2o3RUF2TW5VQlVPam5yMktDd1ArRnd6bVpvOVNyY3JMNkVTdVZ0QkhoU1J3OUNDQ0hFbGVoS1lSdjgvUFBQS0NrcGdVd213eXV2dkFLZFRnZWRUb2N0VzdZZ05EUVVHelpzQU1Nd2VQNzU1L0hrazA5aTZGQnpHNExGaXhmRHk2ditqOHFMRnk5aXc0WU5Oczh4ZXZSb1BQcm9veGd5WklqTjQ3dDM3MFpoWVNGcm44Rmd3S3BWcTNENThtWDQrL3RqMjdadFZzOGJPSEFnVHAwNkJiRllqRE5uenVETUdldTdxcGNzV1lKdTNicGh3NFlOaUlpSVFGMWRIUlFLQmNMQ3dsQlZWWVVCQXdaZ3hJZ1JPSGp3SUdReUdXUXlHWll1WFdvMXo4aVJJL0h1dSs4Mi9ZVWs1QzRqVTJ1Z045WmZiUE1TOENtc1Fib2Nxb3hFQ0NHT3dlZnc4SHJmbVlqMFpGY2VQVmwrQStlcmN1MCs5MnBOUG82VVhzTzRrTDZtZmIybFlYZ3JjVGIrbWZaemswRW1WM25uNmc2azF4WTJQN0FGbm9tYmhQdTZEWERJWEEyMjVoNURuUk12d0V3TTdkZXFNQklBSEM5Tng5bUtMRERHMW9lbTFnOTVDcjRlclEvSTh6bm0zL004RGhmYlJpMXA5UndOZml0S3hkYTg0MjErUG1rZllhUEFJNFdSQ0NIRXVZd3dRR2Z4L3N6eVFqc2hyaUxnVXBzMjRwNDhCYjZteDBvdHUvV3pnQ2RDY3ZoMG5NN2ZEZ0E0ZWZOL21Obm5OYWV1anhCQ0NDRnNkQ1c4bFc3Y3VJSE5temRqMGFKRldMQmdBUmlHd1FzdnZBQS9QeitFaG9hQ3krVWlKaVlHbVptWkFJRCsvZnVicWdQVjFkVlhSR2tJSTgyYk53L3o1czBEQUR6Ly9QTUlEZzdHUC83eEQ5YjV0bTdkaXBxYUduejIyV2VzL1FjT0hFQmdZS0JwVzZGUVlPWEtsVGgzN2h6bXpKbURwNTU2Q3UrKyt5N2k0K1B4MEVNUGdjL25RNnZWNHRsbm4wVmtaQ1RlZi85OTVPYm1Zc09HRFZpeVpBa1NFeE5aOCtmbDVRRUFWcTllalVPSER1SElrU1A0OHNzdnNXN2RPbFJWVmFHdXJnNWJ0bXlCcjY4dk5tM2FCSUhBL0FIbS92Mzc4Y1VYWDJENDhPSHQvbm9UMHBXVUthbEZHK25hVkt6S1NCUkdJb1NRdHVCemVIaTl6MHlyUUVxQnNoSmZaTm11WE5yWU43bEgwTmMzQXNGQ2MzdXJmajVSK0VlL3VWaWU5Z1BVZXZjS0pKSDJ1VnFUMytibmluZ0NpTGlDNWdjMk4wODc1aEJ3NkQyREt6VnVZZWR1Z1VWQ0NPbnExSXk1bFM2UHd3ZmZvajBXSWE0aTRJbE1qeGtEVlVZaTdzUEx3eHhHcXROV1d4MGZGamticC9OM0FERGlVdkVCaklwK0NJRmVWQjJKRUVJSWNSVUtJN1dDVENiRDh1WEwwYTFiTnlRbEpTRXpNOU5Vb2VqSko1OUVkblkydW5mdkRnOFBEK3pZc1FPaG9hR0lpWWtCd3pBUUNBU21La1FCQWV3N25LdXFxcENabVlrWk0yYllQS2UvdjcvVi9vcUtDblRyWnU2SHE5Rm9rSm1aaVNlZWVNTFVKbTd4NHNWWXZudzVSb3dZZ2JpNE9QejQ0NC93OS9mSCsrKy9ENkZRQ0g5L2YxeTZkQWtIRHg2MENpTTFaK1BHalZDcFZPRHhlTmk5ZXpjZWVlUVIwM3EzYnQyS2Z2MzZZY3FVS2EyYWs1Q3VycXpPWEhZN2hNSklwQXRTV1ZSR0VsUGxMMElJYVRVaFY0RFgrc3pBSUQ5MnEyT2xYb01QcnU5c2NZaElvVlBqZzJzN3NYTGd3eEJhaEVRU3BPRjR0OTk4ckxqMk0yb1lwWjBaSEN0WTZBTXVoNE1TdGN4cDV5UmR3NGJzMy9GdDd0RjJ6L05oMGlPc2NON2lQemFBY1VBRklJVk8zZTQ1WEUzY3FES1Noc0tLaEJEaVZHcGRuZW14cDhESHpraENuSWR2VVJtSjJyUVJkOElPSTFuL2ZTa1ZCU0V4NUY2a2xSNEJZTVRCN0svdzBJQi9PbkdGOXExYnR3NjdkdTNDaWhVcm11eUswbFpMbHk1RmNYRXgxcTVkYTNVTjB0VXFLeXV4WWNNR1hMeDRFVXFsRXUrOTl4NEdEUnJrNm1YWnRHWExGdno4ODg5NDY2MjNrSnljekRxV2taR0JqUnMzSWlzckMxd3VGOXUyYmNPT0hUdWFITzhPYXlhRUVGZWpLNFd0b05WcUVSd2NqUFQwZEN4YnRnd0NnUUNWbFpYdzlmWEZxbFdyVUZsWmlYWHIxdUhBZ1FNNGVmSWtWcXhZZ1N0WHJ1RE5OOStFUUNBQXd6QUlEdzlIejU0OVdmTWVQWG9VUEI0UHc0WU5zenFuVENaRGJHeXMxZjdLeWtyMDY5ZlB0QjBRRUlDUFAvNFlRcUVRSlNVbEFBQStuNC9seTVjREFFcEtTbEJZV0lpU2toSlVWNXNUNC9mZmY3L3BlSU9nb0NDN1g0Zmk0bUtjUEhrU3p6NzdMQVFDQWY3MXIzOWg2TkNoaUltSndRY2ZmQUM5WG8rWFgzNFpIQTZudVM4cElYZVYwanJMeWtoaUY2NkVFTWZUNmcybXh4NDhyZ3RYUWdnaG5aT3Z3Qk52SmM1QnJIY0lhNzhCUm54eVl3K0tWTlozZmRwenM2NGM2ekwyWVduQ2ROYitucEp1K0hUUS8yRnR4bDVja3QxcTk3cWJNemE0RHhiSFRjVG5tYjlSR01rTnJiajJFNnZsV25QRVBBKzgybWVHelVwSWVxTUJYMllkUUhFcnYxY3JOWW9tanluMVdpajE3VzhOWXJqVEtybUJURnZYcHJaMlhaRW5qMTJCZ3lxbkVVS0ljNmwxNXQrRElvRzNDMWRDaUpuQW9rS1hqaW9qRVRmaTVlRm5lbHpIMlA2N1kzenNRcVNYbllUZXlDQ3o0aXp5WlZjUjVkdlA1bGhIcWFpb3dDKy8vSUx6NTgranVMZ1lHbzBHVXFrVWtaR1JtRHg1TWlaUG50eWg1OWZwZE1qSXlJQmFyVVpaV1psYmhaRjBPaDJXTFZ1RzNOeGNKQ1Vsd2NmSEIzdzdON0hldm4wYkN4Y3VoRVFpd2ZidDIrMk9mZnZ0dDNIbXpCbTg5ZFpiR0R0MnJFUFdtNTZlanJxNk9tUm5aN09DUGNYRnhWaTZkQ2wwT2gxR2pSb0Z0VnB0ZDN4SFVTcVY4UFJrMytqdTdEVVFRa2hyVUJpcEZZS0RnL0haWjU5aDJyUnBlUFBOTjVHUWtJQVpNMlpnNWNxVkNBa0p3YXhaczNEaXhBbWtwS1JneFlvVlNFcEtna0tod01DQkF5RVVDakZtekJpTUhqMGFIaDdzTXVoNzl1ekJ5SkVqNGV2cmEzVk9tVXdHUHo4LzFqNkR3WURxNm1xck54VHZ2ZmNlYnQxcS9vTENuLy84Wjd2SC8vM3ZmOXM5M3ExYk44eVpNd2NUSmt3QWg4UEI2ZE9uOGZlLy94MkppWW00Y3VVS1ZxeFlnWWlJaUdiWFFjamRwa1JodnR1TktpT1Jyc2F5S3BLSXFpSVJRa2lyOUphRzRkV0VHZkQzWUYrQU1zQ0lUMi9zd1lXcTNEYk5lNm9pQThGNVBuZ3M1aDdXZmo4UEw3emRieDUrS1VqQmYyNmVnTjVvYUdLR3R2UGlDZkYwL0VTTUNVb0FBSGp6S1lqdGpyTGtKYzBQc3ZCQ3p5bXNJTkt4c3VzWUVkZ1RIbHcrZUJ3dUZrU1B4QnVYLzRkS2pkelJTeVVkeEpzdlltMVRHSWtRUXB6TE1vd2tGa2hkdUJKQ3pQZ1dZV1dxakVUY1NYT1ZrUURBVHh5R01URVA0Mmp1RmdEQXo5Yyt4TlBEdm9LSTN6R0J6OTI3ZDJQOSt2VmdHQVo4UGgrUmtaSHc4UEJBZVhrNUxsKytES1BSMk9GaEpENmZqelZyMXFDbXBnWUpDUWtkZXE3V3VucjFLbkp6Y3pGbXpCaTgvZmJielk2UGpJeEVmSHc4c3JLeWNQSGlSUXdkT3RUbXVMcTZPcHcvZng1ZVhsNFlNV0tFdzliNzJtdXY0ZnIxNjFiRkkvYnYzdysxV28yLy9PVXZtRGx6WnJQakhlMzI3ZHQ0NzczMzBMdDNiN3o4OHNzdFdqTWhoTGdEdWxyb1lCTW5Uc1NpUll2dzNudnY0Y0NCQTNqOTlkZWhWcXNSRkJTRSsrNjd6MnI4bVRObmtKK2ZqK0RnWVB6clgvOENBSEM1WER6MTFGTmdHQVpLcGRJcXBDU1R5V0F3R0JBWUdNamEvOWxubjBHdmIvcnV6czJiTnlNMU5SVnIxNjYxK3hva0VrbXpvYVpKa3lhWkhqLy8vUE5ZdEdnUmpoMDdodG16WnlNcEtjbnVjd201V3hYSnpXR2tVRzhLSTVHdVJhMHovLzRSOFZwZVlZRVFRdTVtWEhEd1FPUVFQQnc5R2p3T3U2cGNReERwWlBtTmRwM2o1NEkvb0RjYThFU1BlMW43T1FBZWlCaUNBWDdSMkp4ekZGZHI4dHQxSGt1RC9HTHdmTS83V09FcVh3OHZoODFQWEdOQjlFaU1EekczOXk3WDFPTExyQU80VmxPQTUrTHJQMXdQRWtyeDRZQ0g4VzdhRDdpdHJIVFZVa2tMY2NHQlJNQU9JNmtjVUltS0VFSkl5NmtaY3hpSjJyUVJkeUd3Yk5OR2xaR0lHL0VTbUsrVktiUk5WMlFkSGYwd3JwWWNRcVd5QURKMU1iWmZlUWVQSm4wSWJpdXF3cmJFOXUzYnNYSGpSb2hFSWp6MTFGT1lPblVxUkNMeisrdVNraEpjdjM3ZG9lZHNTbzhlUFp4eW50WXFMQ3dFQVBUdTNidkZ6eGsvZmp5eXNySnc5T2pSSnNOSUowK2VCTU13bURCaGdsVUJpUGJ3OS9mSDZOR2pyZlkzOVRxYUd1OW9WVlZWeU12TFE2OWV2YXlPT1dzTmhCRFNGaFJHYXFQMzNudlBWQjd3MVZkZkJjL2l3cXZCWU1DRkN4Y3daODRjdTNNWURBWnMyVktmenE2cXFvSldxMFYxZFRVS0N3dngxRk5QbWRxcFpXUmtzRUpHVlZWVkFJQnIxNjZocHFZR1k4YU1RVUJBQUx5OXZhSFZhcEdUazJQemZBcUZBanFkRGtWRlJUYVBlM3A2SWpvNm1yWHZ3UWNmTkQxdUNDQlovbEk3ZE9nUXZ2enlTMGlsVWtSSFIrT25uMzVDVGs0T0hubmtFUXdZTUFCY0xyWHFJYVJCa1VWbHBEQnZ1aUJIdWhZMVZVWWloSkJXQ1JQN1lVblBxZWdsRGJNNnBqUHE4Vm5HWHB3cXozREl1WFlWbm9mT3FNZVRzUlBRdUpGeWpGY3dsdmVmajB1eVcvaDMzakhrS3NwYVBLK0l4MjdWNWNFVjRMbjR5WmdVMnQ5cXJLRURxaThSNStCeHVIZ3lkanltZEJ0bzJtZUFFWjluN29QV29NUEJraXVJOWdyRW44SUdBUUFDaEJLc0hQZ3d2c2pjajlNVm1hNWF0bHNhSGRRYm80TmEvaUY4Und2MzlMZHEwMWZMS0YyMEdrSUl1VHRwZE9iUGlpd3JmaERpU2dLZU9VeWhvOHBJeEkydzJyUTFVUmtKQUhoY1BtWW12SVp2TGl3QkFPUlZwMkovNXBlWTJ1c0ZoNjBsTXpNVFgzLzlOVVFpRVQ3NTVCUEV4OGRialFrTkRVVm9hS2pEenRrWjZlNThabXl2M1ZwajQ4YU53NFlORzNENjlHa3dEQU9Cd0xwTitPSERod0d3Q3llMGg4RmdzSHM5c3kydmd4QkNDSVdSMm16cTFLa0lDd3ZEbWpWck1HdldMUGo0K0dEZHVuVUFnTlRVVktoVUtuei8vZmY0NFljZm9ORm9rSm1aaVJNblRwaWV2MjNiTmh3NmRNZ1VISHJ1dWVjd1lNQUEvUDc3Ny9qNDQ0OEJBSEs1SENLUkNNZU9IY094WThkWTV4ZUpSTmk3ZHk4WWhrSHYzcjFOTGR0S1NrcXdaTWtTZUhoNFdQM2laQmdHZXIwZXI3MzJtdFhyMFdxMVNFeE14T3JWcTFuNzMzcnJMVnk4ZUJHWEwxL0draVZMOE1zdnY4QmdNT0RJa1NQNC92dnZrWk9UZzNIanh1RXZmL2tMcEZJcFRwdzRnZlhyMStPMTExNkRWQ3JGMkxGanNXVEprblordFFucEdvb3RLaU9GU1RxbUxDd2hyc0txak1TbnlraUVFTklVRHk0Zjg2TkdZR1pFc2xVSUFBQmtqQklycis5RVJxM3RHd2phYW05UktpbzFjaXpwTlJXZUZtMFhHZ3owamNhQXBNZHd1andEdTRzdXRPajhRU0wyM2Z1aEloK0VOZ29pcWZVTXZzNDVoRU9sYWUxN0FjUWx1bnNGNGJuNCt4QXZZWCtBdmpYdk9LN0l6TlcwTnVVY2hsVGdpVEYzZ2phZVBDRmVUWmlCdzZWcCtEYjNHT1E2bFZQWFRWcW1vWTFpQTUzUkFCbUZrUWdoeEtsVXVsclRZd29qRVhmQjUxcTBhYVBLU01TTldQNmNsR3ZzVjJLTjlPMkxxVDFmd0crWjlkZnQvaWpZQ2JtMkV0TjZ2UUJ2ajRCMnIrVS8vL2tQakVZam5uamlDWnRCcE9ha3BxYmkyMisvUlhaMk5rUWlFVWFQSG8xbm5ua0dZckc1eFRuRE1EaDY5Q2oyNzkrUGdvSUMxTlRVSUNRa0JILzYwNTh3ZCs1Y2NEam0yNDJlZU9JSkZCUVVZTisrZmFiaUNldldyY091WGJ1d1lzVUs4SGc4Yk5teUJUazVPUkNKUkxqbm5udnd6RFBQdEttcTBLMWJ0L0RkZDkvaDBxVkxrTWxrOFBUMFJHSmlJaFlzV0dCcUU1ZWVuczY2TnJoKy9YcXNYNzhlQVFFQitPNjc3K3pPSHhBUWdJRURCeUkxTlJYbno1KzNhc01tazhsdzZkSWxCQWNIbzErL2ZxYjltWm1aMkxwMUs5TFMwc0F3RExwMzc0NzU4K2RqN05peHBqRTFOVFdZTzNjdWV2ZnVqVGZmZkJPclZxM0N0V3ZYTUgzNmREejMzSFA0N0xQUHNHZlBIbno0NFljWU5HZ1F2dnZ1TzJ6YXRNbjAvR2VlZVFaQWZmV21OOTU0dzJxOHBmVDBkR3pmdmgxcGFXbFFLQlR3OGZIQnNHSEQ4TkpMTHdGbzJYOWZoVUtCV2JObW1lYmN0MjhmOXUzYkJ3Qll1M1l0RWhJUzdLN2hqei8rd004Ly80eU1qQXdvbFVvRUJBUmd5SkFoZU9TUlJ4QVVGR1R6Ni9MeHh4L2ptMisrd2ZIangxRmJXNHZ1M2J0ajhlTEZHRGh3SUFnaHBMVW9qTlJHeWNuSlNFaEl3Sm8xYXpCeTVFaUVoSVNZd2tqNzkrOUhXRmdZSG4vOGNRREF0OTkraTRDQUFFeWZQdDMwZkxGWWpOOSsrdzNKeWNrNGYvNjh6WFBFeHNaaTkrN2RUYTdoekpremVQdnR0eUVVV2w5TStQRERENUdZbU1qYTkrV1hYeUlsSlFXYk4yKzJHdi9CQngrZ29xTENhbisvZnYxUVZsYUdyS3dzREJvMENLZE9uY0x0MjdleGZ2MTZSRVZGNFpOUFBtSDlzaDh6Wmd4R2pCaUJNMmZPWU8vZXZUWVR5NFRjamZRR0F5cFVhdE4ycUpmWXptaENPaDkyWlNRS0l4RkNTR05jY0RBK0pCRUxva2NpUUNpeE9TWkhVWW9QcnYyTVNxM0M1dkgyT2xlWmpaY3Zic1ZyQ1RQUnd6dlk2amdId0tpZ1hoZ1YxQXNGcWlvY0tybUtJNlhYVU5ORU9HR1FYNHpkODJYS2kvSHBqVjlSb3E1cGNzejdBeGEwNmpYWXc3R3ErOVIrai9VWUM1Mmg2VmJZamhicDFmNFB4UjBoUUNqQjNNamhtQlRhejZxRjRQOXVuY0l2QlNtc2ZVWUFuOTNZQThhZ1k3VnlHeCtTaUtFQmNmanA5am44Vm5RSmFnUFQ1RG41SEI3Q3hINU5IbStQeHNHL1NLOEE2QXlPcjlZbDE2bFFyYTFyZnFBYmlQVU93WXlJd2F4OWVZcFNGNjJHRUVMdVhpcEdibnBzMlg2SUVGY1M4TXpoQkIyMWNDVnV4SU1uQnBmRGg4R29nOEdvZzBaZkJ5R3Y2UTRFUXlNZmdGcW53SkhjK210aTZXVW5rRk9aZ3RIZEgwTFB3SkVJOFc1YmF6T3RWb3Z6NTgrRHorZGoyclJwclg1K1Nrb0s5dXpaZzRFREIyTEVpQkZJU1VuQjNyMTdVVmRYaDdmZWVzczA3dVRKay9qb280OFFHeHVMa1NOSFFxL1g0OVNwVTlpd1lkZy9aR2tBQUNBQVNVUkJWQVAwZWowV0xHalozOU1OOHc4Y09CRERodzlIU2tvS2R1L2VEYTFXaTZWTGw3WnE3ZWZPbmNPNzc3NExuVTZIcEtRa0RCMDZGR1ZsWlRoNzlpek9uajJMWmN1V1llellzZkR6ODhPTUdUT1FsNWVIcTFldklqRXhFVDE2OUlCRVl2dnprTWJHangrUDFOUlVIRHQyekNxTWRPellNUmdNQm93ZlA5NFV5RHA5K2pTV0wxOE9QcCtQVWFOR1FTZ1U0dXpaczNqLy9mZFJVMU9ER1RObXNPWXdHbzE0NTUxMzRPM3RiU28rWVV0OGZEeG16SmlCbEpRVUZCY1hZK3pZc2ZEeDhXbTI3ZHp1M2J1eGJ0MDZjRGdjREJvMENJR0JnU2d1THNiUm8wZE5ZYVNXL1BjVkNBU1lNV01HS2lvcWNQcjBhVVJGUlpsQ1FYNSs5djkrL3ZiYmI3RnQyemFJUkNJa0p5ZERJcEVnS3lzTGUvYnN3YWxUcDdCNjlXcEVSVVd4bm1Nd0dMQnMyVEpVVlZWaDBLQkJ1SG56SnJLeXNyQnMyVEpzMkxBQkVSRVJkczlKQ0NHTlVSaXBqVzdldkFtajBRZ0F5TTdPTnJWTzAycTFPSGZ1SEJZdVhJaHg0OFlCQUg3NjZTZUVob2FhdGhzc1diSUVVcWtVaXhZdGF0TWFOSnI2dXhJc2s5Sk5TVTlQeDlHalIxRlRVNE5kdTNaaHhvd1pNQnFOcHRkUVVWSFI0cFpxWGw1ZTJMaHhJOWF2WDQ5bHk1WTFPYTRoaEVVSUFXNWJWRVVLOWZJRWoxb1lraTVHUlczYUNDSEVKaTQ0R0JPY2dMbFJ3eEVoOW05eTNJR1NLOWlVY3hoYWc2N0pNWTVRcXE3QjN5NXR3NTlqN3NHZndnZUIyMFNBSjBMc2ovK0xHWXNIbzBiaWxkU3RLRkpWczQ1TCtDTE1pRWkyK1Z3RGpQZ2gveXkrdjNVYUJoanRycWVwODd1THlUWmF6blZsQ2RKd1RPNDJBS09EZWxrRmVIUkdQVGJsSE1hKzRzczJuMnVBRWVzeTk2RlNJOGZjcUJHbS83TGVmQkVlaXhtTFdaSERjTGcwRFlkTDBwQ3Z0TDRSSmt6c2h6V0RIM2YwUzdKcGRkSmpIVEx2L3VMTCtDcjdZSlBIbFhvTktqVHlKbzliYWswNGk4ZmhZbG5mV2FqU0tsQ3BrYU5DTFVlRlZvNDZuUnBxUFFPTlhnZU5nWUVSUmdRSnBSZ1dFSWNaRWNrUWN0azNENlZVNWJib2ZJUVFRaHhIeVZCbEpPSisySldSMUhaR0V1SjhVbUVnWk9vU0FJQmNYUUdoVjlOaEpBQzRKK1pSTUFZMVR0NzhId0JBcTFmamNNNW1ITTdaREtrd0VQMUNKMkpzeko5WjdRbWJjK3ZXTFRBTWcvajRlSWhFTFg5ZWcxOS8vUldyVnExQ256NTlBTlJmYjN6NjZhZHgvUGh4eUdReStQclcvejRJQ2dyQzZ0V3IwYisvK2UvUytmUG5ZK0hDaGZqbGwxOWFIRWJhdTNjdlB2bmtFL1RzMlpOMXZvTUhEK0xwcDU5dWNVQklKcE5oeFlvVkFJRFZxMWV6Q2hXa3BhVmg2ZEtsV0xWcUZaS1NraEFhR29vWFhuZ0JPM2Z1eE5XclZ6Rm16QmpNbmoyN1JlY0I2Z3NmckYyN0ZxZFBuNFpXcTJWVmNEcDY5Q2dBWU9MRWlhWjFmZmpoaHhDTHhWaXpabzBwWUZOYlc0dkZpeGRqNDhhTkdEOStQTHk5emQwcXNyS3lNR25TcEdiRFdJTUhEOGJnd1lQeDdydnZvcmk0R0E4OTlCQmlZMlB0UGljek14T2ZmLzQ1SkJLSktXelVvTEN3MFBTNEpmOTloVUloWG5qaEJWeStmQm1uVDU5R256NTk4TUlMemJjYlBILytQTFp0MjRhd3NEQ3NYcjBhZ1lHQnBtUGZmLzg5dnY3NmE2eGF0UXByMTY2MVd2djQ4ZVB4MFVjZmdjL253MmcwWXVYS2xUaDgrREIrL2ZWWFUyVW9RZ2hwS2JwYTJFb0dnd0VNdytDNzc3NHpWZjM1NXB0dlRHVVBQVHc4c0hIalJraWwwbWJuU2t4TU5JV1lHcXVzck1UcDA2ZWJmSzZmbjU4cGpOVGNtNTJEQncvaTAwOC9oVlFxaFZnc3hxWk5tMUJZV0lqSEhuc01jK2JNQVpmTEJjTXdlUGpoaDV0ZGN3TWZIeDlvTkJvRUJ3ZGovdno1ckdPNXVibjQ2YWVmWU9pQU8wMEo2YXpZTGRycy80RkVTR2RFYmRvSUljU2FqOEFUSHc1OEJDR04ycGxacXRUSThYbldmbHlxdnVtMGRURkdQYjdKUFlKRHBXbFlIRHNCZlh4czM5bkdHUFg0TVAwWHF5QVNBTXlJU0lhdndOTnFmdzJqeE1mcHUzQ3Rwc0RoNnlhT3h3RVFKK21HNFFIeEdCNFkzMlQ0cFZndHcrcjAzY2hwUWVXYy85NDZoVXg1TVpiMG1nWUozL3kzcW9RdndzendaTXdNVDBheFdvYlVxanhjcnkxQW5xTE01dmRZVjNTeEtnK3JiL3phb3JIaFluOThucnl3UldQMVJnTUNoWkptcTVYWm85SnJzYThvdGMzUEo0UVEwamFzeWtnZUhWTWhrSkRXRWxpR2thZ3lFbkV6RW1HQU9ZeWtxVVNnVjNTeno1a1EreVNpZlB2aFVQYlhLUDEvOXU0N1BvbzYvK1A0YTF1eTZXVWhwRUVJQkJDSVJEb2lYUVFPeEFLaVdBL0xnUlYvbHJPZ25nV3duUjcyZ29nbklvSklPVkZFUWJvVUthR0VVQklNSVFSQ0lDRnRrMDAyMmYzOXNXU3ltOTFVa215QXovUHg0RzVuNWpzejMwMWlzcnZ6bnMrbm9DS0FuMWQ4bGo5U0YyTHdqcVI3K045cVBZZThQRnVRTkNDZzZ2ZjYxYm4rK3V1VklCSkEyN1p0NmRtekp6dDI3Q0ExTlZVSkkxWHVmZ0lRRVJGQlZGUVVLU2twRkJZVzR1M3QvTDY4c3JGanh5cEJwUEx6OWU3ZG0rM2J0NU9Ta3FLRVljNmVQYXRjZHl5bjAra0lDYkZWVnY3MTExOHBMQ3hrL1BqeERrR2s4cm1PSERtU2xTdFhzbTdkT202ODhjWXE1NU9mbjY5OERlMkZoWVVwUlJOOGZIem8yN2N2bXpkdjVzOC8vMlRBZ0FFQW5EbHpob1NFQkdKaVlvaUtpbktZMTBNUFBlUlE2Y2ZmMzUrUkkwZXlZTUVDZHUvZXphQkJnNVJ0VnF1VnUrKyt1OGF2WFgxOC8vMzNXQ3dXSmsrZTdCUmNpb2lJVUI0MzFQZlhsYVZMbHdLMnRuTDJRU1NBQ1JNbXNHclZLZzRlUE1peFk4ZG8yN2F0c2sycjFmTElJNCtnUFgrenNVcWxZdno0OGF4ZHU1Yms1T1I2elVVSWNYbVRNRklkNWVmYjNpQys4Y1liaEllSGM4TU5OL0Q2NjYvVHFsVXJicjc1WmhJU0VwZzllN2JEUHNYRnhSdzVjb1JObXpZcDYyNjU1UmIrL3ZlL1YzbWVreWRQT2gzSFhxZE9uZWpmdnovZ0dFWUtDUW5ocmJmZUlqbzZtdno4Zk41Ly8zMjJiTm5DVTA4OXhlSERoOW14WXdjdnZ2Z2l6ei8vUFBIeDhkeDIyMjJFaDRkak1CaWNlb25XaHNGZ1lPVElrUTdydG0zYnB2eWhFMExZcE9kWHRGdVJNSks0Rk5tSGtUdzFFa1lTUWdpd0JYUFduVDdBeEtqK0xyZXZQWjNBbDBmWFV1aW1EL2hUaldkNFlkOUNCb1YwNXJZMi9SMkNLR1ZXQzI4bi9saGxTR3BGK2k1R2hzWGhwNjJvMG5vay94UnZKLzZ2VG0zbWZqK2R3TmxpNXc4aDY2TlhjSHZhKzdacWtHT1ZxNjZ0V0dQUXFOVG9WSTMvZHpRdU1JclI0ZDNwR3RBYUg2MXoyKzl5SlpaU2ZramJ6ckswUHltMTFyNWQzYzdzdjNoczUxeitFWE10MTdUbzVMUTlUQjlJV0hoM1JvZDNaMy91Y2Y2MTcvdDZQUTlSNFdqK2FkcDR0Nmg1WUJVK1B2SXIrYVZTK1VBSUlacGFrYm1pbmEydlo5VlZOSVZvU2hxNzZvbGwxcVo5UFN4RVRmdzhLMTd6NWhVN1YxeXRTZ2REWHpvWStySS9ZdzJKbVpzNG5yT2Z3dk8vZ3dQMHptM01xMU5lcU1Ca3F0L3JaL3NnVXJuUTBGQUFqRWJIdHM5R281SDQrSGdPSGp6SXlaTW5TVTlQSnkwdERiQmRlNnhOV01WVlM3R3dzREFBQ2dvcTNyL1BtREdEQXdjT09JeUxqSXprcTY5c2JlNFNFeE1Cbk5xbWxZdUxpMlBseXBVMWhsWisrT0VIRml4WTRMUiswYUpGQkFkWC9DMjg5dHByMmJ4NU14czJiRkRDU0pXckl0blBLeVVsUlpscnVhU2tKQUJPblRybHNMNUZpeGEwYXRXd254K1UyN3QzTHlxVnlxbGJqaXNOOGYxMUpURXhFYlZhVFo4K2ZaeTJxZFZxdW5Ycnhva1RKMGhPVG5ZSUk0V0hoenNWMjNEMXN5S0VFTFVsWWFRNlNrMU5CVkNTd0pWRlJrYnk1Sk5QT3F3cmIxYzJkdXhZWlYxNVlyY3FWMTU1SlN0V3JLaDJ6RGZmZklOS3BYSUlJK24xZXVVUC9yeDU4d2dLQ3VLamp6NmlYYnQySEQ1OEdJRDI3ZHN6ZS9acy92T2YvN0J3NFVLR0RCbkNuWGZlNmJKTjI0SUZDemgyN0Jobno1NWx6cHc1SkNZbUtpK0toQkMxbDI1WEdTbkN6N2Vha1VKY25FelNwazBJSVZ4YWRId0xVVDR0dUxwRnhWMklTZm1uK09xdjlSek1TNjltejZhek1mTWdteklQMHE5RkIyNks3RU5IdnpBK1RmcU5uZGxIcTl3bnoxekUzS1ByZUx6VGFBQldaK3hqZHZMdmRRcXNBUHllc2IvQnZnNkJPcDhHRHlNOXNPMHpqR1hGTlE5c0lNTkRyK1NSRGlOckhuaUJ6aFRuMFNPNEhWcVY2OWJCSm91WjMwN3RaZm1KSFp3ck1ib2NVNU5jY3lIdkhGekJyd0Y3dVR0NkVCMzhuTjlIbXNyTWZIUjRGV0JySWZqeS9zWDFPbGR6a1ZYTEZteU5JYjNJZGRYbG11U1htdmpreUs5c3kwcHE0QmtKMFh4WnJWWlVLdmUwQ1Mwb0tIQm9FWEloakVZalBqVzBwaWtmNSszdFhhL24zQlJmSzNkK1A1b0RZMGxGR0NsUTN6Z1hSWVdvRHcrTkZ5VmxSUUNVbEJYaG9mR3FZUThobW9hZnAwRjVuRitjVmVmOXJ3d2R6cFdodGlCTFZ1RUpWQ29Wd1Y0Uk5lemxxUHo2WUVwS0NoYUx4ZVcxdGVxNCt2dnQ2V203U2NScXJXaDEvc2NmZi9ET08rOVFVRkJBU0VnSWJkcTBJVFkyRnFQUlNHWm1wc1BZNnJnS3RMZzYzNzMzM2t0dWJxN0RPUHQ5eTZzWlZhNjBVODVnc0gxdkNnc0xxNTNQMEtGRFhiWTZxOXd1cm0vZnZ2ajQrTEJ0MnphS2k0dng5UFJrM2JwMXFOVnFoNkJQK2J4V3JWcFY1VGxMU2h4dkFnc0thcHhxaEJhTGhaeWNIQXdHZzBOck9WY2E2dnZyYWc1R294R0R3YUIwOWFtc3F1OVZiWDlXaEJDaXR1UnFZUjN0MkxHRDhQQncvUHo4S0NvcWN0b2VHQmhJOSs3ZEhkWXRYYnFVME5EUWFsT3d6ei8vUEJxTmhyS3kybjk0bjVhV3BwUnJCRnRLZHUzYXRTeGF0SWl6Wjg5eTY2MjNjdnZ0dHlzcDdjcnpmTzIxMTlpMGFSTno1c3poZ1FjZW9FZVBIZ3daTWtSSkdJT3R5cEZhclVhdjE3Tng0MGJ5OHZJa2pDUkVQYVRsVlZ5WWFPMHZZU1J4NlRHVlNaczJJWVNveWdlSGZ5SFMyNEJlbytPYmxFMXNPblBRM1ZOeVlnVzJuazFpNjlra0lyMkNPVkdMWU1QNnpFU3VhZG1KSFZsSCtTMWpYK05QVWpTWWswWG4rT1ZrUEdNamVqcXNUeXZNNHZmVENhek4yTjlnVlhMMjV4N25tVDN6NlJFVXpkaklYbHdWV0hGanpzTGpXOGc4WHhtcjJHSm1YMDVxZzV6elVtQXFLeUhlcmpKWnBpbTNtdEdRbUh1QzNlZFMwS3QxZUdrOTBHczg4RlJyMGFqVWFGUnF0Q29OYXBXS0Vrc3BCYVVtVW8xbjJITXVsZlduRHpSNUJUQWgzTzNmLy80M0dSa1ozSDMzM1U2ZjRWMG9rOG5FdkhuenVPbW1tNXh1WkZ5MWFoV2ZmUElKVHozMUZJTUhEM2E1LzdadDIvamYvLzdIUC8vNVQ0ZktBSzY4L3ZyckpDY25jOTk5OXpsVkxiZjN4aHR2a0ppWXlKUXBVNm9kVjVuRll1R0JCeDRnSWlLQ3A1NTZ5dUV6eU5vd204M2s1ZVdSbTV0TGJtNHVXcTNXcWFVTHdFOC8vY1MzMzM3TGd3OCt5SkFoUStwMGprdUJzY1RXcWxTdjlVV3JycnBhb1JCTlRhZlJLMkVrYzVsSndraWkyWEFNSTlXK01wSXJCbS9YTGN0ckVob2FTbWhvS0JrWkdXemJ0azNwWXRLUWNuTnplZXV0dDlEcjlYeisrZWUwYTlkTzJmYjQ0NCtUbVpuWjRPZU1pNHVyZHJ1WGwrMzNRRlpXbGtPN3NYTFoyYmJQRVNxSGlpcHIyN2F0UXpXZXF1aDBPZ1lPSE1pcVZhdll2bjA3N2R1M0p5a3BpVjY5ZWptOFRpb3YyUERSUngvUnFaTnpaVjVYNmhvZ3F5MjFXbzFPcHlNbko2ZmFvRnBqZm4vVmFqVWVIaDdWenFHMjN5c2hoTGhRRWthcWcrTGlZbGF2WHMySUVTTUFXKy9NMk5oWTB0UFQyYjE3TitBNjBWd2JkOTU1SjIzYnRtWGZ2bjBzWDc3YzVaaHZ2LzBXalVhRHY3OC9HUmtaYk5pd2dXdXV1UWF3L2ZGLzhNRUh5Yy9QWi9qdzRkeHp6ejFWVm0reU4zRGdRSzYrK21wKysrMDNsaXhad29jZmZraE1UQXhhclJhMVdzMkhIMzdva0JCZXYzNjlRNW5Jek14TUZpOTJ2SHUxdkhxVUVLSkNXbDVGQ2N2Vy92SUNUMXg2aWt2dHcwank4a0lJSWV5WkxHWmUyYitZZkhNUjVqcFdEbktIMmdTUnlzMDhzS3dSWnlJYTA1SzA3WXdNaXlPek9JOGRXY2xzUFh1RXBQeU1SanZmN25NcDdENlhRcWcra0VFaG5lbmtIODdQNmJzYTdYek53ZGF6UjdoNTB6djEyamVycElEWEVuNm85ZmlEZWVsTVQxaFNyM01KY1RuSnpNems5OTkvQnh6dmlDOHJLM082WTc0NldxM1c1YzEveTVjdlovSGl4Zno1NTUrODk5NTdEbFdRREFZRFJVVkZ6Sm8xaXk1ZHV0Q3laVXVIZmMrZE84ZTc3NzVMVGs0T3UzZnZkbWcvVWxsdWJpNDdkKzdFWXJFUUhSMWQ1YmpDd2tKMjc5Nk4yV3gydU1oVkd6dDI3Q0F0TFEyZFRxY0VrYzZlUGN1YU5Xc3dtVXdVRlJWaE1wbVVmMFZGUlJRVkZaR2JtMHRlWHA1VG01bnc4SEMrL3ZwcmgzVW1rNG41OCtlVG41OVAxNjVkWGM0ak9UbVpqejc2cUZaejl2THk0bzAzM3FqVDgzUXZLMFp6RGdEK25pMXJHQ3RFMC9MUTZDbi9yN2lrekVUOXJub0kwZkQ4N2RxMFhXZ1k2VUxjY01NTnpKNDltNDgvL3BndVhiclVPYlJiazhPSEQxTlVWTVRJa1NNZC9vYVhscFlxYmJ5YVdxZE9uZGl4WXdkLy92a24zYnAxYzlxK2QrOWVnQ3IvcHRmSHNHSERXTFZxRlJzMmJGQ2VkK1hYU08zYXRXUG56cDNzMzcrLzFtR2t4aFFURThQQmd3Zlp0V3NYdlh2M2RqbW1ydC9mOGlxU0ZvdWxWblBvMUtrVCsvZnZkemtIaThYQy92MzdBZGN0QTRVUW9pSEoxY0k2eU1yS29tWExsb3diTnc2d3BYTGo0dUtZUG4wNk9wMk8wYU5IMXlvQTVFcHNiQ3h4Y1hGNGVub3E3ZFFxTzNUb0VOdTJiVk9XTzNUb3dPVEprd0hiQnhyUFAvODhyVnUzZHZvd295WmFyWmJSbzBjemV2Um9Nakl5bE1wSHYvNzZxOVBZeW5jb1pXWm1zbVNKNHdlZWRmbndSb2pMeGZIY2lzcEkwWUVTUmhLWEhzYzJiVklaU1FnaEtzc3VLYWg1MEdWZ1llb1dGcVp1YVpSamY1YThtcytTVjEvUU1SN2IrUlgyaldLYXNrVWJ3SnFNL2F6SjJOOGd4enFZbDE1dEVDYlhYTWdEMno5cnNBcEl0WlZoeXVINzQxdWI5SnhDQ0ZIdWh4OSt3R0t4TUdiTUdJYzc4bGV1WE1rSEgzeFE2K05jZDkxMVBQUE1NMDdyYjczMVZuYnUzTW5ldlh1Wk9YTW1NMmZPVk81Rzc5MjdOeU5Hak9DMzMzNWoxcXhadlA3NjY4cCtwYVdsekpneGc1eWNIRWFPSEZsdEVBbmd0OTkrdzJLeEVCc2JTOGVPSGFzY3QyM2JOc3htTTIzYnRxVkRodzYxZm41Z3ExZ0V0aHNveTJrMEdyNzg4c3NxOTlGcXRmajQrQkFRRUVCRVJBUyt2cjRFQkFRUUVCQkFZR0NnVTB1MjVjdVhrNTJkVFVoSUNBc1hMblE0MW9BQkEramV2VHNtazRuang0OER0dkNTMld6R3g4Zkg2UzcvL1B6OFJtdTUwbGdLelJWVjd3TDBFa1lTell2T3JsS1gyZEswcnhlRnFJNmZYUmdwejQxaHBKdHV1b21OR3pkeTZOQWhIbnZzTWFaT25VcXZYcjBjL3M0ZFBYcVV4TVJFeG80ZFcrZmpsNGVlangwNzVyRCt2Ly85TC9uNTdta1AvYmUvL1kxRml4YXhkT2xTK3ZYclIyeHNyTEp0OSs3ZHJGcTFDb1BCd0tCQmd4cnNuSEZ4Y1JnTUJ2YnUzVXQyZGpaNnZWNHAwbER1Mm11djVmdnZ2MmZCZ2dYMDdOblRJYWhkVWxMQ3pwMDdHNlY2VlZYR2pCbkR3WU1IK2VpamovajN2Ly90Y04zNHlKRWpkT3pZc2M3ZjM0Q0FBQUJPbkRoUnF6bmNlT09ON04rL240OC8vcGgzMzMxWGFjc0dzR0RCQW80ZlA4NkFBUU5vMVVwYXhBb2hHcGVFa2VvZ1BEeWNEei84MEdIZHBFbVRtRFJwVXJYOXpTdnZZeTg0T0pqVnF5cytNTy9WcXhlOWV2VnlPZlpmLy9vWHhjWEZsSmFXNHVIaDRkUzdzMGVQSHRYTy8rR0hINjUyTzFDbkZtd3Z2L3h5cmNjS2NUazdiU3pDZkQ2eDd1L3BnYmVMdXllRnVOaVpwREtTRUVLSVMwQ3V1ZERkVTJoU1RSMUVFa0lJZHpwOStqUS8vZlFUUGo0K1RKbzB5V0ZiVUZBUVYxeHhSWTNIeU1uSklTTWp3MlZWSkxDMXhYamhoUmVZUEhreU8zZnU1SmRmZm1ITW1ESEs5bi84NHgvODhjY2ZIRDkrbkt5c0xPWEMwSmRmZnNtK2ZmdUlqbzdtc2NjZWMzbHNzOWxNNmZtYlFGYXVYQW5BOWRkZlQxRlJrY000dlY2dmZFYTVhdFVxQVByMjdjdVpNMmVxZkY1K2ZuNUtpeE9BdExRMHRtM2JSdHUyYlJrNGNLQ3lQaWdvaU9uVHAzUHUzRG1LaW9xNDZxcXI4UEx5UXFQUnNHTEZDbng4ZkpnNGNhSXkvc3laTTh5Y09aT2JiNzZaenAwN081d3pOemVYUllzV29WYXJ5Y3ZMNDdmZmZnTnNGdzB0Rmd1aG9hRjA3OTZkMk5oWWxpNWRDc0Fycjd6Q0gzLzh3Y2NmZit6VUhtYmt5SkY0ZWw1Y2JjNXlUUlhmaytCNnRnb1NvckhvTkJXL0U4eGw4cHBSTkIvK2R1SE5YTk5wdDgxRHA5TXhjK1pNWG5ubEZmYnYzOCswYWRPVU1LN1piT2IwNmRQazVlWFJyVnUzZW9XUk9uZnVURWhJQ0h2MjdHSHExS25FeE1SdytQQmhqRVlqTVRFeEpDY25OOEt6cWw1SVNBaFBQZlVVYjcvOU5rOCsrU1E5ZXZTZ1pjdVdwS2VuazVDUWdKZVhGeSs5OUZLRC9qMVdxOVVNSFRxVUgzNzRnZHpjWElZUEgrN3dtZ1ZzbFpGdXYvMTJ2dnZ1T3g1NjZDRjY5dXhKV0ZpWVVtMHlPanE2U2NOSUkwYU1ZUGZ1M2F4ZHU1Yjc3cnVQbmoxNzR1Zm5SMnBxS21scGFTeGZ2cnpPMzkrSWlBaGF0bXhKWW1JaTA2Wk53OS9mbndrVEp0QytmWHVYY3hnOGVEQjc5dXpocDU5K1l0S2tTZlR1M1J1OVhrOVNVaExIamgyalRaczJQUDc0NDAzeDVSQkNYT2JrYW1FRHFTcUkxSkIwT2wyVkgzWUlJWnF2dEx5S0pIdHJmOTlxUmdweDhTb3Vxd2dqZVVwbEpDR0VFRUlJSVVRejg5VlhYMkUybTVreVpZcFRLNVVCQXdZd1lNQ0FHbyt4Y3VWS1pzMmFoZGJ1Qmd5THhVSmhZVVdZVmFmVDhlaWpqM0xvMENFR0RoeElRVUZGZFVTdFZzdnp6ejlQVEV3TW5wNmV5cmJodzRlemE5Y3Vubnp5U2N4bU0yYXpHYkJkZ0N1L0dYSHUzTG44OElOais4WTMzM3pUYVk1ZmZ2a2xiZHEwSVNNamcvajRlQUFXTFZyRW9rV0xxbnhleno3N3JFTTFwc1dMRndOd3p6MzNvRktwc0ZxdHJGbXpoa0dEQnRHalJ3L3V1T01PUER3OEdEVnFGTjdlM2xpdFZqWnUzRWgyZGpaanhvekJ6ODlXRWZyYmI3L2x3SUVEL1B6enp3NWhKS3ZWeXB0dnZrbEJRUUhQUFBNTTExMTNIV0Nyd0Y1ZUJkNCtCRlV1SXlNRGxVcmxWSm0rcUtnSWk4WGlkSEd5dWJPL2lON0t0K3AyZTBLNGcyTVlxV21yaFFwUm5VRFBpaHZxQzByT1lTNHJScWR4VHhqVjM5K2ZkOTk5bHcwYk5yQm16UnFPSERuQzRjT0g4Zkh4d1dBd01IVG9VRWFOR2xXdlkrdjFldDU4ODAwKy8veHpFaE1UT1g3OE9EMTc5dVRoaHg5MnFLN1kxSzY5OWxyQ3c4Tlp1SEFoQ1FrSjdObXpoNkNnSUVhTUdNR2RkOTVKV0ZoWW81eXovRFhRdGRkZTYzTE1mZmZkUjl1MmJWbStmRG43OXUxai8vNzloSVNFTUhUb1VDWk1tTkRnYzZxT1NxWGl1ZWVlSXk0dWpwVXJWN0pyMXk3VWFqWGg0ZUg4L2U5L0IrcisvZFZxdGJ6MDBrdDgrT0dIeXRmY3ZucWxLNDgvL2ppeHNiSDg5Tk5QN05peGc3S3lNc0xDd3JqenpqdVpNR0VDUGo3U2dGTUkwZmhVVnF2VjZ1NUpDQ0hFcFd6NTRiK1lzWGtIQUtQYVJ6RmpTRDgzejBpSWh2ZmFwai81OFVnS0FDOE82TTFObmRyVnNJY1FRalJmMWJXMkVrSUkwWHdzRy9pMHU2Y2dHdEdydjEvTHk5ZiszaURIU2t4TTVQSEhIeWNtSm9hUFAvN1lvY1hYNHNXTFNVNU9adUxFaVE1dFBWejU4Y2NmK2ZERER4azNiaHdQUGZRUVlBdkkzSDMzM1EweXo4cWlvcUtZTTJjT0FKOS8vamsvL1BBRFFVRkIrUHY3TzQwOWVmSWtack5aQ1NOOSt1bW5MRjI2bE5EUVVLZndUcm5rNUdRS0N3dDU4Y1VYR1R4NE1BRHA2ZW5jZi8vOXRHdlhqbzgvL2hpVlNzV0dEUnVZTVdNR3ZYcjE0bzAzM21EaHdvVjgrZVdYM0hycnJmempILzhBYkYvSDJiTm44L0RERDNQenpUY3J4L0gzOStmTEw3OVVBa29BOCtmUDUrdXZ2NlpmdjM1TW56NGRzSVc2L3ZuUGY3SnYzejVlZXVrbHB4WXZwMCtmNXE2NzdxSnIxNjY4OTk1N0R0dlMwdEs0Nzc3NzZOeTVjNTNhN1ZXbElYLzJxclB0K0JKK1Rmb0VnQWQ2ZjBTRWYrY2E5aENpNlh5Mzl3V09uTjBHd08xeE0ralk0bW8zejBpSUN1Ly9jUWM1NXdPZEQvZWJTMHVmS0RmUFNBZ2hoQkN1U0dVa2NWSFlsWEdHanNHQitIbElaU2h4OFVuT3psRWVSd2M2ZjJBb3hLVkEyclFKSVlRUVFvaW05dW0yKzlHcVBXei9OQjRWajEzOTAraHEyRjcxTnZ2cUVPTGlVMXBheXF4WnMxQ3IxVHo1NUpNT1FhU3NyQ3ptelp1SHlXUml4SWdSTllhUnl0dWt1YXBjcnRmcm5WcVIxWmZaYkNZaEljSGx0b2tUSnpKdTNEaW45UTg4OEFDcHFha0E1T2ZuczNMbFNsUXFGVE5uenFSTm16WXVqelYxNmxRT0hqem84SHptenAxTFdWa1o5OTkvUHlxVkNvdkZ3cng1OHdDNC9mYmJBYmo1NXB0WnNXS0Z3MzdEaGcxanpabzFCQVFFQUxid1ZGbFpHVTg4OFlSREVHblBuajNLOFdKaVlsaXhZZ1VBUjQ4ZVpkKytmYlJ1M1pyYzNGeFdyRmhCVUZDUVVyRnE3dHk1QUl3Wk00Yk16RXhNSmhQKy92Nm9WQ3FXTFZzR1VPWHpiSzZ5aTlLVnh5RlNHVWswTXpwMVJhVVphZE1tbXBzZ3J6QWxqSlJUZEVyQ1NFSUlJVVF6SlZjTFJiTTNkdEZQbkNvd0tzdGh2ajZFKy9uZzU2R2paMWdJZzZNaUNQZVZjb0tpK1VvK2w2czhqZ2tPY09OTWhHZzhab3RGZWF5WE5tMUNDQ0dFRUtJSlpCcVBOZG01MUNwMXZjTk1Fb1p5cisrKys0NWp4NDV4NjYyMzBxRkRCNGR0czJmUHhtUXkwYjkvZjNyMjdGbmpzY3JEU0ZvWE4yQzBhdFdLdDk5K3UwSG1mT2JNR2U2NDQ0NTY3Nzl3NFVKTUpoT0RCZzJxTnFCVGRyN2Rkdm56MmJadEd4czNicVI3OSs3RXhzWmlOQnBadjM0OXg0OGZaOUNnUWJSdTNacG5ubmtHZ0pDUUVCSVRFNVZsZ0lDQUFGYXRXc1hLbFN2WnUzY3ZPcDJPWmN1V0tXR2h5Wk1uRXg0ZVRzdVdMUUZiaGFUSzB0TFNsT3BHSFRwMG9HL2Z2bno4OGNlc1hidVd2bjM3TW56NGNGYXVYT2xVSFVtdFZqTjY5T2o2ZnNuYzRzejUzMkdoZmpIbzFQTGZ1V2hlcEUyYmFNNkN2TUpKT2JjSGdITkZwOXc4R3lHRUVFSlVSY0pJb3RtekR5S1ZMNWV2VzUrYXpydmI0aGtTRmNHUXFFaXU3OURXSFZNVW9scUhzczRwanpzRUI3cHhKa0kwSHRQNUQrVUJQRFRxYWtZS0lZUVFRZ2h4OGJGWUxaU1VtU2h4WTNVSW5WcHZGMXFxQ0RlZE5hYTVYRiszc0ZUOTlsZXJtdmVOQ0ltSmljeWZQNStvcUNnbVRacmtzTzNBZ1FPc1hic1duVTdIbENsVGFuVThzOWtNdUs2TTFGeWNPbldLWmN1V29WYXIrZnZmLzE3dDJQSXdVdm56MmJ0M0x3RHg4ZkZjZi8zMXlqaFBUMCttVEptQ3hXSWhPenNic0gwdFRwNDhpYisvUDBGQlFVN0hqb3F5VmFrb0gxKytUMGhJQ0xObnorYWRkOTRoTHkrUDc3Ly9Ib0JISDMwVW5VN0hyRm16bEdXQWFkT21zV2ZQSGdZTUdNQnp6ejJIU3FXaWMrZk94TVhGVVZwYWlrcWxJalEwbE91dnY1NHVYYnJVL1F2bU5sYlNjdzhEME5IUXo4MXpFY0taZlJpcHhDS1ZrVVR6RXVRVnBqdytaNUl3a2hCQ0NORmNTUmhKTkh0UDl1M08rdFFUSE1uS29lRDhoejZWclU5TlozMXFPdTlzMjgwZHNaMjR2V3RIYWVrbW1vV3poU1lLU213L3Q1NGFqVlR4RXBjc2FkTW1oQkJDQ0NHYW1ncXJ3NUw5L3psc0Fxek9LeW9kVEZYMTlrcWIzTVZzTVdHdTRvSndWZXViZ2s3dFdVMW9TVmZQVUpUSEJjK3J0TFNVMTE5L0hZdkZRdXZXclprM2J4NGxKU1dZeldaTUpoUDc5KzhIWVB6NDhZU0hoOWZxbUpYRE82NnNYNytlMGRqeGtRQUFJQUJKUkVGVU5XdlcxSHZlZmZyMDRlcXJyNjczL25xOW5sR2pScUhUNllpTWpDUTdPNXZnNEdDWFl5cy9uKzdkdTVPUmtVRndjREIrZm41czI3YU5vMGVQY3NjZGR4QVNFZ0xBbkRsekFEaDQ4Q0JUcDA3bGhodHVxREgwVkptUFQ4Vm5JMTVlWGdDb1ZDclVhclhETXNERER6L01nUU1INk55NU14czNidVRxcTYrbVhidDJCQVVGc1gvL2ZqNzU1Sk1xbjE5emxwWjdRUG52dG1QTCtuKy9oV2dzSGc2VmtTU01KSm9YaHpCU29ZU1JoQkJDaU9aS3JoYUtadStPMkk3Y0VkdFJXVDVaWU9Sa3ZwR0NFak1yanFTdzRYaEZmL1dDRWpPemR5ZXcvdGdKWGg3VWwwNEdxVUlqM0N2NVhJN3lXSDRleGFYTXZqS1N0R2tUUWdnaGhCQk53ZW9xSlZRNVpLUlFWYnRZMC9BcXR5dm5xM1RpOG5DVHRkSm1WYVh4VHFHb1NnK2M5bXQrekpaaXpKYm0xOExIdnBYYTVzMmJYWTRKQ1FuaHpqdnZyUFV4WFZWR0Nnd001S1dYWGxJQ051bnA2V3pmdnIwK1V3YWdSWXNXakJ3NTB1R1lkUkVVRk1UVXFWTXhHbzA4OTl4em5EcDFpbzgrK29pQUFPZTI4WlhEU0gzNjlLRlBuejdLOC9qKysrK0pqSXhrd29RSmdPMzVsN2VxSzY5NDVPSGhRVkZSVWEzbXB0Rm84UENvQ0pwWnJWYmxPR1ZsWlpTVmxUa3NBMFJIUnhNZEhjMm5uMzdLMHFWTG1UbHpKbjM2OUNFM041ZXNyQ3hsWE1PeTh0YUdHN0ZhcS95RmNzSEtyR1pVV1BIV0JSSGhmMFdqblVlSSt0SkpHRWswWS9aaHBCeFRoaHRuSW9RUVFvanFTQmlwSHJLeXNraEtTcUpuejU3VjNnbVZtNXZMN3QyNzZkT25UNzArUENpWG1abXAzSDBrSU56WFI2a3VNeVFxZ3BNRlJsWWNTV0ZGVWdvWkJZVUFITW5PWWNyS3RUelZyenRqTzBTN2M3cmlNcGVjbmFzOGxoWnQ0bEltbFpHRUVFSUlJY1JseFNtalVFMWxKUmViN1NzNXFjNy92OVZxZTF5UlA3SmlQUjlxcXB4UnNqKytMVEJSZmlEcitXMlZLa1ZkcHFaTm00YlpiTWJmM3g5ZlgxKzh2YjBwS2lyaWdRY2V3R2cwTW5YcVZQUjZmYzBIT3M5VkdFbXYxek5vMENDbnNYZmVlU2UzM1haYnJZLzkrKysvOC83Nzd3TzJ0bWl1amxrK0IxZmhuOHJCR1M4dkwxUXFGUmtaR2J6MjJtdTgvZmJiYURTT040NVUxM2J1L2ZmZngydzI4OFFUVHlqYlo4MmF4ZXJWcXgzR3paMDdsN2x6NTlicU9RNFlNSUNYWDM1WldTNHVMbmI2R3RrdmQralFRWG04ZmZ0MlBEdzhpSXVMcTlXNTZpdXJNQTFRWVNvdGFOVHpsQnNRZlVlVG5FZUl1dEtwUFpYSDVyTG1GemdWbDdjZ3I0cUtobG1GSjl3NEV5R0VFRUpVUjY0VzFzUHExYXVaTjI4ZVAvendRN1ZocExTME5GNS8vWFZtejU1TmRMUnpJS2FvcUlpRWhBU245ZEhSMGJSbzBRS0FFeWRPY1AvOTl6TnAwaVJ1di8zMmhuc1NsNUJ3WHgrbTlJaGxTbzlZRmlRY1lmYnVCQXJNWmdwS3pMeTY4VTkyblRyREs0UDZ1SHVhNGpKbFh4bEp3a2ppVXVZWVJwTEtTRUlJSVlRUW9ua3JELzA0aFg5UTJZb2FXY0Y2UHQ5anRWcnRNa0NxOCt2c2oyYXRGUG9wcjJwa2RUeFpGZFdack1yL09HYVk3Q3MvVlZXQXlYWWMrK09xTHJvQVVsVnQzazdsSjEzd3NidDA2ZUswN3IzMzNzTm9OREpnd0FENjl1MWJwK05WRjk2cFRLZlRLUzNIeXNYSHg3TjE2MVo2OU9oQnYzNzluTWJYeHB3NWM1UldhZFZScTlVOC8venpUSmt5aFgzNzl2SFpaNS94eUNPUE9JeXBxdTNjeXBVcmlZK1BaOVNvVVhUcjFrMVpmODAxMXhBYUdnckF0bTNiU0VwSzR2cnJyeWNvS0toV2M0K0tpbkpZMW1xMVNvdTNKVXVXb05Gb3VPbW1tNVRsY2lkT25DQTkzVllaL1paYmJnR2dwS1FFZ0h2dnZWZHA2UVlRRnhmSGpCa3phalVmVnd6ZXJTdCtPVFE2VlRYVjNJUndML3ZLU0NWbHRhdCtKa1JUOGRMNW8xVjdVR29wb2RSU1FxRTVGMitkY3dWQUlZUVFRcmlYaEpIcVlmMzY5ZlRwMHdkdmIrOExPazVHUmdiVHBrMXpXdi8wMDA4emN1UklBTDc1NWhzMEdnM1hYbnV0OGliYm5uMXBZMkZyNmRZekxJUlhObTRuS2RzV0F2a3BLWVdDa2hMZUdUN0F6Yk1UbHlQN3lrZ3hFa1lTbDdCaWh6WnQ4dkpDQ0NHRUVFSTBoZk9KQWZzMGowTGxtRGhTMGo0cWgrdi9yc0kvVnJ1TjF2UEhjaHlINi9CUlpmWWhvV1lhRUZLaHJoUUMwbFVFZyt6L2FWeXNjN205YnZ1clZWWGZ5UERxNzljMitQUGR1WE1uNjlldng4ZkhoMGNmZmJUTys1ZTNLS3R0Y0tpeUhUdDJzR3paTWxxMmJPa1VScXF0c0xBd1dyWnM2YlQrOE9IREZCYzdWaThKREF4azJyUnAvUE9mLzJUNTh1VjA3dHlaWWNPR0tkdGRoYXZTMHRMNDlOTlBNUmdNUFBqZ2c4cDZxOVhLMVZkZnpUWFhYQVBZdnBacXRab0hIM3dRVDgrS0NpcDFvZFZxbVRoeElnQnIxcXpCdzhQRFlibmNyNy8rQ2tCTVRJenllZXpSbzBjeEdvMjBhOWZPWWY2UmtaSDFtb3M5bFJwR2RYd1VpN1V4V3NEWm5Nbzd3cjZNMzBuTTNFQy9OdU1iN1R4QzFKZUhReGhKMnJTSjVxZUZkMnN5Q280Q2tGTjBTc0pJUWdnaFJETWtWd3ZyS0QwOW5hTkhqNUtlbnE3MFN5OFhGQlRFN05tejYzek1OOTk4a3k1ZHVyQnYzejVlZlBGRjVVMXpXbG9hNjlhdHcycTFWdG0vL3NjZmYzUzZ5K3B5MThrUXlPd3h3M2gzMjI1K1Nqb0d3UHJVZEQ3Zm5jQ1VIckZ1bnAyNG5GaXNWaVVVQjNDRlFjSkk0dEpsS3JPcmpLU1J5a2hDQ0NHRUVLSXAyTGNpcXlvUTVHcHM4NkpWNjlDb0tvSThHclhPdHM1aDJhTmluVXBudDg0REg0L0Fha0kvdWlwRFFSNmFDN3ZKN21KVFhGeXN0RUY3NktHSE1CZ01iTm15aFJVclZqQjkrblMwdGJpcG92eEd3ZnJlSEppWm1RbEFTRWhJdmZZSHVPbW1teGczYnB6VCtnY2VlSURVMUZTbjlYRnhjZHg4ODgwc1hicVVXYk5tMGFsVEp5SWlJZ0RuTUZKaFlTRXZ2L3d5SnBPSnVMZzR2dnJxSzA2ZE9zV3BVNmZJeU1qZ2l5KytJQ0lpQXBQSnhKRWpSL0QwOU9UVFR6K3RjYzRqUm94d1dhV3FOaXdXQzZ0WHI4YlgxNWYzMzM5Zitkby84OHd6eE1mSDg5SkxMN2tNWjEwSXF4WDZSTjdjb01lczdJd3hsWDBadjVPV2U0QWljeDVlT3Y5R1BaOFFkV1gvTjBJcUk0bm1LTWdyVEFram5TMU1JOXovQ2pmUFNBZ2hoQkNWU1JpcGpyNzc3anRhdEdqQjNYZmZ6YXBWcXpBYWpZd2ZiN3Q3UmEvWDg4TVBQL0QxMTE4RHRqZkxBSTgrK2locXRScUFmdjM2OGNJTEx6Z2MwOVBURXk4dkwzYnYzazF3Y0xEeTV2eUxMNzdBeDhlSEo1OThVdGtmSUQ4L24vZmVlNCtvcUtoNjMzbDBxZlB6MFBIS29MNzRlbml3OE1BUkFMNklQMEFuUXhCRG9pTGNQRHR4dWZncko0K3k4N2ZVaHZwNlM3VVljVWtyTWxkVVJ2TFd5Yys2RUVJSUlZUm92alFxKzdDUFk3QkhXYWV5RHdCNU9JeDNIT2RSNlJpVlEwUjJqMVhPQWFQcUtnT0poalZ2M2p3eU1qTG8wNmVQVXBGODA2Wk43Tnk1azdWcjF6Sml4SWdhajFFZTNxbHZHR24vL3YwQWRPellzVjc3MTllOTk5N0wxcTFieWN6TUpERXhVUWtqbFllcnlqOWZMQzB0SlMwdERZRHQyN2NEdG5adklTRWhkT25TaFlBQVc5V0pYYnQyVVZaV1JsRlJFYi8rK211VlFhNlNraElzRmd0ZHVuUnhHVVlxS3l0VEtpQVpqVWFLaTRzZGxqMDhQRWhKU2VIY3VYUGNjTU1ObDFTRitKWStiWlFXUThkejl0T3A1VFh1bnBJUURqeTBGVGRBU3hoSk5FY3RmTnJBR2R2ak13WE9ZVndoaEJCQ3VKOWNMYXlEOVBSMFZxOWV6WU1QUHNqbzBhUFp1M2N2NTg2ZFkvVG8wY3FZbEpRVS9QejhBRnRsbzBXTEZuSDMzWGNURkJURWp6Lys2TExWV3JsdDI3WXhjT0JBVkNvVnYvenlDMXUzYnVYUlJ4OWw0TUNCeWhpcjFjcExMNzJFVHFmanBaZGVjZ2dwQ1dkUDkrdk9xWHdqRzQ3YitzcS9zbkU3bjQ4ZVJpZXBVQ09hd1A3TXM4cmpMaTJDM1RnVElScVgyV0pSMmxabzVlK1NFRUlJSVlSb0lqZDNmYzRXR3RKNDJBVjlLc0pEVGxXR1ZMWmxjZm5adjM4L2l4Y3Z4dGZYbHllZWVFSlpQMkhDQk5hc1djUGl4WXRyRlVZcWI0TlduNXNERXhJU3lNN09CdUQxMTE4bk5qYVdLVk9tMVBrNDlhSFg2M24rK2VmUjZYVEV4TVFBdHBzb3k4TlY1Yy9IMzkrZmUrNjVCejgvUHlJakk0bUlpQ0FrSkFSTnBlcTNQLzMwazNMY3lNaElQdmpnQTZmV2RTZE9uT0RSUngvRjI5dWJxNisrMm1sT3hjWEZtTTFtM25yckxZZjE5c3RCUVVHMGI5K2VyNy8rK2hMOERGUkZrRmNZWjR5cHBPY2RrakNTYUhZOE5IWmhwTkpDTjg1RUNOZENmS09WeDVuR1kyNmNpUkJDQ0NHcUltR2tPa2hJU01CZ01EaUVqeXFMam80bU90cjJJaWcrUHA1Rml4WXhjT0JBSWlJaTJMWnRtMUl0cWJLa3BDUk9uanpKa0NGRE9IbnlKSjk4OGdrZE8zWms3Tml4RHVPKytPSUx0bS9memdzdnZOQWdQZEF2QjY4TTdzdmtuOWVTbEoxRFFZbVpWemR1NS9NeHcvRHprQThnUmVQYWR6cExlUnpYcW9VYlp5SkU0ektWMnJWbzA4cWQzVUlJSVlRUW9tbDBDNzNPM1ZNUUZ3R2owY2liYjc2SjFXcmx5U2VmcEVXTGl2Zm43ZHExbzN2MzdzVEh4N045KzNiNjl1MWI3YkhLdzBqMXFkQXpiOTQ4QVByMjdjdjI3ZHVWS2tOVlNVbEpRYVBSMEtaTm16cWZ5NVhPblRzN0xKYy9GOEFoU0hUMzNYZFhlNXhUcDA2eGE5Y3UycmR2eisyMzM4Nk1HVFA0OU5OUG1UcDFxakxHYURUeXIzLzlpNktpSW1iTW1LSGN1R212cUtnSWc4SEFlKys5QjhCenp6MkhoNGNIcjczMm1ySU1zSG56WnRhdlgrKzBmMHBLQ2dBZmZ2aWgwL2RqM0xoeDlXNEwxNVFDOWEwNFkwd2xJei9aM1ZNUndvbERHRWtxSTRsbXFKVnZlK1Z4WmtHS0cyY2loQkJDaUtwSUdLa09SbzRjeWJCaHc1enU5S2xLV1pudDRteHQ3dHhadTNZdHJWcTFvbXZYcnF4ZXZScU5Sc096eno2cjdGdCtwMUpPVGc1MzNYVVhRNFlNcWVlenVQeVV0MnliOHZOYUNzeG1qbVRuOFBudUJKN3UxOTNkVXhPWHVQMW43TU5JTGQwNEV5RWFsNm0wb2tXYmhKR0VFRUlJSVlRUXpja0hIM3hBWm1ZbWYvdmIzNXlxaitmazVOQ25UeC9pNCtOWnZIaHhyY05JZXIyK3lqRXhNVEdNR2pWS3FVQUVzSGp4WXVMajQvSDI5bWJzMkxGS0N6UjdrWkdSakJvMWl0allXTUFXd3BrM2J4NFRKMDdrL3Z2dnI5TnpybzNDUWx1bGsrcWVDOWcraTB4TVRPVElrU05NbWpTSnp6NzdES3ZWeXJoeDR4ZzhlREFiTjI1a3hZb1YrUGo0Y1AvOTk1T1ZsY1VMTDd4QVdsb2FVNlpNVVo1UFpabVptUmdNQmtKRFF3SFFhclZvdFZxSFpZRFUxRlEyYk5oUTVmeTJidDNxdE82YWE2NjVLTUpJZnA2MllGeEd3Vjl1bm9rUXp1ekRTTVVTUmhMTlVBdnYxcWhWV2l6V1VuSk1HWlJhU3RDcUw1MTJua0lJSWNTbFFNSklkZkRSUng4NXZNSE55OHVqckt5TU8rKzhVMWszZnZ4NHhvMGJCOWo2ckFOT3BZeGRTVWxKd2RQVGs5TFNVa2FNR0VIdjNyMUpUMC9uMjIrL1plUEdqWGg0ZVBEKysrL1R1M2R2QU5hdFd3ZllQakJ3VmVwWU9PcGtDT1NWd1gxNWVzMW1BQlllT01JZHNSMEo5L1Z4ODh6RXBjcFlZdVpZVGg0QUhobzFWMGhyUUhFSmM2eU1KQzh0aEJCQ0NDR0VFTTNEK3ZYcldidDJMU3FWQ3BWS3hXdXZ2Y2JaczJmSnlzb2lLeXRMdVpFUVlPL2V2Unc1Y29TT0hUdFdlYnp5QUkrWGwxZVZZL3IyN2F1RW1pd1dDd3NXTEZDcUlqMzU1SlA0K0xqK0xLcHIxNjUwN2RwVldjN056UVZ3R204Mm15a3FjZzRHV0sxV3AzWFZLU2dvQUJ6RFNGYXJsYlMwTkE0Y09NQ0JBd2RJU0VnZ1BUMGRnSUNBQURwMzdzeVdMVnVJaW9waStQRGhBUHp6bi8vazNMbHpMRnk0a1BUMGRBNGRPc1NaTTJlWVBIa3l0OXh5aTh0ekc0MUdNak16bmFvMXVYTGJiYmNwbjdYYWUrbWxsOWk3ZHk5ZmZmVVZCb1BCWVZ0OUtsZTVRM2tZS2IvNExLV1dZclRxdXJmL0U2S3hlR3FsTXBKbzNsUXFOU0UrVVdRVUhBVnMxWkhDL1R1NWVWWkNDQ0dFc0NkWERPdWdYNzkrRHEzUlZxOWVUV0ZoSVRmZWVLT3lMaVltaHBLU0VzRDJ4aHBzYitSTFNrcXdXcTFZTEJaS1NrcWMzaFEvOHNnalRKa3loU1ZMbGpCeDRrVGVlT01ONHVQakNRNE9wblBuenZUdTNSdVR5Y1IvL3ZNZlpSK3oyWXpCWUpBd1VpME5pWXFnUjJoTGRtZWNBV0QyN2dSZUdWVDlIVzlDMUpkOVZhU3VMUTFvYTFFaFRZaUxsVU5scEZvRWNJVVFRZ2doaEJDaUthU2xwUUcyeitaV3Jsd0pnRXFsSWpBd2tQYnQyOU9pUlFzTUJnUFoyZG44OGNjZmZQLzk5N3o0NG9zdWoxVlNVc0xKa3ljQkNBb0txdkhjOGZIeC9QZS8veVV4TVJHQSsrNjdqOEdEQjVPUWtGQ3J1WjgrZlJxQXNMQXdoL1Z6NXN4aHpwdzV0VHBHZFk0ZXRWMjh0US95ckZ1M2pqZmVlRU5aMW1nMGRPblNoVzdkdWhFYUdzbzc3N3dEMkQ3SExLL21ydGZyZWZiWlo1a3laUXFiTm0wQ29ILy8vb3dmUDc3S2MrL2F0UXVBSzY2NG9zWjVsbGRNcXF6OC9KNmVudFdHdzVvelg0K0tuNk9zd25SYStiWno0MnlFY09UUXBxMjAwSTB6RWFKcXJYemJWWVNSak1ja2pDU0VFRUkwTXhKR3FvTmV2WHJScTFjdlpmbmd3WU9jTzNlT20yNjZTVmszWThZTXA5TEJkOTExbDhQeW1ERmpXTFpzbWNPNjFxMWJNMmJNR0pZc1djS0VDUk1BMnh2M1YxOTkxV0hjaWhVcmxNZHo1c3hSS2lTSjJwbmNJNVlIVjlxK1pqOGxIV055ajFpcGppUWF4ZjVNK3hadExkdzRFeUVhbjFSR0VrSUlJWVFRUWpSSC9mdjNwN1MwbEZhdFdoRWFHa3FyVnEwSUNRbEJwOU01ak12T3prYXRWak5xMUNoU1VsSUlDZ3JDejg5UHFYYWVtNXZMM0xsektTa3BvVjI3ZG5oNnVxNWdrNW1aeWNhTkcxbTNiaDFIamh3QndNL1BqNmVmZnByKy9mc0RGWldPVWxOVE1adk5Ubk1CVzJ1MEF3Y09BQkFWRmVXd0xTZ29DSDkvZjZkOVRwNDhpZGxzZGxoMzl1eFpFaElTYU5ldUhSRVJFY3J6U1U5UFY2bzF0Vy9mWGhrZkZ4ZEhkSFEwdlhyMW9rZVBIc1RHeHFMWDZ6RWFqVHoyMkdQazVPUnd5eTIzMEwxN2QrWDVMbG15aEpVclYySXltUWdKQ1NFcks0c3RXN1p3OTkxM00yellNUHIzNzArSERoMGNBa1ZyMTY0Rm9FK2ZQc3E2MXExYk85eThXVmhZaUxlM3Q4dXY4NlhDUzFmeGZjd3BPaVZoSk5HczJDcDFxUUFyWmRaU3JGWUxLcFhjYkNtYWwxWis3U0REOXZoTXdUSDNUa1lJSVlRUVR1U0tZUjI5OGNZYmhJV0ZNV25TSklmMXk1WXRZOGVPSGR4d3d3MTA2bVJMWDY5YnQ0NmtwQ1FHRHg2c3JDdm42a09Md1lNSHMzejVjbzRkczcxb1Vrc2xsUWJYS3l5RXdXMGkySERjVm1KYXFpT0p4ckl2ODZ6eU9DNUV3a2ppMHVaUUdVa3JsWkdFRUVJSUlZUVF6VVA3OXUwZHdqWlZDUTRPNWwvLytoZW5UNTkydUtuUTA5TVRsVXFGeVdSUzFsVnVQYlpod3daMjdkckZnUU1IT0g3OHVMSmVyOWN6YnR3NGJyMzFWb2RXYTVHUmtRUUhCNU9Sa2NIZGQ5OU5SRVNFdy9IS3lzcElTVW1oc0xDUU5tM2EwTFp0VzRmdEV5ZE9kTm0yN0lFSEhpQTFOZFZoblVxbFl1Yk1tY3F5bDVjWFdxMlcvUHg4d1BiWm8vMnhEQVlEczJmUGRqcTJYcS9IMjl1YlhyMTZNWHo0Y09iUG44L1dyVnVWd0pYQllHREtsQ244N1c5L0l5TWpnLy8rOTc5czJyU0poUXNYc25EaFFuUTZIVkZSVWZUcTFZdEJnd2J4eHg5LzBMVnJWOXEwYWFPY1k5S2tTWHp6elRmTW1qV0x6TXhNenB3NVE4K2VQWjNtY2lueDlnaFFIdWNXbjNIalRJUnd6VlBqUlhHWnJTcVNxYlRBSVVBblJITVFZaGZpekRSS0dFa0lJWVJvYmlTTVZFZG56NTUxV2ZvM1B6K2Z6TXhNK3ZYclI3OSsvUUQ0NVpkZkFOc2IrL0pxUjlVSkNRa0JiSGMvbFIvejRNR0RnSzBzY3NlT0hVbE9UbGJ1Y3NyS3luSjlJRkd0MjJNN0ttR2s5YW5wNUplWThmTnd2Z3ROaVBvcXMxaUl6Nmo0RUtsSGFFczN6a2FJeGllVmtZUVFvbUhZN2p1K3ZQUUticy9RVmwzNXo2R2ZLTE5hNm5XTXRqNHRLU2cxY2JZNHYwSG01S1h4b0tpc3BFR09KWVFRNHVMU3FsVXJnb09EeWM3T0JxQzR1QmdBblU1SHUzYnR1UEhHRzdudXV1c2M5amw2OUtqRFo0QlhYbmtsMTExM0hZTUdEWEw1R2FKT3ArT1ZWMTdoMDA4LzVhKy8vbUxmdm4xT1kvejgvT2pmdno4UFBmVFFCVDBmZzhHQWw1Y1hSVVZGQU1yL3ExUXEyclp0eStUSmsyc1YxdEpvTkR6Ly9QTVlEQVkyYnR6STExOS9qVXFsNHNvcnIyVG8wS0dNR0RGQ3VmRXlJaUtDRjE1NGdlenNiTmF2WDgrMmJkdElURXdrT1RtWlcyNjVCVjlmWDJKalk1azhlYkxUYzk2eVpZdFNMZXFxcTY3aW5udnV1YURuMzl4NTZ5ckNTQVhGMlc2Y2lSQ3VlZGlGa1VyS2lpU01KSm9kKzRweTZYbUgzRGdUSVlRUVFyZ2lWd3diU1VaR0JtbHBhUXdlUEpndFc3WmdOQm9kN29LeVo3SFlQblF2NzlWZS9rSEYzcjE3bVRwMUttQjdRNzUwNlZKZWZQRkZoeEJTZVlCSjFGNnZzQkE2QkFlU2xKMURRWW1aRlVkU3VDTzJvN3VuSlM0aCt6S3psSEJHMjBCL2ZDVHNKaTV4eFdYMllTU3BqQ1NFRVBVMU0rNTJpaTJsYk1vOHlQYXpTUmpMaXQwOXBWb2IzdXBLQnJmcXdveUVwUlJiekRXT0QvY0s0djcydytnUkZBM0FxYWhybUg5c1U1M1BxMWZyZUxiTGpRVHFmRmlRdXBtZjAzZGp1WUJJMXgxUkF4amFxaXN2N2x2SWFWTnV2WThqaEJEaTRyVm8wU0xBVnFISWJEYWpVcW1xYk1zR01HSENCSXFLaW9pTGkrT3FxNjdDMTllM3huTjA3dHlaRHo3NG9FN3ptakJoQWlOR2pNQmdNTGpjUG1mT0hKZnJmL3p4Ujh4bU15VWxKWlNVbEdBMm13a0tDbkxaSHE0NjVSV2N5c05ZUFh2MnJISXVZS3MyTlc3Y09NYU5HNGZGWXVIRWlSTkVSa2FpVnF1Wk5XdVd5L0VyVjY0RXdHcTFvbEtwcXAzUDIyKy9YYWY1TjBkZU9qL2xjVUdKM0hRcW1oOFByUmVjeitpWGxKbXFIeXlFRy9oNkJLUFgrbUVxemFmSW5FZU9LWU5BZmFpN3B5V0VFRUtJOHlTTTFFaVdMMStPWHEvbjhjY2ZaOGVPSFh6OTlkYzgvUERETHNkKytPR0g1T2Jta3BPVFEzaDRPQjA2ZEFDZ1g3OStQUDMwMDBCRnk3WXZ2dmhDQ1MvTm56K2ZMVnUyTk1HenVmVGNFZHVSVnpmK0NjQjNCNDVJR0VrMHFHM3BHY3JqdnVHdDNEZ1RJWnFHVkVZU1FvZ0wxeVVna3M3K3RvdDhWd1ZHOFZDSDY1aWVzSlI5T2FrMTdPbGVmbG92SHVrNGdyNEcyM3VZcHp1UDVZMER5Mm9NQkhYd0MxT0NTQUEzdCs1RC9Ma1VEdVNlcU5QNTcycy9sRkI5b08xeHU2RU1DdW5NdXdkWGtGSEhJSkVLZUxERGRZd0lqUU5nWnJlSnZIQ1JCWkswS2pVOWc5dlZQTEFHeDQxbk9XWEthWUFaQ1NIRXhVMmowYURSMUh5emhaK2ZINDg4OGtpanp5YzRPSmpnNE9CNjdhdlQ2ZERwZEZYZUtGa1hLcFdLRVNORzFHa2Z0VnJ0MEpLdE51ZTRISGhwSzhKSStWSVpTVFJESHBxSzZtNGw1eXNrQ2RIY3RBN29URktXN1ZyUGlkeEVDU01KSVlRUXpZaGNNYnhBVnF0VnVhdW9YR1ptSml0WHJtVHMyTEg0K2ZreGJ0dzRGaXhZd0pBaFEralNwWXZUTVlZUEg4N3AwNmN4R0F5TUdqVkt1VE5KcTlVU0VCRGdNTmJQcitKTmFuVjNaWW5xRFltSzVGMWRQQVZtTTZjS2pCek95cUdUSWREZDB4S1hpSzBuS3NKSUE5dUV1M0VtUWpTTm90SlM1YkZVUmhKQ2lQcTVPYktQdzNKR1VRNEpPY2ZkTkp2YWkvWU5vYmNoUmxudUZkeU95VEhEK1N4NWRiWDdiY2hNNUpxV25lZ2RiR3NObzBiRi8zVWF3Ly90K20rdEswTDFDbTdIZGFIZEhOWjVxTFdjSzZuN2haSmV3ZTJWSUJLQXdkT1A2ZDF1NDhXOUM4a3N6bk81ajFhbFJxdHF1cjk3RnF5VVdFcXIzTzZsOGVTNUxqZGQ4SG0rT2JhUnBXbC9FdVRod3llOUg3amc0MVVuTWZjRTB4T1dOT281aEJCQ2lPWktwOUdqUW9VVks0VWxFZ1FXelkrbnRpTEFXRkphNU1hWkNGRzFxS0J1RG1HazJGYkQzRHdqSVlRUVFwU1RNRkk5ckY2OW12WHIxMU5VVklURlltSE1tREVBUkVWRlVWWld4dHR2djQxV3EyWGl4SWtBM0hiYmJmejIyMjlNbXphTmYvLzczMHJsbzNKZHUzYmx0dHR1YS9MbmNUbno4OUF4cEcwRVB5VWRBMkJGVWdxZEROM2RQQ3R4S1Nnb0tTSHhyTzF1TmsrTmh0NWgwa3BSWFBwTWRtRWtMNm1NSklRUWRSYnBiWENxYVBQVlgrdXJyQzZrVlduUXF0U05OaCt6dFl3eXE2VldZL2ZscExMZzJHYnVhanRRV1RjeUxJN1RwbHlXbmZpejJuMC9UZnFOemozdnhWZXJCNkNGcHgvM3RSL0toMGRXMVhqZVFKMDNqM1FjNWJDdXNLeUV0eEwvVjZzMmNaWHR5RDdLa3JUdGpHL2RWMW5YMHRPZjE3cmR4clM5MzVGZFV1QzB6NzN0aGpJNnZPbmVReHd2UE12anUvN2JaT2RUbzBLdmJ0eDJ3NTVxZWQwZ2hCRGk4cWJYK2xKVW1rK2gyWFg0V1FoMzB0dUZrVXlsenErSGhXZ09vZ0lyYmxBNWtYdlFqVE1SUWdnaFJHWHl5VjhkalI4L25yeThQRHc4UEJ6K3JWMjdsZ01IRGpCOStuVDI3dDNMYTYrOWhyKy9Qd0I2dlo1WFgzMlZKNTU0Z3NjZmY1dzc3cmhEQ1NwVlo4dVdMWXdkTzdiSzdXYXp1ZHJlN0tKNlE2SWlsVERTaHRSMG51NG5ZU1J4NGJiWVZVVWEwRG9NamJyeExoUUswVndVMmJWcDg5TEpTd3NoaEtpcm15TjdZOStNWkc5T0tydlBwVlE1ZmtyTWNJYUhYdGxvODFtUXVwbkZ4N2ZWZXZ5U3RPM0UrSVhTejFCeDA4VmQwUU5KTVdheTU5eXhLdmM3VjJKa3p0RzEvRituMGNxNllhMWkyWlI1a0QzVnRLZlRxdFE4MStVbUFuWGVEdXMvT1B3TEo0dk8xWHJlbGMwL3RvbGdEMStHdHVxcXJHdWxEK0MxYnJmeXd0NkY1Sm92cnRZVUIzTFRNSmJXcnNyVWxZRnQ4Tko0TlBLTWhCQkNDRkdaWG1jTEl4VkpHRWswUTU0T1lTU2pHMmNpUk5YQy9hNUFvOVpSWmpGektqK0pNa3NwR3JucFFRZ2hoR2dXNUM5eUhmWHYzOS9sK3F1dXVvcnZ2dnVPdVhQbjhzQUREM0QxMVZjN2JJK0ppV0hHakJtOCt1cXJIRHQyVE9rN3I5ZnJVVmNSVnVqWXNTUGp4bzJyY2k3cjFxM2o2TkdqOVg4eWw3a2hVUkg0Nm5UU3FrMDBLTWNXYlJGdW5Ja1FUYWZJYk5lbVRTTnQyb1FRb2k1Q1BBTVlGTkpaV2JaZzViOS9yWGZqaktEVVVsYnpvRXJlUDd5U050M3ZJZHdyQ0xCVjFYbnlpdXQ1ZXZjM1pCYm5Wcm5maHN4RXJndTlrcTRCclpWMUQzY2N5ZFNkWDJHcW9zTFI1SmpoZFBKM2JJVzdKRzA3MjdPUzZqenZ5ajVPK3BVZ1QxK3VDb3hTMWtWNEJmUHFsUk40Y2Q4aUNrcE5GM3lPcHZMVlgrczVXbkM2Vm1QZjd6bUpOdDR0SE5ibG1vdDRMZUdIR3ZlTjlEWndYN3VoeXZMcWpIMXNQWHVrVnVlOW1MNmVRZ2doUkdQdzFOakMxY1ZsaFZpeG9FSnVhaFBOUi9uUEowQ3hoSkZFTTZWV2EyZ2QwSlZqNS9aZ3NaWnhNdjh3clFPNjFyeWpFRUlJSVJxZGhKRWEwUGp4NDJuVnFoWERocm51U1JzWEY4Y25uM3lDd1dCQXBWTFJwazBiVnF4WTRYTHM2NisvRG9DMm1uWTNRNGNPclhLYnFCMXAxU1lha3NWcVpWM3FDV1Y1UU9zd044NUdpS2JqMEtaTktpTUpJVVNkM05sMkFGcFZSWkR6OTR6OUhET2VjZU9Nb0xTV0xkcnNtY3JNdkh0b0JXOWRkYWZ5ZlB5MGVwN3JlaVBQeEg5THFiWHFnTk1YUjlmeW54NzNvRDVmSDhwRHJTWFMyMEJ5UVliVDJGRmhWM0ZkYURlSGRkdXprdmoyMktZNno5bVZNcXVGZnlmK2p6ZXZ1cFBXM2hWVmFLTjhXdkt2MlBIOGEvLzNtTXBzSWFsanhqUDhtWlhjSU9kMVJhTlNPN1h2YTBxbDFqTGlxNmxzVmM1UDUrV3cvR2ZXMFZydEo0UVFRZ2p3MEZhRVBRcExjdkh4Q0hMamJJUndaRjhacWJqczRxcXhDUGxMQUFBZ0FFbEVRVlFTS2k0dlVZSGRPSFp1RHdBbmNoTWxqQ1NFRUVJMEUzTEZzQUY1ZUhoVUdVUXFGeG9hV3F0alZSZENFZzFIV3JXSmh2UkgyaWtLU213WHA3cUZHQWpVZTdwNVJrSTBEWWMyYmZMM1N3Z2hhaTNhcHlVRDdhb2lHVXVMbVYrTFVNMituT09VV0VwckhGZGJWL2hIME00M1JGazIxNk15RXNCZkJabDhrN0tKZTlzTkFhQ29ySVNmMG5kWEcwUUNTRFdlNGJkVGV4a1ZkaFhyVGg5ZzdsL3JxcXlZbzFOcnNHQlZna3RIQzA0ejY5QktyUFdhc1d1RlpTWE1TRmpLMjkzdkpNQ3VGWnlQVm8rWHhrTUpJNjNPMk1mcWpIME5lR1pIUGhwUDV2ZC9yTkdPMzFES3EyR1ZPMjQ4NjZhWkNDR0VFQmNmKzhvemhlWThDU09KWmtYdjBLYXR3STB6RWFKNlVZRVZiY3hUc3VPNXVzMEVOODVHQ0NHRUVPWGtpcUc0ckZWdTFYYXl3RWk0cjAvTk93cmh3c3JraWp2QVI3YVBxbWFrRUpjVys4cEllcTIwYVJOQ2lOcTZKM3J3K1VpTnpZTFV6ZVNaaTJyY2I5T1pnMnc2YzdEQjVqR3AzUkNITUZKTjRhSHEvSmkrazdpZ0tMdzBIcngzYUdXMUxkcnNMVGkybWExbmo3QXY1M2kxNDFhazd5S2pLSWNucjdnZVkxa3hNdzhzcGJpS2RtNFhJck00bDdjUy84ZHIzVzVGcTlKd3ZQQXNMKy83bmh5ejNCRmVXYmhYc1BMWVZHYXU5ZmRjQ0NHRUVPQnBWeG5KVkpydnhwa0k0Y3orNTFQYXRJbm1ySFZBTENxVkdxdlZ3bC9adXltMWxLQlZlN2g3V2tJSUljUmxUOEpJNHJMWE15eUVEY2ZUQWRoMUtwUHdEdEZ1bnBHNEdCV1pTNVdmSTUxYXpaaVl0bTZla1JCTnh6R01KQzh0aEJDaU5xNE1hTU5WUVJXdkY0NFp6N0RxNUI2M3pFV25jZ3lTVmxjWmFXSlVmL1JxWGJYSE8xdWNUM0dabWRIaFY5VjVMajJDYXZkYS9GQmVPaGFzM0JqUnE4YXgrYVVtbHFSdGQ3bk4vcmxZc0RwVW5EcVlsODVuU2F1NVBxSW5MKy8vdmxaQnNlYmt0VzYzVWxiTGxucytXbjI5ejJOZkdlbDRvVlJGRWtJSUllckNRMVBSN3RRa1lRL1J6RGkwYVN1VlVMNW92clFhRDlvR2RpUGwzQjdLckdhT25kdERqS0dQdTZjbGhCQkNYUGJraXFHNDdObUhrZFlmUzJlc2hKRkVQZnlXY3B5U010dkZudUhScmZIMXFQNGluUkNYRW9jMmJUcDVhU0dFRURWUm8rTGU5a01jMXMxT1hvT2xobVpqUTF0MXBZMTNDMzQ2dVp1czRvYTdjMTZqVWpzc1YxY1phWFI0ZC95MFhsVnViMnExQ1MrZEtjNXpHVWJTcVRSOGQ4M2p5bktHS1llSGRzeHhHUFA3NlFRMlpoN0VmQUhWb3R6Rlc5TTBMWU1kd2tqU29rMElJWVNvRTZrOEk1b3pUNGMyYmZMektacTN6aUdEU0RsbnU4RW42ZXgyQ1NNSklZUVF6WUJjTVJTWHZaNWhGUzBwZG1Wa3VuRW00bUwyUzNLcTh2am1LOXE3Y1NaQ05MMGljMFVWQ1M5cDB5YUVFRFVhRzltTGFKK0sxNkJyVHlkd01DKzkybjMwR2gzM1JBOG1VT2ZOMklpZWJEMTdoRytQYlNiRGxIUEI4OUdvSzRXUkxMV3Jwbk81dUJpRFNBMHBOcUExTDhTT3EzSzdmWFdwSWEyNk1pRGtpaHFQK2ZDT09ad3JrUXRhUWdnaGhFNVRVWjFRd2g2aXVmSFVTRmhPWER5dWFEbUFsWWMvQU9EZ21jMzhyZE5qYnA2UkVFSUlJU1NNSkM1N25ReUJoUHA2azFGUVNFR0ptY05aT1hReUJMcDdXdUlpOHRlNVhIYWVzZ1haSXYxODZSSGEwczB6RXFKcFNaczJJWVNvdlphZS9reU02cThzNTVvTCtlcXY5VFh1Tjc1MVh3SjF0b3NCR3BXYVhzSHRtZnZYdWdhWms3WlNtN2JxS2lPSmk4ZTB2ZCtSVWxDN215MyszZjB1SXIwTkxyZXBWZW9hVy9PVjA2clVhQ3RWMm5KNVRGUzFPcDRRUWdoeHFiTnYwMVpjV3VER21RamhUTy9RcGszQ1NLSjU4L00wMERxZ0sybTVCOGd2UHN0Wll5b3RmS0xjUFMwaGhCRGlzaVpYRElVQWVvV0Y4RlBTTVFEV3A1NlFNSktvazg5Mkp5aVB4MGxWSkhFWmNtalRKbUVrSVlTbzF1U1k0UTdCamkrUHJxT2cxRlR0UGdZUFgyNkk2T1d3N3Z2ald4cXNzb3l1Y2hqSlVyc3drc2xpNXA0dEh6WElIQnFTV3FWbW9WMzd0Y3RWaWFVVWs4VmNxN0UxdFFnVVFnZ2hST1B3a01wSW9obVRObTNpWXRNNVpDQnB1UWNBU01yYUxtRWtJWVFRd3Mza2lxRVEyRnExbFllUmRwMjZPRnExWldabTh2UFBQM1BqalRjU0hCenNzTzJQUC80Z05EU1U5dTNiVTFaV3hvRURCK2pXclp1YlpsbzFvOUgySnRiSHg2ZUdrYzNYWCtkeVdYdnNCQUQrSGg0U1JoS1hwYUpTYWRNbWhCQzFjVTJMVHZRS2JxY3N4NTg3eHFZekIydmM3NjdvUVhpb0s5NjZwUmRsODJQNnJnYWJsN1pTbTdhNnRDVnJqaTNNMUZacE05ZVlwaWNzd1ZySDhGSkx6d0FlNm5CZEk4MUlDSEdwYWhzVTUrNHBpTXRVVS83c09WWkdrckNIYUY0OHBUS1N1TWgwYmptUTM1SStBeUQrNUNxdWJuT3JtMmNraEJCQ1hONGtqQ1FFTUNRcWtsZjVFNERkR1dmY1BKdmF5Y3pNWk1HQ0JRd2FOTWdoakdRMEdubnJyYmZvMmJNbkw3LzhNdDkrK3kwTEZ5NWs5dXpaUkVaRzF1a2N4Y1hGbU0wMTMwMnQwV2p3OHJKOWVITDA2Rkd5czdNZHR2djQrTkNsU3hlSGRXbHBhVXlaTW9WaHc0Yng5Tk5QMTNnT285RklUazRPV1ZsWlpHWm1jdUxFQ2NhTUdVUExsaTA1ZHV3WVJVVkZUdnNFQlFVUkdocGE0N0V2aEgxVnBQdTdkOEhYbzNZdExJUzRsRWliTmlHRXFGbWd6cHQveEZ5ckxCZVZsZkJaMG04MTd0ZlJMNHpCSVk2dm8rWWsvMDVaQXdadU5QV3NqSFM1dVNkNk1HMTlHcllkNzAvcHU5aDlMcVZCajluWTlwdzdWdWRLU20yOFd6VFNiSVFRbDdJaWN6NForVWNKOVpPYmZrVFRPWldmaE1uY2RLRUxuVlJHRXMyWXA4WmJlV3kyRkdPMVdsRFZvaVd2RU80UzZCVkttRjhIVHVVbmNjYVl5b25jQTBRR2RIWDN0SVFRUW9qTGxsd3hGQUx3ODlEUklUaVFwT3djQUhhZXlxUlhXSWliWjFVLy8vdmYveWdxS3VMV1cyMnAvK3V2djU3Rml4ZnozbnZ2OGM0Nzd6aU4zN3g1czFLaHlGNUlTQWhidDI1bDJiSmxOWjZ6YTlldXZQZmVld0RNbnorZnpaczNPMnp2MEtFRG4zenlpYkpzdFZwNS8vMzNLUzB0NWZmZmYrZm1tMittZlh2WEh5NSsrKzIzekpzM0Q0dkY4WUtiVHFkRHJWWnp6ejMzOE82NzczTG8wQ0duZmNlTUdjUC8vZC8vMVRqLyt0cWVucUZVUldycDdjVnRYVG8wMnJtRWFNNU1kbTNhOUZJWlNRZ2hYSHE4MDJnQ2RCVWY1cy85YXgyWnhYblY3cU1DL2hGekxTcTdkZHV5a3RpVGs5cWdjOU9xSFg5M215V001RkpIdjFDNkJyUnUwR051ejBwcTBPUFplNmpEQ0V4bEpiVWEyMG9mY0VIbkd0ZTZEejJDb2dGSXlFMWpZZXFXQ3pxZUVFSUFoUHJHa0ZHUUxHRWswYVF5OHBNSjlZdHBzdk5KWlNUUm5LbFVhancxM2hTWEZRSmdLaTNBUytmdjVsa0pVYjBlRVdQNCtaRHRXc1dmSi80bllTUWhoQkRDalNTTUpNUjVQY05DbEREUyt0VDBpektNVkZCUXdPTEZpN255eWl2cDNMa3pBTUhCd1V5Y09KSGs1R1NLaTR2eDlQUjAyT2ZiYjcvbHhJa1RsSldWWVRhYjhmVDBSS1ZTMGJ0M2IxcTBhRUZvYUNqUFB2c3NBS2RPbmVMdHQ5OW02dFNwUkVmYkxqYk1uejhmazhua2NNeTR1RGltVDUrTzFXcGwwcVJKUkVWRk9aMXo3OTY5dlB6eXkzejMzWGU4L3ZycnZQLysrL2o2K2pvOXA1S1NFbng4ZkhqNjZhZng5L2NuSUNDQXdNQkEvUHo4SE1iMTdkdVhSeDk5VkZsKzdybm42dmxWckowY1V6SFQxbTFWbGgvdkUrZlU0a1NJeTRFRWtZUVFvbVkzUnZibXFxQzJ5dkt1N0w5WWs3Ry94djJHaDNZanhyZWl5bU9KcFpTNVI5YzErUHkwcXZxM2FSUE5WM3ZmVmsxMnJrZ3ZneExVeWpNN1Z5d1ZRb2o2NkJvNmxQMm4xbkJWMkVoM1QwVmNSdjdLM2tYM3NMODEyZm5zS3lNVmx4WTIyWG1GcUMyOTFsY0pJeFdYR2lXTUpKcTk3bUdqK0QxNURxYlNBaEpPcjJOVXgwZncxbDNZelJkTktTc3JpOERBUURTYXFqOW56Y3ZMdzlQVDArbGFqenNZalVaOGZIeHFIbWpuMTE5L1JhZlRNV3pZTUlmMU9UazU3Tml4ZzRFREI2TFg2MGxPVGlZa0pBUi8vNmI3dlpPWm1ZbVBqNC9EY3lvdExVWHJvaHZBcGsyYjZOS2xDd2FEb2NubUo0UVFGeHNKSXdseFhxK3dFQlllT0FMQWh0UjBudTdYM2MwemN1M1FvVU9rcHFhU25wNE93Sll0VzBoT1RpWTJOcGFmZi82WmdvSUNjbk56ZWZIRkY1Vjl5c3JLMEdnMFRKOCszZUZZVHp6eEJKOSsraWtBTzNic1lOcTBhY3laTTBkcGJmYkpKNS9nNmVsSmJHd3NnUElDTERvNldsa1hFQkRnRkVaU3E5VjRlWGx4OE9CQnpwMDd4L0RodzVWdEd6ZHU1T3V2dithbW0yNWl3SUFCUkVkSDg5aGpqL0hpaXkveTVwdHZvdGZycWN6RHc0UCsvZnRYK1RVeEdvMzhQM3YzSFI1RnRUNXcvTHN0MlZSQ1FpQUJRdSs5RjZraUNJSklFY1dLbHg4Q0Z4VzhDQ0pnUVJRVnBLaG9SQkFVQzFlOElGSUVSVkFRVVNrQnBIZENUMGdueVdhei9mZEh5R1NYVGRrVVNJTHY1ejQrZDJmbXpKa3ptenhoZHM5NzNyZG16Wm91SmRseWV6Z3NTZE8zL2NWMVU5Wks4N29WQStsWHQyWUJad2h4WjNJdTBlWWpKZHFFRU1KTlhmOHFQRkdycTdLZFpzMGs4dlRtWE51cUFKMWFpN2RhaTc5V3p4TzF1cmtjWDMxcE4vRUZaRk1xQ3AxYm1UWnJIaTN6NXFYVzBqYTRUa2tOcWRDTVZsT0paNHpLandPd0ZpRm9Td1ZvVlJLOEs0UVFucWdmMG9HVDhYK3crOUlhT2tZTUxlM2hpSCtBUHkrc3drY1hTSjJRdHJmdG1qcDF6a1N5eFphWlQwc2hTb2RlNTg5MVV4eUFFcFFrUkZtbVVldm9YR01ZMjg0dHgrR3dzKy9LRDNTcjlmaHR1LzZoUTRlWU8zY3V6ei8vUE8zYXRTdjArYSsvL2pwZVhsN01uejgvenphUFBmWVl3NGNQcDBlUEh1emV2WnVISG5ySTVmaktsU3NKQ0FoZ3dJQUJBRnkvZnAzang0OFhhaHdkT25SQVhjRGk2ME9IRHZIcXE2L3kzSFBQMGFkUEg0LzcvdVdYWC9EeDhYRUxSbHE3ZGkwclZxeWdidDI2aElXRjhjSUxMOUN0V3pkZWZQSEZRbzNkNFhEa1dnMGtOejQrUGk2QlgzUG56c1Zpc1NpVlFJNGRPOGJVcVZOWnRHZ1IxYXBWVTlxZFAzK2VOOTU0ZzVkZWVzbGwva3NJSVlRcm1UVVU0b2FlTmF2aHI5T1JickVRazI3Z2FycUJxdjZGaStpK0hYNy8vWGZXcjErdmxDMWJ1WElsYXJXYWdRTUhzbWJOR2dJREEybllzS0hTUGprNW1haW9LRHAyN09nV1FaNWZkSDAybzlISTNyMTdBYmgyN1JvQXg0OGZ4MmpNV3ZHY2xKU1U3MWhEUWtKbzNUb3JzT3VYWDM3aDNYZmZwWFBuem93Yk53NkFhdFdxOGZiYmJ6Tmx5aFFtVEpqQWpCa3pYQjdxQU94Mk83R3hzUzc3OUhvOVFVRkJHQXdHWW1OajZkbXpaNEgzVWxMK2QrdzBlNjVtdlJkNnJZYlp2YnJjdG1zTFVkWmtTRENTRUVMazY3a0cvVnlDVDFUQTY4MGZRcXZTb0ZOcjhGSnIwYWsxNk5SYXQ2QWdaMWVOeVh4L2FjOHRHYU5ibVRhSFBZK1dlUXZRNnBuUytJR1NHbEtoWFRFbThWelVaN2Z0ZXBjeUVuaCszL0pDbjFmRHR4SWZ0UDNYTFJpUnUwV250M0RWbVBlenVyUHhEZnRSMmJ2OHJCWVdRdnh6M045b0ltdU92TTB1eHhvNjFaQ0FKSEhyL0hseEZkZlN6ekdrNlV1Mzlick9tWkhNRW93a3lpQzlOaWVUZmFhVUVoVGxSUHZxZy9uOS9IK3gyczM4ZFdFMWJhdmRmOXV5SSszWXNZUDQrSGhxMWFwVmNPT2JuRDkvbmhNblRuRDMzWGZ6eHg5L0tQdTl2YjFkQXB2c2Rqc3FsWXByMTY2eGZQbHlMbDY4eUgvKzh4ODBHZzFXcTVYOSsvZHo0TUFCdEZvdGZmdjI1ZXpaczd6NjZxdUZHc3ZHalJ2eDh2TEt0MDNEaGczeDgvTmp5WklsZE83Y09kZktGNTdLeU1oZy9mcjF0R3ZYampwMXNoWTZEUmd3Z05XclY5T25UeDlhdFdybDBqNDJOcGFEQncvbTJsZno1czE1NnFtblBMcnVuRGx6YU5PbURRQ1ptWmtjUFhxVUo1OThVamxldDI1ZEhBNEhQLzMwRTZOR2pWTDJIemh3UUtrd1VwTFMwOU9aTUdFQ2RlclVjVWs0NEN3aElZRjE2OVlSRlJWRlRFd01KcE9Kd01CQUlpSWl1UGZlZTduMzNudUxmUDJSSTBkeStmSmxhdFNvd1NlZmZJSk9wOHUxM1l3Wk0vanp6eitKakl5a1FZTUdRTlpjNGZEaHc2bFRwdzZMRnkvTzh4cDV0YnQ0OFNJVEowN2t3UWNmNUxISEhpdnlQUWdoeWhhWk5SVENTZHZ3eXZ4Mk1TdmowSVpUMFl4dDA2eVVSK1J1OU9qUmpCNDltaU5IampCeDRrUVdMbHhJN2RxMW1UaHhJamFiamFwVnF6Smx5aFNsL2NHREI0bUtpbUxFaUJIS1EwRmh4TVhGTVdQR0RDQXJvaHpnczg4K1E2VlNBVmtwS3BzMGFaTHJ1VHQyN0tCWHIxN1liRGFXTGwzS3FsV3I2TnExSzlPblQzZUpxbS9VcUJIdnZmY2VyNzMyR3YvKzk3OFpNbVFJRHovOHNQTHdtcHljN1BJQUNGbGwyV2JObXNXcVZhdXdXQ3gwNk5EQjViaE9weU11TGc2SHc2R010YmhzRGdlZi9YMk1wUWVPQWxtVGlmTjdkNlYya0tRbkZ2OWNSb3RUTUpKT0hpdUVFT0ptU2VaMGF2bUZLdHYrV2ozK1d2ZE1rUGx4QUIrZjNseWtURHllMEtsdnpveVU5M1ZlTy9RL05EZkt1dGx2UEJ1V05YWWNURDd3bGJKdHllZCs3aXdPTXUwV1pldDBXZ3pSaGppUHpyeHVOaEtvOHdYQWFpOThNSm9RUXR4S1E1dE5aK09KOTFsejVCMXFCN2NpTEtBZTRRSDFTM3RZNGc0UWszYWEyTFF6bkV2Y2g0OVg0RzBQUkFMUWFYSXlJNWx0VXVwVWxEMTZiYzVpWFpNRUk0bHl3a2NYUUp1cS9kbHplUzFHYXlxYlR5MWlTTk9wSlg2ZHJWdTNrcDZlN3JKdisvYnRoSWVIczNQbnpqelBDd3dNZE1zS0JQRE5OOThBc0czYk5yWnR5eW5SSGhJU3dzcVZLNVZ0dTkyT1JxT2hmZnYydlBQT083ejg4c3ZVcTFlUFFZTUdvZFZxZWVPTk41ZzZkU3J6NTgvSDI5dWI3dDI3czNIalJ1WDhOOTk4RTZQUnlOdHZ2NTNuR0wyOHZFaElTSEFaUjI1cTFxekppUk1uV0xWcVZiN0JTRjI3ZGlVOFBEelA0NnRYcnlZdExZM2h3NGNyKzU1NDRnbDI3ZHFGMld4MmEzLzY5R2srK3VnakFFd21FeXFWU2dtZXlxNFE4cTkvL1l1V0xWc0NzSHo1Y294R283SklQaUVoZ2JmZWVzdWx6MTI3ZG1HeFdGQ3BWRW93V0pzMmJlamN1VE5idDI3bC8vN3YvM2orK2VkSlRFd2tMUzBOZ0dlZWVjYWxqK2VmZjk1dHJxb3c1czJiaDhGZ1lQejQ4YmtlMzdCaEE0c1dMY0ppc2FEVmFvbUlpTURMeTR2NCtIZ09IanlJdytFb1ZqQlN0b3NYTC9MdHQ5L3l4Qk5QRkxzdlQ5V29VWU1SSTBidzhjY2YwNlJKRTdjQU5DRkUrU1N6aGtJNDZWbXJtaEtNOU1QcDh6eldyQ0VCWHJsSC9wWWxLMWFzNE5peFkvajQrSlI0M3pWcjFtVHAwcVVBUkVkSE0yYk1HT2JPbmF1VWFYdm5uWGVVakVuT3pwOC96N1ZyMTJqZXZEa2JOMjVrMWFwVlBQVFFRL1RxMVl1WW1CaHExS2lodERVWURCaU5SdWJQbjgvbm4zL090bTNiR0RvMFo4VmpjSEN3VWs0dW04UGhZUG55NWF4WXNZS09IVHZTcUZFamwrTk5telpsM2JwMVBQREFBNmpWYXBZdlgwN0ZpaFdMOUI0Y1MwamlaR0l5YTArZTQyaDh6dXJ5OGUxYjByRmFXRDVuQ25Ibk0wcG1KQ0dFeU5lK3BITzBxVmk3V0gzOEVudVlvOWN2bDlDSTNOMWNOc3lTVDVtMjg0YjRXemFPa25RMjNmMzU5RTZYWnMzazBUOCtLTks1VS83K3VvUkhJNFFRSld0QW8vOXdKbUVQUitOK1k4K2x0ZWgxZnB4UHpuMDF2QkNlcUZXeEZabVdkTUlDNnRHcTZuM1V2WTJsMlp4Sm1UWlIxcmxtUmtyUHA2VVFaVXVYbW8reTUvSTZ3TUdoMkMyMHJ0cVBXaFZMTnJqaHl5Ky81TnExYTI0WmhFd21FOHVXTGN2MUhMUFpURVJFaEZzdzBzV0xGOW0rZlR2Lyt0ZS9HRFJva0xMLzFWZGZ4V0xKV1hUaWNEaXcyV3hvYjN3UDI2SkZDejc1NUJPcVZxMnF0TkhyOWJ6NTVwdE1tRENCSzFldW9GYXJYY1o0NWNvVldyUm9VV0RtbzdpNE9MNzg4c3NDM29Vc2E5YXN5ZmQ0OWVyVk9YVG9FQUNKaVlub2REbzJiOTZNWHErblJZc1dyRjY5R3JWYXplclZxMW05ZXJWeVhsaFlHT3ZYcjJmOSt2WEt2cFl0Vy9MUVF3L1JyVnRXYWZ2eDQ4Y1RFUkdoTE5MUERoQ0xpSWhRNXJFQ0FnSlFxOVhLOXBVclY5ekcrTXN2dndDNC9PeVdMVnRHNTg2ZDJiWnRHMGVQSHFWMzc5NGtKU1d4WXNVS3VuZnZUdjM2cmdIeStRVmNGZVRQUC8va2p6LytZT3JVcVZTbzRKN0o2My8vK3grZmZ2b3BlcjJlMGFOSGM5OTk5NkhYNXl4Mmk0Mk41ZGl4WTBXK3ZyUFEwRkQrKzkvLzByTm5UNnBYcjE0aWZYcGkwS0JCL1B6eno3ei8vdnQ4OXRsbkJaWUtGRUtVZlRKcktJU1RnZlZyczNqL0VXTFNqY1NrRzdqN3Evd2ZvSXBMbzFKeGY0UGF2TnExZUtrYzY5YXRTL2Z1M2JIYjdadzVjNFpObXpZcHh5NWZ6cHE0K3ZQUFB6bHo1b3l5djFxMWFyUnMyWkw5Ky9kejVjb1ZMbDY4Q0dROWNBVUdCbEt2WHIxaWphbG16WnEwYnQyYXp6Ly9uSTgvL3BpR0RSdlN1SEZqL3ZPZi8xQ3hZa1VsMnhMQW1UTm5tRHg1TXBHUmtVeWJObzNNekV5WGh5aVZTa1Z3Y0xCTC8wYWprY09IRDlPaVJRdGVlc2w5NWRyWXNXTnAwS0FCQ1FrSmVIbDVGU2tRNmZPRHgxbDY0Q2dtbS90cSttbGQydkZnbzdxRjdsT0lPNDF6WmlSZnlZd2toQkJ1OWllZDQySjRTMUxNQmxMTUdhUmJNMG16R2ttM1pHSzBtWlgvekhZckpwdVZIbFdhY0gvVk5zcjVLWllNbGtkdnY2VmoxTjcwNVU1SlpCSzZha3ptN2FQZkY3dWZ2UGhwdlpuVDZ2RmIxcjhvSE9kTXBHVXpYNVlRNGs1UXIxSUg2bFVxK2twekljb2lLZE1teWpxOUxrQjViYlNrbHVKSWhDaWNRSDBsdXRWNmpOL1Byd0JnM2JHNVBOdjVjN1RxL0FOd0N1dXV1KzV5bWVzb3lDdXZ2RUpzYkt6Yi9vVUxGMUtsU2hXYU4yL090bTNiR0RCZ0FKbVptWnc4ZVpKZXZYcTVMTjZHckVDbzdFeEsyZDUvLzMxbEVYaEFRQUNmZlBJSjN0NVpRYThUSmt3Z09qb2F5Q3BIZHZYcVZTWDR4dGxUVHozRnNHSERBR2pTcEFrYk5tencrTjd5WXpBWWVPU1JSd0NVVEVjZmZmUVJJU0VoTkdqUUFLUFJTT3ZXclFrTXpLbENzWGZ2WHJSYUxhMWJ0M2JweTlmWDE2TnJuajE3VmxuQW41S1NndEZvWk8vZXZVQldxVEJuTVRFeDdONjltL0hqeHpOZ3dBQmx2MGFqSVRnNG1PZWVlNDZhTld2U3JGa3pmdm5sRjFRcUZlUEdqZVBubjMrbVk4ZU8xSzFiL0xtaUZTdFdVTFZxVmU2KysyNjNZNmRPbldMcDBxWG85WG9XTEZqZ0ZnUUZXWUZiWVdFbHMzaitpU2VlNEwzMzN1UDk5OTluM3J4NUpkS25weDUvL0hGbXpKakJ0bTNidU9lZWUyN3J0WVVRSlU5bURZVzR5YWhXVFptMWMrOXR1WmJONGVDWGM1ZUtIWXhVclZvMVJvNGN5YkpseTBoSVNIQ0pWcytPbXQrNGNTTWFUYzZxOTI3ZHV0R3laVXQrL2ZWWGR1N2NpZTFHd00yMzMzNkxXcTFtOE9EQlFOWkRZbllxem9TRUJDQ3JIbTU4Zk5hcStMaTQzRXMvcUZRcXhvOGZ6NmhSbzlpNmRTdjkrdlh6K0g2Y0E1SHk0dVBqdzlpeFk5bTdkNjlMaXRHYk5XdldqQll0V25oOGJXZVJVWWZjOXRVUER1S2RYbmRScTBKQUxtY0k4YytUWVpWZ0pDR0V5RTlzNW5XZTM3ZmNvN1loM2dIY1U4VzFUUERTczc5Z3NKcHV4ZEFVT3BYcjMrK1NLQWRuZGRpNFlrd3F1R0VSQldoTFBpTm9lYVJYNjJoY29kb3Q2VHZUWnVGNHF2dHEwVnpIb2NuSkpwdGZtVDhoaEJCQ3VQTFM1RHpUMkJ3VzdBNGI2cHV5VmdwUm1wd3pJeGt0YWFVNEVpRUs3KzQ2LytKc1VoUlhVMCtTa2huTFYvdW5NTHpsVEh4MTdsbG5TdE9tVFpzNGVQQWdiN3p4QnFtcHFTeGR1cFFmZi95UnBrMmJZckZZdU9lZWU2aFpzeVlBOGZIeGZQLzk5d1FGQmZIQUF3KzQ5Qk1VRk9TeW5SMklCUERJSTQrUWxwWkdjbkl5eTVZdFk5Q2dRZFNwVThlbC9RY2ZmSURWNnA0cE9TWW1oZ01IRGhUcDNobzFha1NkT25YdzgvTlRBcHVtVEptQ2o0OFBNMmZPWk0rZVBiejg4c3NBUFBUUVE3UnZuek5YTm1uU0pIeDhmSlNNUjRYMTdiZmZzbXJWS2dEbHZySUR4eHczbFozLzZxdXZDQW9Lb2wrL2ZpN3phQUQrL3Y0dTJhcTJidDFLaXhZdHFGU3BFbDk4OFFWQlFVSEZEa1k2ZnZ3NHAwNmRZc3lZTWJsbUEvcjY2Njl4T0J5TUhEa3kxMENrdk5oc05uNzQ0UWUyYnQzS2hRc1hzRnF0U3NEVHNHSERYSDVIbk4xOTk5MXMzNzZkQXdjT3NIbnpadnIyN1Z2a2V5dXN6cDA3VTZsU0pUWnMyQ0RCU0VMY0FXVFdVSWlickRwMkdsWEJ6VXBNdTZwVkN0WGU0WEJ3NmRJbG9xS2lnS3dITW9QQndLaFJvd0NvVjY4ZUgzNzRvZEwrNE1HRFRKNDhtYmZlZW9zR0RScTQ5VGQ1OG1RbVQ1N00zcjE3bVQ1OU9rdVdMRkdpcHovKytHTVNFeE5ac0dBQmtGV0xHR0RseXBYS0E1SFpiS1p4NDhhNWpqVWlJb0syYmR1NkJTTTVyNXoyUkdKaUlnTUhEblRaMTYxYk56cDM3c3kzMzM2TDBXaDBlOUNHckdqM1J4NTVwTWpCU0FQcTFXTGJoY3UwcUZ5SmR1R1ZhVmUxQ3MxQ2d3cytVWWgvRU9mTVNIb3AweWFFRU1VeXRsNXZmRFE1cXpTamtzN3hSL3pKVzM1ZHJUcm5pemFydzM3Yk05czhWYnNIV2xYV3M2VUQrT3pjdHRzOGd2S3JzcjRDcnpVYmRrdjZ2bUpNNHJtb3p6eHFxM2Y2dmJXVVFEQ2JFRUlJOFUraVVXbXhPYkkrVzF0c21YaHIvVXA1UkVMa2NBNUd5cERNU0tLY1VhblVERzgrazQ5M2o4SmtOWER4K21FKzJUMkd4MXErVFZoQXlWUTlzRnF0WEw5K3ZWRHRuWjA3ZDQ3SXlFajY5T2xEUkVRRTFhdFhwMkhEaG56d3dRZXNYYnVXR2pWcTBMcDFheVU3VUhZNXRNVEVSQVlNR09DV0pXakNoQWxrWkdRQTBMWnRXOGFOR3dka1pYQUMyTGR2SHdEMzNudXZXd0ROUng5OWxPdVl6NXc1dzZKRml6eStSMmRQUGZXVVc5QlR0cFNVRk9iT25ZdVBqdzlHbzdGSS9lZG4rdlRwZE8vZUhZQ1pNMmRpTUJoNDk5MTNnYXd5YmYvNjE3K0FyRG0zcUtnb09uVG93Tk5QUDYyY1g2OWVQWm8zYjQ3SmxMVkE3SkZISGlFNU9abjkrL2N6Y2VMRUVoMXI5cytsWGJ0MmJzZk1aak5SVVZGb3RWcjY5Ky92Y1o4V2k0V1hYMzZaQXdjT0VCSVNRdGV1WFlHc09jUGx5NWV6YTljdTVzMmJsMmRBMG4vKzh4OUdqeDdONHNXTDZkaXhZNjV6Y0xlQ1NxV2liZHUyYk5teUJZUEJnSitmUEJjSlVaN0pyS0VRVHFKaTRqaVZsQUtBdjA3SGhrY0dFdUNsSytDczIydisvUGxzM3J4WjJlN2V2VHZkdTNlbmVmUG16SjQ5dTBTdjFhaFJJeDU5OUZGR2pod0pRSFIwTkdQR2pHSE9uRGxLYmQyTkd6Zm0rN0JkdDI1ZEpiTVNaTlhyTFd5TjJZQ0FBQ1pObXVTeUx6UTBsQVlOR2hBUUVNQ0xMNzdJMUtsVGFkdTJyWEo4eTVZdHZQdnV1M1RvVVBRVTdqTjdkR1FtSFl0OHZoRC9CRWJKakNTRUVDV2lTNldHdEEvTytTSXcwMlpoOFprdHQrWGFPdWRncE51YzFVYU5pc0hWYzFZK3BscU1Fb3hVRHVuVk9aK1pqTGM0azVjUVFnaHhwOUdxdmJEWnNqNWJtMjFHQ1VZU1pZcGVKNW1SUlBrV3FBL2x3YWJUK2UvQnJPdzdhYVlFRnU4WlE2aGZUV29HdGFCaDZGM1VDeW42SE1LdVhidVVzbWFleXM1eUJIRDE2bFZDUTBONTdMSEhHRE5tRFBmY2N3Ly8vdmUvYWRteUpidDM3K2J4eDEzTGsyL2J0bzJXTFZ0eTZ0UXBwWnlicy9idDIyTXltZmo1NTU5enJXcHg5ZXBWQUtwV3JlcnhlTHQxNjBhM2J0MEtjNHNlMGV2MTFLbFRoMTY5ZWpGdjNqeWlvcUtVaWh5UUZYRGw1ZVhGcGsyYlhNN3IwYU1IRG9kRG1YZEtTVWxCcFZJcG1aZXlBNUE4cFZLcG1EaHhJclZyMSthRER6N2c4T0hEUFBIRUU0U0VoTEJ5NVVvU0VoTEl5TWpna1VpelFBTUFBQ0FBU1VSQlZFY2VZZHUyYmFoVUtscTNiazE2ZWpxUUZTeVUvZHJmM3orL1MrWHA0TUdEQkFZR1VydDJiYmRqRnk1Y3dHS3hVTDkrZlkrcWltVDc4c3N2T1hEZ0FGMjZkT0hsbDE5R3A4djYzRzZ4V0pnMWF4Wi8vdmtuWDMvOXRaTG80R1pWcTFibHlTZWZaTm15WlN4YXRJaHAwNllWNmQ2S29tWExsbXpldkpsang0NjVaTXNTUXBRL01tc29oSk1mVGtjcnIrOXZVTHZNQlNKQlZnUjdxMWF0ME92MXpKdzVrMEdEQnJsRXNLZW1wcm9FLzF5NGNBR0FxS2dvcmx6SktiTVFGaGFXWjBhamJMMTY5U3B3UERjLzdON01icmNycGVJQXJsKy83bEwzMXhOZVhsNTA2ZElsMTJNdFc3YWtSbzBhckZpeFFnbEdNaGdNZlBycHAzVHQycFhtelpzWDZscENpTUxKY01xTTVDdVprWVFRb2tqOHRONDhYYzgxOWZUeTZPMGttRzdQbC8xYXAxSWdacnQ3U3ZaYnlWL24ra1Zha2puOXRsNi92TE03N0dUYUxRVTN2TUU1YU1oc3Q1SmZIcXhNbStmOWhucm5sREMrYmluNUZhMUNDQ0hFblV5cjhjWmt5OHBpWWJGbGx2Sm9oSERsNDFLbVRUSWppZktwZnFWT1BON3FIYjQvT29jTVM5Wmk5SGpEQmVJTkY0aTZzb0hoTFdiU0tMUnJrZnB1MXF3Wmp6MzJtTWZ0di9qaUN6SXpjLzdXZCszYWxYYnQycUhYNjVrL2Z6NXZ2LzAyWThhTTRmcjE2elJyMW95Nzc3NWJhZnZ6eno5ejRzUUozbmpqRGZiczJjUHk1Y3ZwMGFPSFN3RE1rMDgrQ2NEKy9mdVZmUys5OUJMSGpoMERjakl6UGZ6d3cyNWp5OHpNNUlzdnZtREZpaFhVcUZHRHlNaElJQ3VBS1R0elQyRTFhZElrenhKbURvZUQ0Y09IVTdGaVJTQ3IvRmwyd0F4a3pTV3BWQ3ErL1BKTGwvUGF0R21EeldaajJiSmxBQmlOUnVMajQ3bDQ4U0tRVmVZTDRPalJvOWhzV1F1dUVoSVN5TXpNVk9iT2twT1RYZnJNUHFkbHk1YWNQSG1TUng1NUJJQStmZnF3ZWZObTVzMmJCOERGaXhleDJXdzg4Y1FUeXJtUmtaSEtlL1hUVHorNWxYbnpSSHg4UEtHaG9ia2VTMDNOK3R0Ym9ZTG41UVZ0Tmh2cjE2L0gyOXViQ1JNbXVMeXZPcDJPWjU1NWhsMjdkdkhqanovbUdZd0VXYVh6dG0vZnpxKy8va3FmUG4xeXpkeDBLMVNxVkFuSStya0pJY28zbVRVVXdzbjJDem5CT2dQcnUwY2dsd1haNlRTUEhEbVM2L0dZbUJpbHJCcWdQR3l0V0xIQ3BkWnN6NTQ5Q3d4Ryt2bm5uMTNTaGlZbUpnSlowZjdaRDNiWnVuWHJSa0JBMWlTRXhXTGhzODgrUTZQUktMV05zODlQU1VtaGN1WEtIdDFyYml3V0MvSHg4Y1RGeFJFV0ZrWllXQmlqUm8xaXhvd1pyRm16aG9FREJ6Smp4Z3lzVml0ang0NHQ4bldFRUo1eEtkTW1tWkdFRUtKSXh0YnJUWkF1SjdYNjM4bm4yUnh6OExaY1d3VktpVFFBeTIwT1JncjFkZzFTbDJDa3dybHNUT0xSUHo3d3VQMzMzU1lycjJjZlc4dUI1UFBGSG9OZW95UEVLUmdwMFN3cjVvVVFRb2pDMEtwenlwMmFKUmhKbERFK3Vwem5kYU5WbnZORStWVXZwQVBQZHY2TWRjZmU1VlRDTHBkalZydTV5UDBHQlFVVktuUEx1blhyaUkyTmRkbVhuZTJtY2VQR3ZQNzY2enp6ekRQNCtma3haY29VVkNvVmtGTXFyVjI3ZG5UdTNKazZkZXF3WmNzV0ZpeFl3Q3V2dk9JeTkzT3pJVU9HMEtOSGowTGRsL09DOHJObno3Smt5WkpDblovdHFhZWVVb0tSREFZRHg0OGZKejQrbm9TRUJJWU1HWUphclZZQ2VhWk9uZXJ5WGs2YU5Ba2ZIeDltelpxVmE5OXIxNjRGWVB6NDhVUkVSREJseWhRQUpVdlJoZzBibEt4S1puUFd6emg3N3N6aHlGbVlZN0ZZT0hQbURBQnhjWEhZN1hhT0h6OE9RSU1HRFZ5dU9YVG9VSmZNUzFPblRtWG8wS0ZLaFk3OGZnNzVTVWxKb1ZHalJya2V5dzRrY2c1aUs4ajU4K2ZKeU1pZ1JZc1dCQWNIdXgydlVxVUs0ZUhoWExseUpkOUFLSTFHd3dzdnZNRDQ4ZVA1NElNUFdMcDBhWjVsM1VwU2RrbTR3cFJBRkVLVVRUSnJLTVFOVVRGeHBKdXpWditHK2Z2U01PVDIxRDh0YVEwYk51VEREejlVdGc4ZVBNamt5Wk41NzczMzNCNmM4dUp3T0VoTlRlWFRUejkxZWNDeDIrMEFmUC85OTI0UFZjMmFOVk9Da1hRNkhidDI3ZUx5NWNzMGJOaFFxVXVjSFQzZnNtVkxqOGF4YXRVcTl1L2ZUMnBxS3M4Kyt5eng4ZkV1RWVzdnZmUVNZV0ZoM0hYWFhmVHQyNWZGaXhmejIyKy9jZnIwYWQ1OTkxM0N3c0k4dW80UW91aGN5clJKWmlRaGhDaTB6cFhxMHkwMEowRGNZRFh4MGFtZlhOcDRxYlhjRzlhQ3UwSWI4dXFoYjdFNTdDVjJmUysxYXlaUXMrUDJsbWtMOTZub3NoMmZLYXV0eTVzSTMwb3UyMWN5a2twcEpFSUlJVVQ1cEhNS1Jpck9oTGdRdDRLdmN6Q1NaRVlTNVp5dnJnS1B0bnlMZEhNU0NZYUxYRXMvaDA2anAySG9YYVU5TkFET25Udkg5T25UMFdxMXZQNzY2NFNIaHdOdy9QaHhwaytmamw2dlovTGtyQVVtVmFwVTRmLys3LzlZdEdnUmMrYk1ZZkxreVM3WmI1eDE2dFNwV09NcWlUSnQxNjVkNDhrbm4xU0NnTUxDd25qNDRZZHAwNmFORWloVVVyUmFMWDM2OUdIdzRNSEtuTmpNbVRNeEdBeTgrKzY3UUZid3o1SWxTd2dKQ1NFeE1aRUpFeWE0OUpHOXZYcjFhcGY5TldyVW9FYU5Hc3EyU3FXaVJvMGF0R25UcGxoanR0bHNhUFA0YmoxN2NYOTBkRFIydTkyamdLZnNiRXJaR1laeUV4SVN3cFVyVjhqSXlNaTNyd1lOR2pCNDhHRFdyRm5EVjE5OXhkTlBQMTNnOVlzcit4NmRnOGFFRU9XVHpCb0tjWU56VnFTZU5hdVg0a2hLaDlHWVZVNGhNaktTRXlkTzBMeDVjMWF0V3VYU0pqbzZtakZqeGpCbnpoeWFOV3VXYjMrNVJjcHYyTENCU3BVcTVWcjNOamRIang3bDJyVnJhRFFhMnJScFE1VXFWYWhTcFFxVksxZW1TcFVxTHZWeGUvZnV6ZGF0V3psMjdCanQycldqVHAwNkhsMURDRkU4TG1YYUpET1NFRUlVU2dXZEwyUHI5WEhaOStuWlgwaDB5ZzdVTnJnTzR4djBvOEtOekVuM1ZHbk96N0VsbHpWSnAzWk5IMzY3TXlQVkQzQU5IaitUSHB0SFMrR0pKMnAxbzFYRldnQkVwOGNSZVhyekxiOW1rd281bjUzc09MaVVrWGpMcnltRUVFTGNTYlFTakNUS01KZk1TQmJKakNUdURQNWV3Zmg3QlZPcllxdGk5eFVURThPR0RSczhiaDhYRitlMnoyNjNzMkhEQnBZdFc0WkdvMkgyN05rMGI5NGNpOFhDMTE5L3pjcVZLNmxVcVJMejVzMGpKQ1JFT1cvbzBLSEV4TVN3ZHUxYVRwNDh5YlJwMDJqWXNHR3UxM1U0SFB6NDQ0OGVqYkZYcjE0dWN5OEFHemR1VkJhcmUwcWowZEMvZjM4QWdvT0RlZUtKSjJqZnZqM0xsaTNEejgrUGdRTUhBbG56VGdDSERoMVNzaHBCVnNDUXdXQlFTcXRsNjlTcEV6NCtQbmxlVjYvWEsxbVM4aElVRktTMHNkbHNmUFhWVjBCT05xVkZpeFlCS0F2d0lXc09MVHRqVWphSHc4SEZpeGVWc25oVnFsU2hXclZxK1Y0N054VXFWTWd6QzFCMmhaRFkyRmgyN2RxbFZFL0pUL2I3azEzdEpEZEpTVmtMaVp6dk1TOGpSNDVrNTg2ZHJGcTFpbDY5ZWlrWnUyNlY3UGVpTUtYcGhCQmxrOHdhQ25IRC9waWNoOEIyNFVVdkkxYmE3SGE3eXdOYmRwQ1IwV2gwMlE5WkQyVUxGeTdrNE1HRFhMMTZGY2hLMzlpdFd6ZVhWSk1sNGJmZmZ1UEVpUk04ODh3ekhwL3ordXV2OC9ubm43TjU4K1k4NjlhZVAzK2VMNzc0Z3AwN2QxS3paazFhdFdyRkR6Lzh3SWdSSXhnK2ZEZzlldlFvVmxrNElVVCtqTmFjREJwNnlZd2toQkNGOHUvNmZaUWdJNEJkaWFmNUxlNllTNXNyR1VrRTZISytaSHVvUmlkK3ZYWVlhd2xsUi9KU3UvN3ROdGx1YnpDU2N5QUx3S25VbU50Ni9UdE5MYjlRNnZwWEFlQzZKZi9WalNXbGM2WDZ5dXVMaGdTTU5wbEVGVUlJSVFwRHE4a3BkMkt4bTBweEpFSzQ4OVhsVEFSbldnMDRISFpVcXFLVklSTGlUaFFkSFYyb0VtWm1zNW1JaUFobDIyNjNNMlhLRkE0ZVBFamp4bzJaUG4yNlV2SGgyclZyckZtemhrNmRPakZ4NGtTbGRKV3paNTU1aHNxVks3TnUzVG9xVnF6b2R0ejVPdSs5OXg0Nm5RNk5ScE5yRzV2TmhzVmlvWDM3OW03QlNBc1hMa1NsVXVXWmZlbG1Gb3NGdFZxdEJDUHBkRHBHakJnQjVGM0s3THZ2dm5NWm04bGtRcVZTS2FYVnNpMVpzaVRmWUtUbzZHaTNvS0ZyMTY1aE1wbVVzbTNad3NQRGFkMjZ0ZktlQndRRW9GS3BjcTI2Y2ZYcVZWNTY2YVZjeC8zZGQ5OEJNSHo0OENKbERnb09EczQzY09pQkJ4NWd5WklsUkVaRzBxUkprMXgvRjV6VnJsMGJuVTdIcVZPblNFbEpjV3NmRnhkSFRFd01ZV0ZodVpaeHU1bGVyK2Y1NTUvbjVaZGY1cjMzM3N1enJGdEpTVWhJQVBCb2JFS0lzazFtRFlVQTBzd1dUaVdsS050dHkzQXcwdkhqeHpsMDZCQ0hEeDhHd05mWDErWDRxVk9uR0RKa2lOdDUyZWs3blMxY3VKQ1ltQmpDdzhNWk5HZ1E3ZHUzSnlJaUFvdkZ3cFl0VzVRQXBXelpEME83ZHUzaTRzV0xidjFsUDFqZTdPelpzOHlmUDUvdzhIQUdEQmpnMlkzbXcyYXpzWG56Wm43NjZTZU9IeitPcjY4dlk4ZU9aY2lRSVdnMEdoNTQ0QUVXTFZyRWtpVkxXTEprQ1hYcjFtWHUzTGtlUlhnTElRckhhTEVvcnlVemtoQkNlTzZlS3Mzb0ZKSVR4SEhka3NHaTB6Kzd0WXZOVEdGSDNIRjZWbTRDUUNYdkFIcUh0ZUNubUw5TFpCdzNCeVBkenN4SXdWNysxUFhQK1lJdjAyN2hjam5KcWxQSk80RC9OTXo5MlRjL2ZscnZnaHNWZzY5VC93WnJaajR0UzBZbDd3QWFCRlJWdGtPOC9XbFZzUlovSjUrLzVkY1dRZ2doN2hRdW1aRnNFb3dreWhhVlNvMjN4aGVUTFFOd2tHbE5kOG1XSk1RLzNWMTMzY1dNR1RNOGJ2L0tLNjhRRzV1VEVWaXRWak4wNkZDNmRPbEMzYnAxcVZLbGluS3NjdVhLZlBMSkowcW1IYlBaak5sc3h0L2ZINEMwdERTKy9QSkxIbjMwVVlZTUdaSm5tUzlBeVdvMGJ0dzRKU1BSemY3NDR3OWVmLzMxUFBzWU5teVl4NEUyaXhjdlp0MjZkUjYxelRaejVremF0Mit2YkUrYU5Ba2ZIeDltelpybGNSOXBhV25zMjdlUEw3NzR3bVYvZGltNDdJeEgyYnAwNlVMcjFxMXo3V3ZMbGkzVXExZFAyYTVkdXpiZmYvKzlTNXNISDN5UWNlUEcwYnQzYndDOHZMd29pc2FORzdObXpScmk0dUp5WFZ3L2VQQmdkdXpZd1lrVEp4Zy9mandUSmt5Z1hidDJMaG1LenA0OXk3Rmp4eGc0Y0NEZTN0NzA2OWVQRFJzMjhNRUhIekI5K25RbGtDd3pNNU1QUC93UW04M0dndzgrNlBFWU8zVG9RTStlUGRtK2ZUdFhybHdwK0lSaU9ITGtDQ3FWaWlaTm10elM2d2doYmoyWk5SUUMyT2VVRmFsK2NCQUJYcDVGZDVlR3VMZzRsaTVkQ2tEWHJsMlZ1c0haYXRldW5XdDBkbTZxVmF2RzNMbHozZmFieldhM2g3SnNlcjArejRmSXZJS1JrcEtTQ0FnSTRNMDMzOHoxWVV5cjFSSVVGSlJuUlA3Tk5Cb04rL2J0dzJ3Mk0ySENCSHIzN3UwU0NWK2pSZzNlZWVjZFltTmoyYkpsQzNxOVhnS1JoTGhGTXF4U3BrMElJUXFycWs5Rm5xNTNqOHUrajAvL1RLckZtR3Y3VlJmL29udmx4cWpKK3BKcFdJMU9iSTA5ak5WaHk3VjlZZHdjakdTK2pjRklQYXMwd1RteHQxNnQ0N3R1azVUdEdZZFhjU2psd20wYlQySDRhcnpwVWJuc2ZTbm1uR2tycjkrbmJLODB5LzlMeDlsSDE3STM2U3luMDJKNDZlOFZ5bjQ3RHVYMW96Vzd1UHdNQTdRK3ZOWnNHR3N2NytIcjZOK1Z0ckdaS1M1OTNLNnNUVUlJSVVSNW9ITUtScExNU0tJczh0RUYzZ2hHQXFNbFZZS1JoQ2hoZDkxMUY3Lzg4Z3VUSmsxaTRjS0ZORzdjbU04Kys0eTllL2Z5OGNjZksrMmVlKzQ1NnRXcnA1UVhNNXZOYk42OG1ZU0VoRHdEb2xKU1VsaXdZQUZQUGZYVWJibVgyODFxdFdLeFdEaCsvRGdUSmt6Z3hJa1RMRm15aEdIRGhybTBtemx6SmdhRGdYZmZmZGVqZnRldVhjdWlSWXVZUFhzMnljbkpBQ1FuSjd1VXljdm01ZVdsQklnVlZidDI3Vml6WmczNzl1M2p2dnZ1Y3p1dTArbDQ2NjIzZVAzMTF6bDgrRERUcDArblFvVUtWS3RXRFl2RndyVnIxMGhOVGFWRml4WktzTm5vMGFNNWVmSWtPM2Z1Wk1TSUViUnUzUnFUeWNUUm8wZEpURXlrUjQ4ZURCbzBxRkRqZlBiWlo5bTNieDlwYVhtWDdZeUppV0hhdEdsdSs1czBhY0tUVHo3cDBYWDI3OTlQM2JwMUNReVVmMitFS085azFsQUlJTW9wR0tsbnpjTFhjNzJkdW5Ycnh2cjE2L0h5OG5JTDNpbE1CSDUrL1B6OENsWG51S0F4dEcvZm5pKysrQ0xQeVB5bVRadXlhdFdxWEkrTkhEbVNrU05IdXUyZlBuMTZnY0ZMWVdGaEhqL2NDQ0dLeG1qSm1iU1dNbTFDQ0ZFd3JVck5DNDN1UjYvT0NYN2ZkUFVBZXhMUDVIbk9WV015ZjhhZnBHdG9Jd0JDdlB5NU43d0ZtNjRlS1BaNHZEV3VRZmkzS3hoSm8xTFRMN3lWeXo2RDFYVExNd2ZkNllLOWNyNEFUVEtuNTlNU0piZ3R6K00zVmxnYWJXWk9wYm1YejZ2bEYwclBLazNkOXF1QUlkVTcwQ1N3T3ZOT2JDREJsSWJaYnMyMUR5R0VFRUxjbkJsSnlwMktzc2RYRjBoS1psWW1GNk0xN3dsb0lmNnBiRGJQRndvNUhJNWM5NjFhdFlwR2pSclJ1SEZqQUZxMWFzVTMzM3pEamgwNzZOR2pCd0FEQnc3a3d3OC81T0dISDZaV3JWcUVoSVF3WXNRSUZpOWV6TysvLzA2M2J0MlVQak15TW9pT2p1YnBwNS9HMjlzYmIrK3kvMWs3TXpPVDlQU2N6N0UybXcyYnplYXlEN0lXdHg4NmRJalZxMWR6N05neFRDWVRPcDJPeXBVck0zYnMyRndEaGdvemhyUzBOQ0lqSTNuKytlZXBWcTBhcjcvK09vR0JnY3lhTll0WnMyYmg1K2RYNVA3ejBxcFZLMEpEUS9ucHA1OXlEVVlDQ0F3TVpQNzgrZnoyMjI5czNicVZVNmRPY2ZMa1NmejgvQWdKQ2VIdXUrK21YNzkrU25zZkh4L216NS9QZDk5OXg3WnQyOWkrZlRzYWpZYmF0V3Z6MUZOUDBhOWZQNWZNU3A0SUNncGk3Tml4ekpzM0w4ODJScU9ScUtnb3QvMmVabzA2ZE9nUVY2NWM0ZGxubnkzVTJJUVFaWlBNR2dvQi9IWWhKNlZnV1M3UkJsbHBPL09yaDF0VzVaY2l0Q2c4emFJa2hMaTFqSklaU1FnaEN1V0pXdDJvNjUrVGR2MjhJWjdQejIwdjhMeTFsL2Nxd1VnQXd5STY4WFBNb1dKblIvSytLVE9TNlRZRkkvV3YycHBRNzV3VmJwbDJDN3NTVDNOUGxXYTM1ZnAzb2dDdEhyMVRjRm1pS2Y5Z3BPTHcxWGd4cWRIOUxnRk42NjVFY1UrVlp2aHI5UUEwREt6S2dqWlA4ZjZKamV4UGpyNWxZeEZDQ0NIS080MXpNSkpkZ3BGRTJlT2NDY2xva1dBa0laenQzTG5USlFERUV6VnIxblRaM3JadEcyZlBublVwUjlhbVRSc2FObXpJVjE5OVJmZnUzVkdwVlBUcjE0OFZLMWJ3MldlZjhjWWJid0F3Wk1nUWZ2enhSeUlqSTJuYnRpMit2cjZjUFh1V3ExZXZvdEZvZVBUUlJ4aytmTGd5UDdOdzRVSVdMbHhZcEh0ZHZYcTF4NlhYTEJZTGFyWGFaZCtxVmFzd204MmNQSG1TdSs2NnkrMmM3SHU2MlpBaFExeTIyN1ZyeDRNUFBraE1UQXg5Ky9hbFE0Y090R3paRXIxZXovSGp4L245OTkvZCtyaDI3Um9tazRsTm16YTVIYXRmdno3MTY5Y0hzZ0poQUo1NTVobnV2LzkrWG5ycEphcFhyODdNbVRPWk9IRWlvMGFOb25mdjNrUkVST0RqNDhQa3laUFI2WFJzMzc0ZGk4VkNjSEF3YmR1MjllZzljcWJUNlJnK2ZEZ2ZmZlFSQnc4ZXBHWExscm0yVTZsVTlPelprNTQ5ZTNyVXIxNnY1L0hISCtmeHh4LzNxUDNubjM5ZVlKdStmZnZTdDI5ZnQvM0J3Y0ZzMmJLbHdQTUxhdmZmLy82WGloVXI1bG1KUlFoUnZzaXNvZmpIdTVwdUlDYmRBSUMvVGtlN01oNk1KSVFRWlluUmtqTUo3aXVaa1lRUUlsOXRLdGJtZ2VydGxlMU11NFc1eDlkN0ZGQjBOdjBhUjY5Zm9tbUZDQUFxZXZseGQ1V21iSWs5Vkt3eDNad1p5V1N6RktzL1QxVHlEdUNSbXE1ZlBPNklPNDY1aEs4OXVmRkFWS2o0SS80RVVVbm5TalRyMCtXTVJGNDg4SFd4K3luSk1WWHpEWGJaYmxLaE9yL0ZIY3V6L1pmUnYzRTZMVGJQNHhjTUNibnU5OU40ODJxekI2bnVtN1BhOU8vazh5dy90NTBmcng1Z2FwUEIxUElMQmJJQ3BGNXA5aURmWGRyRk4rZi9jQ254Sm9RUVFvZ3NXcWVNbVZLbVRaUkZ2aTdCU0ttbE9CSWh5cDRHRFJxNEJjdmtaL1hxMVZpdHJwOEROMjdjU0xObXplallzYVBML21IRGhyRnAweWF1WDc5T1VGQVFPcDJPa1NOSGtweWNqTVBoUUtWU29kRm9lUGJaWjltL2Y3OFMvQk1XRmthZlBuMTQ2S0dIcUZXckZwQ1R2YWwvLy81NUJzdWNQSG1TLy8zdmYzbU92VTJiTm5UdDJ0V2orOXl4WTRjUzJKUHRwNTkrNHVMRml3UUVCT1NhL1dmOCtQRTBiZXFlZmZkbXZyNitoSWVIODlWWFg3a2QyN2x6Sit2WHI4L3ozRVdMRnJudGUvVFJSNVZncEVhTkd0RzBhVk9HREJsQ1ltSWlSNDRjWWVIQ2hWU3FWSWxGaXhheGN1VktkdTdjU1d4c2JLNFpzU1pPbkZqZytQUFN2MzkvZnZ6eFJ6NzU1Qk1XTGx5SVRxY3IrS1E3ekY5Ly9jVytmZnVZTW1XS3g1bVVoQkJsbTh3YWluKzhmVTRsMnNwNlZpUWhoQ2hyTWl3NUU4ZStYdis4RDBoQ0NPR3BVTzlBL3ROb2dFdGhyRS9QYk9XcU1kbmpQbjY4K3JjU2pBUXd1SHA3dHNZZUtsWjRoNC9HOWNzZGsvM1dCaU5wVlJvbU5ScUlyeVluUmJ6RllXUDF4VjA4VUszd3F3ZnpFK3psVCtQQWF0eFZxUUdaZGdzZm5OakVyc1RUSmRLM0hRZVp0L2k5S3F6c0FLQnNmY0phc1AzYVVZNm5Yc20xL1hsRFBFZXVYeXJVTldyNmhmSmk0NEZVODhrSmZFcXhaUERocVo4QXVKWjVuWmYrWHNHejlmdlN2WEpXZVFFVldabThHZ1NFTSsvNEJ0S3NtWVc2cGhCQ0NIR24wMHBtSkZIR1NXWWtJWEwzNVpkZkZ2cWMzcjE3dSsyYk8zY3VxYW51Z1g2NVpjREpMU05ObXpadGFOT21qYkx0NStmSGl5Kys2TkpHbzlFVW1MV21lL2Z1akI0OU90ZGpQL3p3QTJxMTJ1T0tGYmxsdFltTWpFU2xVcm1Wakt0ZHU3WkhHWFU4TVhyMDZEenZ3ZFB6czB2cGhZU0VNRy9lUE9yV3JRdUF2NzgvVHovOU5FOC8vVFFBVnFzVms4bUUzVzVIcFZLaFVxbUtWZFZFcDlQeDJtdXZNVzdjT0pZdVhjcTRjZU9LM0ZkNWxKQ1F3Tnk1YytuYnR5OTkrdlFwN2VFSUlVcUlCQ09KZjd6dDU4dFBpVFloaENock1wekx0RWxtSkNHRXlKVldwV0ZLa3djSXVGRytDdUMzdUdQOGV1MG9rQldzRWVUbFI3Q1hQeUhlQVRmKzM1OFFyd0NDdmYwSjhmSW4yRHNBMzVzQ2g2cjZWS1JEU0gxMkZ5UEFSbjlUWnFUTUltWW51bTR4OHNhUjFjcTIwZVkra2FaUnFablUrSDRhQlZaMTJmL0RsZjNFbXdxM3dqckRabks1WG03amRuNi85R3JkSForVHAyRmdOWmR0RlZuWm9WN1kveVhYTFJuRjZ0dExyV1ZJOVE0OFdLTWpPbFhPbDgrWk5ndHZIMTFEa2ptbkpKelpidVc5a3h1NW1KSEE0N1c2S1FGNExZSnFNci9OQ040NXVwWm9ReHhDQ0NHRXlLSnh6b3hrazh4SW91eng4d3BTWGh1dEVvd2tSRWxUcTlVRUJRVVYzTEFVbFVTV0hyMWVYM0NqVXBZZFZKU3RjZVBHZWJiVmFyVksrYnVTVXJWcVZaWXZYNDdSYUN6UmZzc0R2VjdQaHg5K1NPWEtNazhyeEoxRVpnMUxTVVpHQmhjdVhNajNIN0w4eE1iR0VoWVdsbStiMU5SVUFnTUQ4MjFqdFZveEdvMEVCQVRrZWp3bEpZV0FnQUNQbzUzTG8zMnhPVitFOTZ4VkxaK1dRZ2doYnBaaHlRcEdVZ0Y2N1ozN2I0VVFRaFRIcUxxOXFPZnYrdXhld2N1UE9hMGVKOFRMbnlBdlB6UXFkWkg2SGhMUnZsakJTQlYwdmk3YmhpSm1yYkU2YkJ4SVBwL25jVCtOTjFPYURLSkZVQTJYL1pjeUV2bm0vTTVDWDgvbXNPZDdQWURBbSs0dEx2TjZvYS9qYlBheGRXaHYvSnhzRG51eCtyb1ZtbGFvN3JZdjJNdWZWNXM5eUl6RC84TmdMZnprcGw2dDQ1Nnc1Z3lONkVDd2w3L0xzVFJySm04ZFdaTm5xYmZ2THUzbW9pR0JGeHJmai83R0pHdW9keUN6V3ozRyt5YzM4VmZDcVVLUFJ3Z2hoTGdUNmRRNUdTSWtNNUlvaTN5ZGdwRXl6TVY3cGhaQ0NKRy9paFVyVXJGaXhkSWV4bTNuNysrUHY3OS93UTJGRU9WSzBiN3hGc1UyYmRvMFhuNzVaVEl5Q3I5QzlkS2xTenoxMUZNc1dMQ0F6RXozeVFLTHhjSjc3NzNIcUZHanVIcjFhcjU5N2Q2OW0ySERodkhiYjcvbGV2enR0OS9tOGNjZngyNHZlMSsybDRUdEY2NlFiczVhUlIzbTcwdFZmNzlTSHBFUVFwUWYyWUZJQUw0NmlXOFdRb2k4ZEFsdDZMYXZWVkJOR2dTRUUrSWRVT1JBSklDR0FWVnBIRmowZ1Bwd0g5Y3Z1SkxNaGlMM2xaY1dRVFY0disyLzNBS1JERllUYzQrdngrS3dsZmcxZFNvTlFWNnV6L1p4cHVKTm5LUmJNMG14WkpCaXlTaHpwY1pxK29VUzZwMnpFR1ZmMGprbEUxUmQveXE4MldJNGxieHpYNENTbS9vQjRZeXVldy9MT28zajZicTkzQUtSb2cxeHZIamdLMDZtNWY5NWMyL1NXVjQ1dUpKa3A5OHJMN1dXRnhzL1FQK3FyVDBlanhCQ0NIRW4wNmh6UGsrYmJmKzhUQWlpN1BQVFZWQmVHOHllbDVrV1FnZ2hoQkQvYkRKejZHVFpzbVZZbmNyTkZOVkREejFFY0hCd2dXMW16cHpKaGcwYkdENThlS0g2ajRpSVlQcjA2Y3liTjQralI0OFNHUm1wcERlTWk0dGo1c3labkR0M2pwRWpSeGFZUGVuWFgzL0YyOXViOXUzYnV4MUxTMHZqNE1HRDlPblRCN1g2em94YjIzN2hzdks2WjAzM2xjUkNDQ0h5NWhxTVZQeFV2VUlJY2FjNm1YcVZkc0YxUEc2ZmFiT1FaRTRuMlp4T29pbWRKTFBUZjZaMDdnMXZTYy9LVFpUMlF5TTY4TmJSN3dzOUxoWFFQQ2pDWlY5aHk2WGxwN0ozQlViVTZVNlhTdTdCV0psMkMyOGRYY09sak1RU3U1NnpLdm9LcUp5MnIxc3lpcFFacUx6b0h1cWFjWGQ1OUcrY1RiL0d3elU2QTFEYnJ6THpXai9wY1gvTktsVFBOVmpJNHJDeDl0SWV2cjM0bDhmWm9jNm1YK09sdjFmd1d2TmhWUGZKK3B5Y2JFN243d0l5V3draGhCRC9GRnAxVG1sWm03MW9KWE9GdUpXY015TVpMQ21sT0JJaGhCQkNDRkdlU0RDU2s0MGJOMkt4NVArQkx6c1RrYmUzdDB2ZFVHZjMzWGNmNmVucFBQdnNzd1ZlODdQUFB1UHJyNy9POC9qVXFWUHAwcVVMZi8zMWwxc1dwTUdEQjNQeDRrWCsrdXN2WlovUmFPVEtsU3NNR3phTTBOQlFsNHhIYXJXYUhqMTZZTGZiTVpsTXBLV2w4ZWVmZjNMdnZmZWlVcW1VR3FUZTN0Nm8xV3EyYmR1RzNXNm5UWnMyeE1mSHU0MHRLQ2lvUk9yRWxxYnRGNjRvcndmV3IxMktJeEZDaVBMSDRQUnZwcDlrUmhKQ2lEd2RUNzJzQkNOWkhYWVNUV2trbUZLSk42VVJuNWw2NDNVcThabXBKSnJUTWRyeUw4K1JhVE1yd1VqWE1xOXpPT1ZTa2NaMVQxaHpLbnZuckhLMk91eWN5YVBrVm1IVThndGxVUFgyZEExdHBKUTFjNVprVG1mV2tUVkVHK0pjOWp0dWF1ZW45YWFvYXZoVmN0bStuSkZVNUw1S2kwN3RXZmxUclVwRHI3Qm15bmFTT1ozTEdZbDhjK0VQZ3J4OHVUZXNKZUJla2k4LzMxL2VpNC9HbTRkcWRBTEFqb00vNGsvdzMvTTdpUzFDdWJ0NFV5clQvLzZHMTVvL1NFV2RINjhjK3BiWVRKbklFa0lJSVFBMDZwenZWNjBTakNUS0lOZk1TUElNSjRRUVFnZ2hQQ016aDA3V3JGbVQ3L0dvcUNpbVRadEdxMWF0bUROblRyN1pncUtqbzhuTXpLUlBuejQwYTlZc3ozWjVpWW1KWWVYS2xkaHNXU1VMbGk1ZFNseGNYSzV0OSsvZmo4bVV0Y3JYMnp2ckMvdTFhOWU2dGROb05QVG8wWU1MRnk0d1pzd1laZittVFp2WXRHbVRzaDBaR1VtREJnMlVmZSs4ODA2dTE4MXVWMTZkVEV4eEtkSFdNQ1NvZ0RPRUVFSTRNenBsRS9TUllDUWhoTWpUcjdGSE9KcHltWGhUS3NubWRMZWdtOEtLTnNTejZlb0JEcVZjWUUvaUdZSzlBK2hldVRFcFpnTXA1Z3pTckViU0xFYXNlV1N1cWVZVFRPK3c1anhRdlozTC9wT3BWekRiaTVZcE5rQ3IxVjlkWGdBQUlBQkpSRUZVcDNPbGh0d1Qxb3dHQWVGNXRvdEtPc2RIcDM3aXVzVzlYSFdtelhYeXJVbUY2dnlWY0twSTQrbFpwYW5MOXVWYmxJSHBWcXFpZC8xOGN2UDdrKzNlOEJZRU9RVWE3VWs4bzd4ZWRIb0xHVll6ZzZ1N1o4SjlyRlpYcXVpRGlFbzZTNElwemUzNGZ5L3NKTVRibjB5YmhZMVg5M1BWV0x5U0hHbFdJNjhlK3BZQXJVK0padUFTUWdnaHlqdXRVekNTelo1L1VMb1FwY0hYUzRLUmhCQkNDQ0ZFNGNuTW9ZZVNrNU9aTTJjT3djSEJUSnMyemVPeVpjMmFOYU4vLy82RnZ0N3g0OGRadVhLbHNyMXMyYko4MjArYU5JbjA5SFFXTDE3czhUWDY5KzlQa3lZNTVSMU9uVHJGK3ZYckFUaHc0QUJuejU3bG9ZY2VvbWxUMXkveWQrL2V6WTgvL29oV1c3NS9mVGFjamxaZVM0azJJWVFvUElOVG1UYS9jcDRwVHdnaGJxVVVTd1lwdVFUZkZNZW5aMzl4Mlo3WWNJQmJHNVBkUW9iVmpNbHV3V3Ezb1ZOcnFlRGxpMTZkKzkvc0g2N3NMOVFZcXZ1RzBDcW9KaDBxMWFOcGhRalU1SjQ1RnJMZWc2K2lmK1BYYTBmemJITnpwcHgrNGEySU1TYnoyN1ZqR0d3RmwxaFRveUxjcHlKREl6clFQcml1eTdGVGFURUZubC9XZEE1MVhmaVJhakc2dFFuUStpaWwyTEx0aUR2dXN2MUY5RytjU0wzS2N3MzY0cS9WSy92citZZFJyMTRZWStsTnZDbVZDNFo0cmhxVHVXN0pJTU5xSXNObVpsZkNhVXgyQ3hWMHZ2aG92TEE3N05nQis0MUFOOVdObjdsYXBVS2pVcU5XcWRHb1ZHaFZHclJxRFZxVkJwMWFnNWRhNi9LZnQwYUx0MXFIWHFQalVrWWltNjRlS0ltM1RBZ2hoQ2lYWE1xME9Zb1dHQzdFcmVTanpRbEd5ckJjeCtGdzVGazFRZ2doaEJCQ2lHemxPNXJrTnJIYjdjeWVQUnVEd2NEOCtmTUpEZzR1OEp3S0ZTb3diTmd3NnRTcFU2UnJob1NFTUd6WU1DSWlJcFI5Qnc4ZUpDa3A5L0lDS1NrcFpHWm1zbTNidGx5UGE3VmF1blhyNXJLdmVmUG05TzdkVzluMjhmRlJncEcrL3ZwclFrSkNHRGx5cEZzcHR0allXS1hQOHV3SHAyQWtLZEVtaEJDRmwySE95ZEFnbVpHRUVLTDBaSlY5UzZPU2Q0RExmbSsxRG04dno0SkY5eWFkWlZmaTZUeVBhMVVhYXZ0WHBrRkFPQTBEdzJsV29RWVZ2ZndLN0RmRFptTGpsZjJzdWJ3bno4dysyUTRrUjJOMTJOQ3FORGV1cVdaMDNYc1lYZmNlVEhaTGdSbWx2TlRhWEFPaU1tMFdkdWR6YjdlVDk0MUFNRk1CSlZqdURXdkpnS3F0WGZaRnAxOXphOWV0Y2lPWDhtdHhwdXNjVDczaTFtNTM0bW1PN2IzTUl6WHZvbTk0U3pRM2xjOEw5UTRrMUR2UTQvc29TWXRPYnltVjZ3b2hoQkJsaFpScEUyV2RTcVhDVnhkSWhpVXJ1MldHSlFVL3I0cWxQQ29oaEJCQ0NGSFd5Y3hoQVJ3T0J3c1dMR0QvL3YzNCtmbXhhTkVpRmk1Y1NGeGNITUhCd1hrRzVBUUhCek4yN0ZnQWhnNGRpc1ZTdUErU28wZVBWczdQdG1yVktnNGVQSmhyKyt3eWJRc1dMTWoxdUY2dmR3dEd5c3VlUFhzNGRPZ1FFeWRPZEF0RWdxemdMQUF2THkrM1krWEZodFBSVXFKTkNDR0t5VFV6a2p4U0NDRkVhYnBnaUhjTFJ2TFU3L0hIK2ZqVXovbTJhUmdZenF3V2ozamNaN3dwbFo5aS91YW5xMytUWWZPczNFaXkyY0QzbC9idzBFMlpmaUFuaUtld0hHUmxrVEpZQzg2c2REdDBDVzNJK0FiOXNEbnNaTmhNR0t4bXJBNGJWcnNObThPT1JxVW16Q2NvMSt4VnU1M0tyMlg3UGU0RUkycDNWOTZmalZmeXpqQ1Vaalh5NmRsZitPN1NidTROYjBHdktzMUtMUUFwbTlWaEwzSXBQaUdFRU9KTzRaSVpTWUtSUkJubHF3dFNncEVNRW93a2hCQkNDQ0U4SURPSEJWaXlaQW1iTjI5bTlPalJiTisrbll5TURFd21FMU9uVGtXbFVqRng0a1NhTld1V2J4L2p4bzFUQW5nODFhaFJJN2Q5czJiTnlyTjlVY3EwNWFWZHUzYlVxbFdMcWxXcnNuSGpSZ1lNY0MzNVlMUFpnUEtkR2VtSDArZVYxNDgxYlZpS0l4RkNpUElyd3luUTFsZkt0QWtoUkttNm1KRkE2K0RhK1paS3kyWngyTGlja2NqeDYxZllIbmVVMDJteEJaNXo5UHBsb3BMTzBTNDQ3OHl2SnJ1RnFNUnpiSXM3eXY2a2N3Vm1Nc3JOZnkvOGdjbHVaVmhFSi9TYTR2M2JFcE9ad3VkbnQ3RTM2V3l4K2lsSjJlWGlOQ28xQVZvZkFyUStIcDBYbFhTT3M3bGtSa3F6R3RrYWU1Z0JWZHVRWVRPekpmWlFnWDBsbWROWmVlRlBWbDc0a3dqZkVGcFZyRVZkL3lwRStGWWl6S2NDdmhydnd0MVVNZXhQT2tlYTFiMzhuQkJDQ1BGUDRwb1p5Yk1nYmlGdU56K3ZJQkl5TGdKZ01LZEF3VWxTaFJCQ0NDSEVQMXo1alNhNXhleDJPNHNYTDJiTm1qVU1IVHFVaHg5K21PM2J0d05aR1lHR0RoM0swcVZMbVRoeEl2MzY5V1BNbURFRUJPUytFcmxQbno3RkdrdFNVaEpIamh6SnQwMUtTZ29tazRrZE8zYmsyNjVKa3lZRlhrK3RWdE8xYTFjV0xWckVtalZyQ0FvS29rdVhMc3J4N0N4UHVXVk5LZzlPSnFhd0x5Wk8yUjdZUUVxMENTRkVVV1JZY3pJaitaYmpBRlVoaExnVGZCbTlneStqZDZCUnFkR3BOT2pVV3JUcXJOY2FsUnFWU29YRmJzTm9NNU5oTldFdlFxalFpdk8vMHphNGprdTRVNnJGeUlIa2FQWW1uU1VxOFZ5QjVjYzg4ZDJsM1d5NmVvQm1GU0tvN2h1TXI5WWJOZW9DejNQZ3dHeTNrbUkyY0RiOVdxN0JPNlh0U2tZaW1YWkxycG1QOG5JMi9Sb2Zudm94eitOckwrK2xYM2dyMWw3ZWc5SERMRlRaTG1Va2Npa2owV1dmR2hWK1dqMEJPajMrV2oyK0dpOTh0RjU0cVhWNHFiWG8xRm0vVXhxVkdyVktoZksvRzc4WURrZld6OEx1Y0dCMzJMSGp3T2F3WTNQWXNkcHRXSjFlbnpmRTVUSXFJWVFRNHA5RnE4cDVMcERNU0tLczh2Y09WbDRiek1tbE9CSWhoQkJDQ0ZGZXlNeGhMb3hHSTIrOTlSYTdkKy9td1FjZjVOLy8vcmZMY1pWS3hmMzMzMCtuVHAxWXNHQUJQLzMwRTd0MzcyYkNoQWwwN2RxMXhNZHo1c3daWnMrZTdWSGJndHBObno2ZGF0V3FBVEJuemh6bXpKbVRaOXVubjM2YXc0Y1BNM3YyYkQ3ODhFTnExYW9GNUdSR0txL0JTTjhjUGFtOHZyOStMUUs4eXVkOUNDRkVhY3R3S3RQbUszOUxoUkNpVE1nTytzaThCUk5aNXczeGJMOTJsQUNkRDBldlgrSkl5aVhPcHNjV0tRTlNRWXcyTTN1VHpwYXByRVlsd1FGRXA4ZFJQeUE4SzBnc2ozWW11NFh6NmZIOEhuK0N6VEVIc1Rwc2VmYVpZRXJqKzh0N1dIYzVxa1RHYU1kQm10VW9HWXVFRUVLSTI4UTFNNUlFSTRteXlkOHJKeGdwdzN5OUZFY2loQkJDQ0NIS0N3bEd1c25aczJlWk0yY08wZEhSakJneGdpZWZmRExQdHBVcVZlTHR0OTltdzRZTkxGNjhtSmt6WjlLOWUzZkdqeC9Qa1NOSGVQdnR0NHM5bnNHREJ6Tm16QmcyYmRxVWI3c2ZmL3lSOCtmUE0yN2N1QUw3akk2T0JxQi8vLzR1bVpKT25UckYrdlhybFcyZFRzZXJyNzdLbURGamVQUE5ONG1NakVTdjF5dVprYnk4dkNodlRpYW11SlJvdTcrK1pFVVNRb2lpeWpBN2xXbVR6RWhDQ1BHUHNEQ2ZERDNsamNWaFk4anY4Mjc3ZGFjZi9FWjVyVWFWazEzb3h2L2JIWFlzK1FRZjVXYkYrWjBsUFV3aGhCQkMzQ1phdFdSR0VtV2ZjekNTd1p4U2lpTVJRZ2doaEJEbGhjd2MzbUMxV3ZubW0yOVlzV0lGT3AyTzExNTdqVzdkdW5sMDdzQ0JBMm5kdWpXelpzMWl4NDRkOU9uVGgvcjE2L1A4ODgrN3RETVlEQ3hhdEloZXZYclJwazBiQUZKVFUxbXlaQW4zM0hNUHJWdTNkdXU3WnMyYUFGeS9udjlxZzdWcjErTHI2MXRnTytkU2NzMmJONmQzNzk3S3RvK1BqMHN3RWtCNGVEaWpSbzBpTWpLU24zLyttUWNlZUFDejJZeEtwVUpiRGllZUYrdytvTHh1RXhaS3UvREtwVGdhSVlRbzN3ek9tWkYwNWUvZkJDR0VFS0swMlcrVU13TzRKU21taEJCQ0NGSG1hZFE1Q3o1dERnbEdFbVdUUzVrMmk1UnBFMElJSVlRUUJaT1p3eHNPSHo3TWwxOStTYjE2OVpnMmJSbzFhdFFvMVBuVnExZm53dzgvWlBmdTNYVHExQW1Bdm4zN3VyUTVmdnc0QUowNmRlTHV1KzhHSURZMmxpVkxsdENvVVNPMzl0bk1aalBEaGczemFCd0Z0VnUrZkxsSC9UZ2JOR2dRNGVIaGRPellFUUNUeVZRdXN5SkZ4Y1N4THlaTzJYNjlSOGRTSEkwUVFwUi9HUmFuekVqbHRIU25FRUlJSVlRUVFnaFJtclRPd1VoMmF6NHRoU2c5L2w0VmxkZVNHVWtJSVlRUVFuaENncEZ1YU4yNk5lKysreTdObXpjdmNzWWZuVTVIMTY1ZDh6eStZOGNPQUpmU2FQbFp0MjRkb2FHaGRPN2NtY2pJeUR6YkxWMjZsR1BIanFIWDY2bFZxeFpqeG96SnMyM2x5cFc1ZlBteVI5ZlBwbEtwbEVBa2dNek1UTHk5dlF2VlIybTdtbTVnOHRhYzBnWDMxNjlGVlgrL1VoeVJFRUtVZndhbllDUi9MM21rRUVJSUlZUVFRZ2doQ2t1anp2azhMWm1SUkZrbFpkcUVFRUlJSVVSaHljeWhrOXpLcEpXVTA2ZFBzMjdkT3RxMWEwZVZLbFU4T21mSGpoMUVSMGV6WnMwYUdqUm9rR3ViNzcvL25nTUhEakJxMUNocTFLakJqQmt6MkxadEcwOC8vVFFhamFZa2IwRmhNQmp3OGZHNUpYM2ZDbWxtQzVPMzdDVGRuUFZoM2wrblkxS25OcVU4S2lHRUtQK3kvNjRDK0VsbUpDR0VFRUlJSVlRUW90QTBxcHl2NksxMkNVWVNaWk56bWJaMGMxSXBqa1FJSVlRUVFwUVhFb3gwRyt6ZXZadlpzMmVqMCtsNDdybm5YSTVsQnd4WkxPNGZOT1BpNHFoY3VYS3VmY2JFeExCMDZWSjI3TmhCMzc1OUdUNThPQ3FWaWhkZWVJSDMzMytmcUtnb3hvNGRTNXMyYlZDcjFibjJzV0RCQWo3NDRBTmwyMmF6RlhndkZvdUYwNmRQVTdWcTFRTGJsaFh6ZHgzZ1ZGTE9hbzNGQTNvUjRDV1Q1a0lJVVZ3R1MwNzZlRC81dXlxRUVFSUlJWVFRUWhTYWM1azJ1NlBnNzJlRktBMSt1cHd5YmRjejQwcHhKRUlJSVlRUW9yeVFZS1JieEdnMEVoVVZ4WVlOR3podzRBREJ3Y0c4OGNZYlZLdFd6YVZkY0hBd2VyMmU5ZXZYbzlQcDhQTEsrdkI1N3R3NVltTmo2ZCsvUHdBT2g0T3JWNjl5OE9CQmR1N2NTVlJVRk43ZTNvd2JONDZoUTRjcS9kMTMzMzNVcWxXTDk5NTdqMm5UcGhFY0hFeVhMbDFvMkxBaDFhdFhwM2J0MmtyYlRwMDZVYmR1WFdYNy9QbnpiTisrWGRrMm04Mjg4ODQ3Vks1Y0dYOS9mOVJxTlh2MjdDRTVPWm1CQXdmZWt2ZXRwRzA0SGMwUHA2T1Y3Um5kTzlBd0pLZ1VSeVNFRUhjT2cxTm1KRitkUEZJSUlZUVFRZ2doaEJDRjVWeW1EYkpLdFdsVXN1QkhsQzBxbFFwL3IyRFN6VW5ZSFRhTWxsUjhkSUdsUFN3aGhCQkNDRkdHeWN6aExmTGRkOS94eFJkZjRPWGx4ZURCZ3hreFlnUUJBUUZ1N1RRYURaTW1UZUxUVHo4bE1qTFNaWC9qeG8xNTlORkh1WERoQWhNbVRDQWpJd09Ba0pBUUhuMzBVWVlNR1VKUWtIdGdUZVBHamZua2swLzQ4ODgvMmJoeEk1czJiV0xEaGczNCtmbnh5U2VmS08zdXV1c3VldmZ1cld6djJMSERKUmpKeTh1TDA2ZFBzM1BuVG1XZlZxdWxkKy9lUFB6d3c4VjdnMjZEK2JzTzhNM1JVOHIyL2ZWck1iQis3WHpPRUVJSVVSZ0dwNngrL2xLbVRRZ2hoQkJDQ0NHRUtMU2JBNDlzZGlzYWpYekdGbVZQb0hjbHBVUmJxaWxCZ3BHRUVFSUlJVVMrVkE2SHcxSGFnN2dUMld3MmR1ellRWWNPSGZEejh5dDJmNnRYcndhZ1pjdVcxS3RYRDVWSzVmRzVCb09CUTRjTzRlUGpRNnRXcmJCYXJTUWtKQkFVRklSZXJ5L3dmSnZOaHNsa3dtS3hFQkFRa0dmWnQ3TGlhcnFCeVZ0MnVwUm1xeDhjeERkRCtwYmlxSVFRNHM3VGZ0bTNaRDlFN1BtL2gxRVg0dDhtSVlRb3k0YjhQcSswaHlDRUVNSUQzM2ViWE5wREVFS0lZck03ckx6NWE4NzNsbE82Znk5QkhxSk1Xbm53VlU0bS9BbkE0NjNlb1Y1SWgxSWVrUkJDQ0NHRUtNc2tNOUl0b3RGb3VQdnV1MHVzdjJIRGhoWDVYRDgvUHpwMzdxeHNhN1Zhd3NMQ1BENWZvOUhnNit0YjVPdmZUbEV4Y1V6ZXVwTjBwOUpCUFdwVTQvVWVIVXR4VkVJSWNlY3gyV3hLSUpKT3JaWkFKQ0dFRUVJSUlZUVFvZ2pVS3ZjeWJVS1VSWUg2VU9WMXFpbWhGRWNpaEJCQ0NDSEtBd2xHRXVWZW10bkNieGV1OE44akoxMnlJUUc4MExFMWp6VnJVRW9qRTBLSU81ZkJZbFZlKzNsSituZ2hoQkJDQ0NHRUVLS29OQ290TmtmVzUyeWIzVnBBYXlGS1I2QjNKZVYxbWdRakNTR0VFRUtJQWtnd2tpaVhUaWFta0c2eHNPRlVOTnN2WEhiSmhBVGdyOU94ZUVBdkdvWUVsZElJaFJEaXptWncrcnZycjVOZ0pDR0VFRUlJSVlRUW9xZzBhaDAyVzNZd2ttUkdFbVZUZ0ZNd1VtcG1mQ21PUkFnaGhCQkNsQWNTakNUS3ZPMFhydkRENldqU3pCWk9KaWE3QlI3ZDdQNzZ0WmpVcVEwQmtxbERDQ0Z1R1lNbDUyK3hyMDRlSjRRUVFnZ2hoQkJDaUtMU3FIVmdNd0lvR1pLRUtHdWN5N1JKWmlRaC9wKzlPNCtyc2s3L1AvNDZCdzQ3aW9Lc0twQjdxWUJwbWpXV3BxUFo2RmRUcDZ4bXRGOXFVODIwV05veXViYXJtV1U1UmsxbWZmc09MUzZUYmFaak5waExDNGE1a2lzdUlNb21JSWR6NEp6ZkgraUJFenVDQi9UOWZEeWE3dnMrbi91K3IyTTFjTTU1bitzU0VSR1JtdWpUUTJuUzhpeFdIbHUvcWNaMW5Wb0hjRWYzenR3WTJWWWhKQkdSaTZCOE1GUmoya1JFUkVSRVJFVHF6ODFROWphOU9pTkpVMVYrVE5zWmhaRkVSRVJFcEFZS0kwbVQ1dTlod3M5a0l0L3EvQ0k4MU0rSGNEOWZ3djE5R1g5VkY0MWpFeEc1eU1wM1J2TFZtRFlSRVJFUkVSR1JlaXNmUmlwV0dFbWFxQmFlNm93a0lpSWlJclduTUpJMGVXdHVIOEcrekd3QXVnUzJVdWNqRVpFbW9NQlMxamJlejBPL1RvaUlpSWlJaUlqVWw1dXg3SFcxVFdQYXBJa3l1WG5oWTJySldXc3VaNjFuS0xFVk8vMjdLeUlpSWlKU25uNVRsQ2JQMzhORTc3QmdWNWNoSWlMbDVGc3NqbTAvRHc4WFZpSWlJaUlpSWlMU3ZMa1p5NzU4V1dJdmNXRWxJdFVMOEFyaHJEVVhnTHlpVXdSNGg3bTRJaEVSRVJGcHFveXVMcUFwc3R2dEZCYzNyMitnYk4rK25lM2J0N3U2REJFUnVVemtXOHJheHZ0cFRKdUlpSWlJaUloSXZSa05ibzV0bTYxNXZTOHRsNWVXM2lHTzdkeWlEQmRXSWlJaUlpSk5uVG9qVmVLYmI3N2gxVmRmNWUyMzM2Wk5tN0k1eUhhN25kT25xNStGN092cmk0K1BUNDMzc0ZxdE5RYWV2TDI5YTFjdzhMLy8rNzhBeE1YRjFmb2NFUkdSK3NxM2xnc2phWHltaUlpSWlJaUlTTDA1ZDBaU0dFbWFyZ0N2VU1kMmRtRTZrUUV4THF4R1JFUkVSSm95aFpGK3cycTFzbXpaTXRxMWEwZDJkamJaMmRrQVJFZEhVMVJVeEIxMzNGSHQrVk9tVEdIY3VIRWNPSENBM2J0M1Y3b21QRHljeE1SRVB2Lzg4eXF2WXpLWitPS0xMeHo3eDQ0ZEl5OHZyOHIxQlFVRkFPelpzNmZLTlQ0K1BrUkdSZ0t3ZWZObTVzeVpVKzF6cWM2eVpjc0lEdyt2OS9raUl0SzhPWFZHVWhoSlJFUkVSRVJFcE43Y0RHVnYwNWVvTTVJMFlRRmVaWjJSc2d0UHVMQVNFUkVSRVducUZFYjZqVldyVnBHZW5rNU9UZzZQUHZvb3hjWEZGQmNYczN6NWNrSkRRNG1QajhkcXRmTEFBdzh3YWRJa3Jybm1Hc2U1VTZaTXdkZlhGNENrcENUaTQrTXJ2Y2YxMTEvUFhYZmRSWjgrZlNwOWZNMmFOUncvZnR6cDJGdHZ2Y1htelp0cnJQL0JCeCtzOHJHZVBYdnk4c3N2QXhBWkdjbWtTWk5xdkY1VldyUm9VZTl6UlVTaytjc3JzamkyL1R3OFhGaUppSWlJaUlpSVNQUG1aaXg3bTk2bXpralNoQVY0bDNWR3lpbE1kMkVsSWlJaUl0TFVLWXhVenQ2OWUxbTJiQm4zM0hNUHQ5OStPMWFybGIvOTdXKzBhdFdLME5CUWpFWWowZEhScEtTa0FLWGhudWpvYUtDc005SDVNTks0Y2VNWU4yNGNBQTg4OEFEQndjSE1talhMNlg3dnZmY2V1Ym01TEZxMHlPbjQxMTkvVFZCUWtOT3hhZE9tWWJGWXFNcnMyYk9kL2w0Wms2bXNjMFZFUklTalBoRVJrYnJTbURZUkVSRVJFUkdSaHVIVUdVbGhKR25DV2pwMVJrcHpZU1VpSWlJaTB0UXBqSFJPVGs0T2MrZk9KU3dzakxpNE9GSlNVaHdkaWlaTm1zVCsvZnVKaW9yQ3c4T0Rqei8rbU5EUVVLS2pvN0ZhclpoTUpyWnMyUUpBWUdDZzAzV3pzckpJU1VsaDVNaVJsZDZ6ZGV2V0ZZNmZQbjJhc0xBd3AyTitmbjVZclZic2RudWw5YnU1dVRuV1ZjWmdNRGlGa1VSRVJDNUUrVEZ0L2dvamlZaUlpSWlJaU5TYm03SHNkYlhOVnVMQ1NrU3FGK2pUMXJHdE1XMGlJaUlpVWgyRmtjNnhXQ3dFQndlelo4OGVubnJxS1V3bUU1bVptUVFFQkxCZ3dRSXlNek5adkhneFgzLzlOWnMyYmVMNTU1OW54NDRkL1AzdmY4ZGtNbUcxV29tSWlLQno1ODVPMTkyNGNTTnVibTcwN2R1M3dqMXpjbkxvMEtGRGhlT1ptWm4wNk5Hand2SGJicnVOdkx5OGFwL0hMYmZjVXVseGYzOS9WcTVjV2UyNUlpSWl0VlUraktUT1NDSWlJaUlpSWlMMVoxUm5KR2ttM0kwZStIbTBKdCtTUmI0bEcydEpFU1kzVDFlWEpTSWlJaUpOa01KSTV3UUhCN05vMFNLR0R4L08zLy8rZDdwMTY4YklrU041OGNVWENRa0pZZlRvMFNRbUp2TEREei93L1BQUEV4Y1hSMzUrUHJHeHNYaDZldks3My8yTzY2Ky9IZzhQRDZmcmZ2NzU1L1R2MzUrQWdJQUs5OHpKeWFGVnExWk94MncyRzluWjJSVTZMQUhNbURHRDR1TEtYNHkrOWRaYkFFeWVQTG5TeDkzZFMvOVJGeGNYczNIanhwci9RR3JCejgrUGZ2MzZOY2kxUkVTa2Vja3JOenJVMzlPam1wVWlJczFQSi84d2ZzM1R5QUVSa2Fhc2szOVl6WXRFUkpvSk4yUFoyL1EyaFpHa2lRdjBhVXUrSlF1QUhITTZiWHdqWFZ5UlNNT3pXQ3pjY3NzdEJBY0g4OEVISDFTNTd0NTc3K1hnd1lOODhza250R3paRW9CdnZ2bUc1NTkvM21tZGw1Y1hiZHUyWmVEQWdZd2VQZHBwa2tsbDY5M2QzUWtPRHVhNjY2N2p6anZ2eE5mWDErbnhSWXNXOGZubm56Tjc5bXl1dSs0NnA4ZTJiOS9PcDU5K3l1N2R1OG5KeWNITnpZMmdvQ0Q2OXUzTEF3ODhVT0VhVlZtM2JsMlZqNG1JaU5TR3draDFNSGp3WU82NTV4NmVlZVladnY3NmF4NS8vSEhNWmpOdDJyUmg2TkNoRmRadjJiS0YxTlJVZ29PRGVmUE5Od0V3R28xTW5qd1pxOVhLMmJObks0U1Vjbkp5c05sc0JBVUZWYmhlWEZ4Y2xiVWxKQ1FBMEtkUG4ycWZnOWxzNXFXWFhxcnh1ZFpHWkdTa3drZ2lJcGNwcDg1SUdnTXFJcGVZYU45Z2haRkVSSnE0YU45Z1Y1Y2dJdEpnM0F6bHcwZ2EweVpOVzJ1ZkNJN2s3QUFncHpCTllTU1JLb1NHaGhJWkdVbEpTUWtaR1JuczM3K2YvZnYzczJYTEZ1Yk5tK2NVU0NxL0hpQTdPNXVEQncveThjY2ZzMjNiTmhZdlhveVBqMCtOOS96blAvL3ArTHd3SWlLQ2R1M2FrWjJkVFZwYUdoczNiblFLSTUwWEhSMWRhVU1GRVJHUkM2VXdVaVdlZWVZWlJ5ZWhhZE9tNGVibTVuak1aclB4MDA4L01XYk1tR3F2WWJQWldMNThPUUJaV1ZsWUxCYXlzN001ZnZ3NGt5ZFBKanM3RzRCOSsvWlJVbEwyQWpNcnEvUWJCYnQyN1NJM041ZmYvZTUzSERseWhGbXpabFY3djZLaUlnQkdqQmhSN2JyWnMyZXphdFdxYXRjQWpCOC9udDY5ZS9Qb280OVd1Y1pvTk5aNEhSRVJ1ZlRZN0hiTXhhVS91d3lBajBtL1RvaklwV1ZJV0EvV3ArL0FodDNWcFlpSVNDV01HQmdhRnVQcU1rUkVHb3pSVVBiK2M0bE5ZU1JwMmdKOTJqcTJzd3YxSlE2UnFseDc3YlhjZi8vOWp2MERCdzd3OU5OUHMzUG5UdGFzV2NPdHQ5NWE3ZnIwOUhTbVRadEdhbW9xYTlhczRiYmJicXYyZm52MjdDRWhJUUUvUHovbXpwMUxqeDQ5SEkrZFBYdVd4TVRFU3MrYk1HRkNoZTVLSWlJaURVR2ZIbGJpNXB0dkpqdzhuRmRmZlpYUm8wZlRzbVZMRmk5ZURKUzJOeXdzTE9URER6L2trMDgrb2Fpb2lKU1VGS2NmNGg5ODhBSC8rYzkvT0hEZ0FBRDMzMzgvTVRFeHJGKy9udm56NXdPUWw1ZUhsNWNYMzM3N0xkOSsrNjNUL2IyOHZQamlpeSt3V3ExMDdkcVZ5TWhJSG5yb29VcHJQWFBtREcrLy9UWjJ1eDFQVDAvKyt0ZS9Pb1duZmlzcUtnby9Qei9IdnNWaVljdVdMUXdZTUFDRHdlQzAxczNOemJHMm9LQ0FBd2NPMExObno5citNWXFJeUNVcXIxeFhKSTFvRTVGTFVVZS9VQWFIOXVUcjlHUlhseUlpSXBVWUhoN0hGWDdxakNRaWx3Nk5hWlBteENtTVpGWVlTYVMyT25Ub3dQLzdmLytQZWZQbXNYbno1Z3BocE44S0RRMWwvUGp4dlBMS0sremV2YnZHNnljbmw3NkhNWGp3WUtjZ0VvQ1BqMCtsRTE1RVJFUWFrOEpJbGVqZHV6ZmR1blhqMVZkZnBYLy8vb1NFaERqQ1NHdlhyaVU4UEp5SkV5Y0M4TzY3N3hJWUdPalVrY2piMjVzdnYveVMzcjE3OCtPUFAxWjZqdzRkT3JCbXpab3FhOWl5WlFzelo4N0UwOU9Ud01CQUJnOGVYR0ZOUVVFQjA2Wk53OHZMaTltelp6Tmp4Z3hLU2txY2ZxRW9MQ3prblhmZW9YMzc5cFYyVGZyb280OVl2bnc1enp6elRMVWoxeFl1WE9ob0JSa2RIVjNsT2hFUnVmVGxXU3lPYlg4UGpXZ1RrVXZUblZIWHMrVjBDbm5GaGE0dVJVUkV5bW50NGNlZFViOXpkUmtpSWczS1dHNU1XNG5DU05MRUJmcTBjMnpuRkthN3NCS1I1cWRqeDQ0QW5ENTl1bGJyL2YzOUFTcU1kS3VNbDVjWFVOckVRRVJFcENuUW5LMUtIRDU4MkpFeTNyOS9QM3YyN0FGS3V3aHQyN2FOVWFOR01YRGdRQVlPSEVpTEZpMElEUTExN0E4Y09CQ1R5Y1NERHo3SWZmZmRWKzhhem85ZDgvYjJydlR4NDhlUDgvRERENU9XbHNhTEw3N0lOZGRjdzdCaHczam5uWGNjdjhSczJyU0pTWk1tc1hyMWFwS1RrN0haYkU3WHlNaklJQ0VoZ2JpNHVHcURTQUQzM1hjZjN0N2V6Smt6aDdObno5YjdlWW1JU1BPWFg3NHprb2M2STRuSXBhbUZ5WnNsZmU2aGIyQkhWNWNpSWlMbjlHN2RnZGV1dmhzdk53WGlSZVRTNHR3WlNXUGFwR2tMOUdtTDRkeEhTNmNManJxNEdwSG01WHhReU5mWHQxYnJ0MjNiQmtEbnpwMXJYSHZ0dGRmaTd1N09OOTk4dzZwVnF5cDhKaWdpSW5LeHFUTlNPVGFiRGF2VlNrSkNnaU5sL000Nzd6akdubmw0ZVBEV1cyL1Jva1dMR3EvVnZYdDNzckt5S24wc016T1R6WnMzVjNsdXExYXRIR0drODBubThqWnMyTUJycjcxR1FVRUJqenp5aU9PWGtFbVRKckZ0MnpabXpacUZ1N3M3dTNmdnBuLy8vc3lkTzVjT0hUcFV1TTdTcFV1eDJXeFZqb0FyTHlnb2lLZWVlb29ubm5pQ2wxOSttUmt6WnRSNGpvaUlYSnJPRkpWMVJtcWhNVzBpY2duemMvZmlpU3RIOGMzSlhTUmxIK0pJd1NtT25zMTBkVmtpSXBlVmRqNkJ0UGNOb2xlcmFBYUZkSGQxT1NJaWpjS3RYR2NrbTAxaEpHbmFqQVkzZ256YmNhcmdDSmxuajJHemwyQTB1TG02TExsTXBlZnQ1MGhPTW9lemt6RVg1enVPbVlzTEhHdGl3bjdQcUNzZmQxV0pUalpzMkFCQVRFeE10ZXRPblRyRlo1OTl4dHExYXdrTkRlVVBmL2hEamRjT0NRbGg2dFNwTEZ5NGtDVkxsdkRWVjE4eFljSUUrdmZ2WCsxNTc3Ly9QcDk5OXBuVHNXdXZ2WmFSSTBmV2VFOFJFWkhxS0l4VVRsNWVIZ0F2dlBBQzRlSGhqQnc1a3VlZmY1NlFrQkJHang3TnpwMDdpWStQZHpxbnFLaUlsSlFVRWhNVEhjZkdqaDNMaEFrVHFyelBpUk1uS2x5bnZDNWR1amgrT1NnZlJqcDA2QkQvK01jLzJMNTlPM0Z4Y1d6ZnZoMlBjaDBwL1AzOW1UVnJGbzgrK2lnbEpTWFZqbDc3OXR0dlNVeE1aT0xFaVVSRVJGVHpwMUltTGk2T3UrNjZpL2ZlZTQrVksxZldPTTlXUkVRdVRRb2ppY2psWm1ESVZRd011Y3JWWmNoRllyZEJ5cXBNaXMzMmN3Y0FRNTJ2NGpqSjNjdElsMXRiMStNYUlpSWljcm5RbURacGJvSjlvemhWY0FRN05rNFhIQ0hZN3dwWGx5U1hDWE54UHNscGE5bDc2anNPWnlmbWVTb2lBQUFnQUVsRVFWVFg2cHk5R2QvQmxZMWNXRFVzRmd0cGFXbXNXYk9HTDc3NEFuOS9mOGFPSFZ0aDNhcFZxMWkxYXBWajM5M2RuVUdEQm5IZmZmZmg0K05UcTNzTkdUS0VqaDA3T2o1TG5EVnJGcDA3ZCtadmYvc2JYYnQycmZTY0F3Y09WRGdXSGg1ZXkyY25JaUpTTllXUnlqbHk1QWdBd2NIQmxUN2V0bTFicGs2ZDZuVHMzWGZmSlRBd2tCRWpSamlPUlVaR1ZudWZIajE2c0diTm1tclh2UC8rK3hnTUJyeTh2RGgrL0RoTGx5NWw2OWF0K1BuNThkaGpqekZnd0lCS1U4aytQajdNblR1WE9YUG1NRy9lUE82KysyNkdEUnZtTkU4Mkl5T0RWMTU1aGE1ZHV6SisvUGhxNi9pdE8rKzhrNTkrK29uNCtIaTZkdTNLbFZlNjhEYzRFUkZ4aVR4TFdSaEpZOXBFUk9SU2s1VlM2QWdpMlFHam9mVHZ0V1VBN0hhREkzd1VkSlczZ2tnaUlpSlNMWTFwaytZbTJDK2FYUm5mQXBCUmNGaGhKR2wwT2VaMHZqMzRIbnRQYlhMcWVsU1RsbDRoOUdzM3BoRXJLMlV3Vkh6Ujk5dHdFWlJPSVprelp3NnRXN2V1c0Q0ME5KVEl5RWl5c3JMNDlkZGZDUThQNTQ0NzdpQWdJS0JPdFVSSFJ6TnYzangrK2VVWGxpOWZUbkp5TWc4OTlCQ1BQZllZUTRZTXFiQis5dXpaWEhmZGRYVzZoNGlJU0cwb2pGVE9Eei84UUhoNE9QNysvaFFXRmxaNFBDQWdnTGk0T0tkaksxZXVKRFEwbElFREIxWjUzU2VmZkJJM056ZEtTbXIvUXZMbzBhT09YekJhdEdqQjhlUEgrZU1mLzhqdHQ5OWVvYjdjM0Z3U0V4UDUrdXV2MmJObkQydldyT0gxMTEvbitlZWY1N1hYWHVPOTk5NWowS0JCOU83ZG02dXV1b3FGQ3hkU1VsTENFMDg4Z2RGb3JIQnZzOW1NeFdKeGpLY3J6MmcwOHVTVFQzTHZ2ZmV5WmNzV2haRkVSQzVEdVU2ZGtVelZyQlFSRVdsZTdDVnc2cGV6am4wRGRRc2lBZGlBOCs5RHUza2FhTjNKdTZIS0V4RVJrVXRVK1JGWE5uVkdrbWFnalcrVVl6c2ovekNFdUxBWXVhU1ppL05abTdLRW45UFdWdnA0UzY4UW9sckZFTlVxbGdDdjBuOFJvMXJGWHZCOTNkMUxQejYxbFB0U1ptWE9QMTUreXNsNWdZR0JSRVJFWURRYUNRZ0lJQ1ltaHNHREIxZTZGa3BIbzkxLy8vMEFiTjY4bWJsejV6SnQyalRlZXVzdFdyWnNXZWZuMEtOSER4WXNXTUM2ZGV0WXNHQUJpeFl0b2tlUEhvU0dodGI1V2lJaUl2V2hNTkk1UlVWRnJGdTNqdC8vL3ZkQTZTOGEzYnQzNS9qeDR5UWxKUUhnNit0YnIydmZlZWVkUkVWRnNXUEhEbGF2WGwzcG1nOCsrQUEzTnpkYXRHaEJlbm82MzM3N3JTT0o3Ty92ejl0dnYrMFVIRHArL0RnQTc3MzNIdlBuejhkbXM5R3VYVHNtVHB5SXlXUWlNaktTZi96akgzejExVmVzV0xHQ2xTdFg4dVdYWHhJZkg4L2t5Wk01ZHV5WVl6eWIxV3JsNmFlZnhzZkhCMjl2Ync0Y09JRE5acU50MjdhVjFob1NFc0s3Nzc1YjV6UzJpSWhjR3ZMS2haSDhOYVpOUkVRdUlabDdDeW14bk8rS1pNZFFqNVpHNWM4STZ1YU5vZUozUEVSRVJFU2N1SlVmMDJaVEdFbWF2bUMvYU1kMlJ2NGhGMVlpbDdMMHZQMzhlL2M4MHZPZHg0aEZCdlFrTm53WVhkdGNoNWU3WDZQYyszeUFLQ2NuaDRLQ2drby9IN1RaYkp3NmRRcC9mMzg4S3VrZVAyREFBRWU0cUs3NjkrL1BuWGZleVh2dnZjZlNwVXQ1L1BISDYzVWRLQjNkbHB5Y3pOcTFhOW02ZFN1alJvMnE5N1ZFUkVUcVFtR2tjekl6TTJuVHBnMjMzbm9yQUNhVGlaaVlHSjU1NWhsTUpoUERodyt2Y254YlRicDM3MDVNVEF5ZW5wN3MyN2V2MGpWNzkrNWw2OWF0anYxT25Ub3haY29VeC81dk94aGxaR1FBcFYyTVJvMGF4VTAzM1VUbnpwMmQxaGlOUm9ZUEg4N3c0Y001Y09BQWhZV0Zqc1J6aHc0ZEhPdE1KaE1uVHB3Z1BUMGRLRTF3WDN2dHRZd2VQYnJLNTZRZ2tvakk1ZXRNa2RXeDNVSmoya1JFNUJKaEs0WlR1OHAxUlNvM2FxMjI3SlNkWW5TSDFsM1VGVWxFUkVScVpqUm9USnMwTDYyOHczQXptQ2l4V3psVmNOalY1Y2dsNkhEMnozeTRZNmJUU0xiSWdKN2NlTVdFQnVsOFZCdGR1blJoMjdadGJOaXdnUkVqUmxSNGZOdTJiUlFWRlhIMTFWYzN5djF2di8xMjFxOWZ6L3IxNnhrNmRDaXhzZlYvM3Y3Ky9nQVVGTlIreEoySWlNaUZVaGpwblBEd2NCWXZYdXgwYk9MRWlVeWNPQkc3M1Y3cHZGZWd3am5sdFc3ZG1uWHIxam4yZS9mdVRlL2V2U3RkTzNQbVRJcUtpaWd1THNiRHd3TWZINTlxNiszZnZ6L1BQdnNzVjE5OXRhTmRaSFhLaDQ4cTgvNzc3OWQ0RFJFUkVZQThTL2t4YlFvamlZaklwU0Z6ejFsczF2TmRrY3BHcmRXRm9Wd2NLYkNyRDBiM2VseEVSRVJFTGp0dXhySldpaVVhMHliTmdOSGdSb2ovRlp3NHM0K3N3aE1VMnl5NEcvVWVrVFNNbjlQVzh1L2Q4eHo3bm02K2pMcHFPbDNiWEg5UjZ4ZytmRGpidG0zajdiZmZKaXdzek9uenZWOS8vWlhYWG5zTm9OS2dVa013bVV6Y2Q5OTl6Smd4ZzFkZmZaWDQrSGhNSmxPVjYxZXNXSUczdHplREJnMXlHZ1dYbXByS2YvN3pINkMwZVlLSWlNakZvakJTTFZRVlJHcElKcE9wMmw4aUt0TzNiOTlHcWtaRVJLUnF1UnJUSmlJaWx4aWIxYzdwUFlXT2ZZTlRqNk82S0QzSDRGWTZvazFFUkVTa05wdzZJMmxNbXpRVGJWdDA0OFNaMGtrUXB3b09FK2JmdVlZelJHcVducmVmdFNsdk9QWmJlb1Z3ZTgrNWhQcDN2T2kxOU8vZm41dHZ2cGt2di95U0o1OThrdERRVUlLRGc4bkp5U0UxTlJXQWNlUEdWZG1Fb0NIMDY5ZVBhNjY1aHUrLy81NkVoQVQrOUtjL1ZiazJPenVicFV1WDh2cnJyeE1kSFkyL3Z6L1oyZGtjUEhnUWdLRkRoeElURTFQaHZQZmZmNS9QUHZ1c3d2RTc3N3hUNFNVUkVia2dDaU9KaUloSW5lU1ZDeU5wVEp1SWlGd0tUdTh1ZE82S1ZJOGdrdDFlMWsycGRTZHZqQjdxaWlRaUlpSzE0MVl1akZTaU1XM1NURVMwN0FySFNyZlR6dnlxTUpJMGlIL3ZudWNZelJiaWR3VVRyMzRGTDNjL2w5VXpkZXBVWW1KaStQTExMemx3NEFBWkdSbTBhTkdDdm4zNzhvYy8vSUYrL2ZvMWVnMzMzMzgvU1VsSi9PdGYvMkxRb0VGRVJFUlV1dTdtbTIvR1lyR3dZOGNPVWxOVHNWZ3N0R2pSZ211dXVZYWhRNGN5WU1DQVNzODdjT0JBbGRjVEVSRzVFQWE3M1c1M2RSRWlJaUxTZkl6ODhETk81SmUrS2JENmo3ZlExdDkxYndpSWlJaGNxSklpTy90V1plTDQzSysrVFpIT01SaWg4NmpXdUhzYkc2SThFUkVSdVF6c1NGL0hxbDB2QXRBNXFCL2pZNTV6Y1VVaU5jczhlNHpYdDB3QUlEWnNLUDl6NVhRWFZ5VE4zZGJVRmF6OWRRbFFPcHB0NHRVTFhkSVJTVVJFUkJxRzNoMFZFUkdST2psVHJqTlNTMDlQRjFZaUlpSnk0VTd2UGxzdWlHUy9vQ0FTUU1BVlhnb2lpWWlJU0owNGRVYlNtRFpwSmdKOTJ1THA1Z3ZBMGR4ZExxNUdtanR6Y1Q3ZkhscnUyTC94aWdrS0lvbUlpRFJ6ZW9kVVJFUkVhczBPNUZ1dGpuMS9ENVByaWhFUkVibEFKVVYyTXZjV092YnQ5VWdpL2ZhTU50MTlMckFxRVJFUnVkd1l5NFdSYkJyVEpzMUlSTXV1UUdtWHBLSnpvN1ZFNm1OcjZnckhlTGFXWGlIMGF6L0d4UldKaUlqSWhWSVlTVVJFUkdvdDIxemsyQTd3OUhCaEpTSWlJaGZ1MUM5bnNkdks5ZzMxNklwVWZ1NTV5eWhQVEw1Nm1TMGlJaUoxNDJaVUdFbWFwOGlBSG83dEl6azdYRmlKTkhmSmFXc2QyemRlTWNHRmxZaUlpRWhEMGJ1a0lpSWlVbXU1NWNKSUxiMDBvazFFUkpxdllyT05yRi9MZFVXeVY3TzRTczdwcGVDZTZvb2tJaUlpZFdjMHVEbTJGVWFTNXVTSzFyMGMyOGR5ZDd1d0Vtbk85cDdhUkk3NUpBQ2VicjdFaGcxMWNVVWlJaUxTRUJSR0VoRVJrVnJMTGJJNHRsdXFNNUtJaURSanAzWmNlRmVrOGdrbS83WWVlUGk3VmJOWVJFUkVwSEp1NWNhMGxkaUxYVmlKU04yRSszZkY1T1lGd05IY1hTNnVScHFybjArVWRVV0tEVmNRU1VSRTVGS2hNSktJaUlqVVdvNDZJNG1JeUNYQWV0WkcxbjZ6WTc4K09hUUtYWkY2cUN1U2lJaUkxSTlSWTlxa21USWEzWWh1RlFkQWFzNHVyQ1htR3M0UXFXamY2YzJPN1g3dHg3aXdFaEVSRVdsSUNpT0ppSWhJcmVVV2xRc2plU3FNSkNJaXpWUEdqck53dnFtUnZXeXpUdXgyUng3Skw4eUVWMnYzNnRlTGlJaUlWTUd0L0pnMm04SkkwcnhjMGJvMGpHU3pGN00vOHdjWFZ5UE56ZDVUbXh6YklYNVhFT0FWNnNKcVJFUkVwQ0VwakNRaUlpSzFkcWJjbUxZQWpXa1RFWkZteUpKdkkrZGd1VzlzMTY4dEV2Wnk1N1hwcnE1SUlpSWlVbjlHUS9uT1NCclRKczFMMXpiWE83YkxkN2dScVkyOXA3NXpiRWUxaW5WaEpTSWlJdExRRkVZU0VSR1JXc3MxbDRXUk5LWk5SRVNhbzR3ZEJmVnNoVlJPV1ZNa3ZJUGM4UWsyWFdoWklpSWljaGt6bHUrTXBERnQwc3kwOUFvaDFLOERBSHN6dnNOdXY5QmZ0cHVmMmo3bmtwSVNDZ29LR3JtYTV1VklkckpqT3pac3FBc3JFUkVSa1lhbU1KS0lpSWpVV283VG1EWjFSaElSa2VhbDZFd0p1WWVLeWgycFQxc2tBM1pEMlljTndUM1VGVWxFUkVRdWpKdXhyRE5TaWNKSTBneGRHVElBZ0tLU0FsSnpmMm5RYXljbEpURmt5QkFPSERqZ09GWlVWRVJTVWxLTmYyVmxaVFZvTFpVcExpN21yMy85SzBsSlNZNWpPVGs1M0g3NzdSdzlldFJwN2ErLy9zcW9VYU1xSEQ5L3pxdXZ2a3BoWWFIaldFbEpDUmFMcGRaL05iY2dXSHJlZm5MTUp3SHdkUE1sMUwraml5c1NFUkdSaHVSZTh4SVJFUkdSVXJubHhyUzFVQmhKUkVTYW1ZemtzbThoMisxZ01OVGp6WHE3SFlPaE5NVGtGZUNHWDdoK0hvcUlpTWlGY1RPV2RWbTAyVFNtVFpxZjJMQ2IyWERnWGNETzdwUGZFaG5RczFIdmQvcjBhUjUvL0hFOFBEd3dHaXYvenIzWmJPYnh4eDluOE9EQmptT2JOMjltenB3NTliN3ZzbVhMQ0E4UGR6cTJldlZxamgwN1J2djI3Zm51dSsrSWlZbkJack9SbVpsSmNYRXhLU2twR0kxR09uYnN5S0ZEaC9EMDlDUWlJcUxDdGRQUzBsaTdkaTFIang3bGhSZGV3R1F5OGVhYmI3SnExYXBhMXhjZkgwOTBkSFM5bjkvRlZuNUVXOWZnNjF4WWlZaUlpRFFHaFpGRVJFU2sxcklMelk3dFZ0NWVMcXhFUkVTa2JzeFp4WnhKTFF2VkdnMEc3SFdlMTJZQWJKenZxQlFTNTl0ZzlZbUlpTWpseTgxUTlqYTl4clJKYytUdkdVam5vTDZrbk41S2N2bzZoblM4RjNlM3hnL3R2L1RTUzNUdjNyM0M4WktTRW9ZTkcxYmhlR1JrSkpNbVRhcjMvVnEwYU9HMGYrellNZDU5OTEwbVRacEVxMWF0bUQxN05tKzg4UVpCUVVHT05hdFhyOGJEdzRPSEgzNllmZnYyY2NVVlYxUWFvT3JXclJ1UFBQSUk4K2JONCtXWFgrYUpKNTRBSUNRa2hLbFRwenJXRlJjWFl6YWI4ZlB6Y3h4TFRVM2xqVGZlcVBmemNwVjk1Y05JYlJSR0VoRVJ1ZFFvakNRaUlpSzFsbTB1RzIzVHlzdlRoWldJaUlqVXpZa2Y4c3QyN0RpTldxc3R1N29paVlpSVNDTXdHdHdjMndvalNYTjFkY1FmU0RtOWxhTGlBcEpPZk00MTdVWmYwUFgyNzkvUDBhTkhPWHo0TUFBLy9QQURxYW1waElhR09rSkJLU2twV0N5V0N1ZmFiTFpLcnhrUkVjRzRjZU11cUs3ekNnc0xtVE5uRHBHUmtZd2NPYkpXSTlKKy92bG52TDI5U1VoSWNCenIwYU1IVjExMUZRQkRoZ3hoOSs3ZC9PYy8vK0hZc1dNQWVIbDUwYXRYTDhmNjlldlg4OUpMTDdGdTNUckhNVzl2N3daNVRoZFRqam1kOVB5eTBYdFJyV0pkV0kySWlJZzBCb1dSUkVSRXBOYktoNUZhSzR3a0lpTE5SSDZhbGNMVHBTTlA3SURSYUtqVmh3WE9EQmpLZDBYcTVWZjljaEVSRVpGYVVoaEpMZ1dkQXZ2aTU5R2FmRXNXM3h4Y1RtejRNRHpjNmgrUytlYWJiL2owMDA4cEtTbjliK0w5OTkvSGFEUnkwMDAzT1FKRnk1WXR3ODNOcmJyTE5Jcmk0bUxtekpsRFhsNGVyNy8rT2thajBWRm5WZExUMHpsKy9EaisvdjZzV0xHQ2dvSUNEQVlEOTl4emp5T01CSEQvL2ZjemV2Um8yclp0NnpobXQ5dlp2bjA3QUVlT0hBRWdLU2tKZ01EQXdJWitlaGZGenlmV09yYTdCUFhIeTEydnIwUkVSQzQxQ2lPSmlJaElyZGlCTTBWbDN6WnJxVENTaUlnMEUray9sWFZGTWtBOWdrZ0FkampYRmNrNzBCMi9NRlBERkNjaUlpS1hQWVdSNUZKZ01CaTU4WW8vODluZVJaaUw4L2p1U0FJRHI3aTczdGViUEhreWt5ZFBKaWtwaWNjZmY1elhYbnVORGgwNkFIRDgrSEVBWG5qaGhUcU5hV3NvUlVWRnBLU2tNSC8rZklLQ2d2akhQLzdCd0lFREFYamtrVWNjM1ZULyt0ZS9VbHhjek0wMzM4eC8vdk1mQU9iUG4wK0hEaDJZTldzVzRlSGgzSHJyclU3WE5wbE10Ry9mM3VtWTNXNW4xcXhaanVjR09QWnZ1dWttaGc0ZDJtalB0VEdZaS9QWmRuU0ZZejgydkhuVkx5SWlJcldqTUpLSWlJalVTbWFoMmJFZDRPVjVyaStFaUloSTAzYm1TQkZGdWVjKzFMUGJNUmlNMktsakdNa0EyTXJDU01FeHZnMWJwSWlJaUZ6V2pFYUZrZVRTMEN2OEQveDAvQXZTOGxKSVBQeC9CSGlGRVJmZWVLR2dyVnUza3BxYVd1SDRiNzk4VUZ4Y3pNYU5HeHZrbm41K2Z2VHIxNC9GaXhjVEVSSEJwazJiV0xseUpmMzc5K2VwcDU2cXNIN3Qyclc0dTd1emRtMXBKNkF6Wjg0QWNQcjBhVWVRYXVyVXFlemR1eGVBNjYrL3ZzSjFqRVlqYTlhc0Fjckd0SjNmQjlpelowK0RQTGVMd1Z5Y3ovS2ZwbUl1TGdDZ3BWY0lYZHRjNytLcVJFUkVwREVvakNRaUlpSzFrcU1SYlNJaTB0ellJWDE3UWRtK3dWRDNJQkpndCtQNGRyTzZJb21JaUVoRGN6T1V2VTJ2TUpJMFp3YURnZis1Y2hwTHQwM0dicmZ4Nlo3NWJFMzloSjVoZytrZE1RSlA5L3FIK3MxbU02dFdyYUpObXpaRVIwY0Q4TzIzMytMcFdmTjdWR2F6bVpkZWVxbmU5eTR2TWpLU2Z2MzZFUkVSZ2MxbVk5bXlaZlRyMTQrWW1Cak1aalBGeGNWTzYvdjA2Y09QUC83SXYvLzlid0lDQWh4aHBKTW5UOUttVFJzQWJydnRObkp5Y3Zqa2swK3dXcTBWN3BtYW1zckpreWNCT0hqd0lBQS8vUENENDNHajBYaEJ6eW5YZkpMRXcvOUxWdUdKQzdwT2RkeU5wYStoVHVZZjRvejV0T1A0c003M045bzlSVVJFeExVVVJoSVJFWkZhS2Q4WnFiVzNsd3NyRVJFUnFaM3MvV2FzQmJaeVJ3eFFqNjVJaG5LbmhNU3FLNUtJaUlnMHJQSmoydW9UbkJacFNrTDhybURNVlUremN0ZnoyTEdSVVhDSTlmdmY0a0Rtai95NTE0STZYeTh6TXhPQTZkT25FeEFRd0lNUFBraFFVQkFMRml5Z1k4ZU8rUHBXL1AzY2JyZXpZOGNPeDdnelgxOWZWcTFhVmVPOXhvOGZUKy9ldlhuMDBVZXJYRk0rK0xObXpScFNVMU41N0xISEFIamxsVmZZc0dGRGhYT2VmZlpaL3Z6blAzUHExQ2x5YzNQSno4OG5OemZYVVYvZnZuMEJxdXpldEc3ZE9xZE9TTDYrdmp6MzNIT08vU2xUcHRUNDNLcnp4cGFKV0cyV0M3cEdmZlJ0ZDZ1NklvbUlpRnpDRkVZU0VSR1JXc2t1RjBZS1ZCaEpSRVNhT0hzSm5Fd3UrTzNSZWx5b2JOTTcwQjNmVUhWRkVoRVJrWVpsTkRpL1RXK3pGMWM0SnRLY2RBOGRpSnZSeE1lL3pNRk82WmNEaXVzWWR0bStmVHNmZlBBQnljbkpBRHp3d0FNTUd6YU1SeDk5bEdlZmZiWk8xMXE1Y2lWK2ZuNk9mWXZGd3BZdFd4Z3dZSUNqQStwNWJtNXVqclVGQlFVY09IQ0FuajE3VnJqbW9VT0hpSStQQjNBRW9zYVBIOC9Rb1VNcnJPM1NwUXQ5Ky9ibHd3OC9KQ1VsaGFpb0tJeEdJKzNhdGF1eGRvUEJ3RDMzM01NOTk5eFQ1Wm9MSGROVzdLS09iS0grSFYxeVh4RVJFYms0OUlwR1JFUkVha1dka1VSRXBEbkozSHVXa3FMU0pGSHBtTFY2WE9RM2paUkNlNmtya29pSWlEUU9BMFpIYU1ObUwxRVlTWnE5YnNIWE0yM0FDbzdsN3VaVVFTb2RnL3JVNmZ5dnZ2cUtreWRQTW1iTUdGYXNXRUdYTGwwd0dvM2NmZmZkNU9YbFZWai8wa3N2MGFkUEh3WU5HbFRoTVRjM042Zjlqejc2aU9YTGwvUE1NOC9RcjErL0ttdFl1SEFoMjdadFkvSGl4WTdSY0FCRlJVVTg5OXh6K1B2N096bzNBVVJGUlJFVkZWWGw5ZHEzYjg5bm4zMUdaR1FrWGJwMHdXU3Evb3NPRm92Rk1ZWnUzcng1SkNZbVZsanp6My8rczlwcjFNYnZPMDFoYjhaM0YzeWQ2cGlMODhtM1pGRmd5WEVjKy9mdWVZVDZkVkFvU1VSRTVCS2xWelFpSWlKU0sxbnFqQ1FpSXMyRXpXcm4xSzVDeDM2OWdramdGRVR5RFRIaEU2eXVTQ0lpSXRJNGpBWTNTdXhsWVNTUlM0RzNxUVdkZ3ZyUkthanF3RTlWeG80ZFMxUlVGTC84OGdzclZxeHdITy9ac3lmSGpoMWp4b3daVEpzMmpTdXZ2QklBZDNkMzJyWnR5M1hYWFZmdGRUTXlNa2hJU0NBdUxxN2FJQkxBZmZmZHg0NGRPNWd6Wnc1TGxpekJ4OGNIZ0t5c0xMS3lzcGc1Y3liVHBrMXpyUC84ODg5NTdiWFhuSzR4ZWZKa3hvNGRDMEJzYkN5Wm1abDgvZlhYTmRiNTQ0OC9rcHViUzRzV0xZRFNZRkxIamgzNTA1LytCRUJxYWlwdnZQRUdOcHV0dXN2VVNyOTJZK25YYnV3Rlg2YzIwdlAyOCs1UFV5a3FLZTFpdS9iWEpVem90ZkNpM0Z0RVJFUXVMbVBOUzBSRVJFUWdxN0RJc2EzT1NDSWkwcFNkMm5rV203V3NLMUo5bFQ4MUpFNWRrVVJFUktUeHVCbkxPcmNvakNRQ25UcDFxckp6MEtGRGh6aDI3Qml0VzdkMk9wNmVuazVTVXBMVFg3bTV1VTVybGk1ZGlzMW00NkdISHFxeGhxQ2dJSjU2NmluUzB0SjQrZVdYSGNmRHdzSll1SEFob2FHaFR1dHROaHNtazRtWk0yY3ljK1pNK3ZYcmgvM2NDNUpEaHc3aDdlMU5iR3dzaHc4ZjVzWWJiNnp5dm0rLy9UYno1czBqTFMzTjZUa0dCQVRRcTFjdmV2WHFSWmN1WFdxc3Z5a0s5ZS9JeEt2THdrZUhzNU01blAyekN5c1NFUkdSeHFMT1NDSWlJbElyMmVaeW5aRjhGRVlTRVpHbXFjUnNKM052dWE1STliMVF1ZEZ1dnFFbXZBUDE4bGxFUkVRYWo5R2dNSkpJYmUzWXNRT2owVWh3Y0xEVDhXKy8vWmJObXpjN0haczVjeVo5K3ZSeFBKNlltTWpFaVJPSmlJaW8xYjNpNHVLNDY2NjdlTys5OTFpNWNpVzMzbm9yVURxU0xUMDkzV210Mld6R3g4ZkgwZlZvNTg2ZG1NMW1YbmpoQlE0ZVBNaGJiNzJGcDZjbm5wNmVCQVVGVmJoWFRrNE9CdzhleEdnME1tN2NPQklTRWhnNWNxVGpjWXZGd3FsVHB4eHJtNnRRLzQ3RWhQMmU1TFN2QWZnNWJTMVJyV0pkWEpXSWlJZzBOTDJiS2lJaUlyVnkrbXhaR0tubHVYbjFJaUlpVGMzSm53czROK0VFdTczK0k5cnNocklnVTBpc3VpS0ppSWhJNDFJWVNhUjJyRllyMzN6ekRUYWJqUlVyVmpCdTNEakhZN2ZkZGh0MzMzMTNwZWRsWkdUd3lpdXYwTFZyVjhhUEgxK25lOTU1NTUzODlOTlB4TWZIMDdWclY4ZG91Tjg2ZXZTb1U4am96Smt6ckZ5NWtsYXRXakZqeGd5Ky9QSkx2dnZ1TzFxMmJNbVNKVXVZUG4yNlkyMXFhaXI3OSs4bk5EU1VHVE5tc0d2WEx1eDJPM0Z4Y1k0MTMzLy9QWGZjY1VlZGFtK3FicnhpZ2lPTXRPL1VkeTZ1UmtSRVJCcUR3a2dpSWlKU0s2Zk9sbldaYU9QajdjSktSRVJFS21jNVUwTDJnYkx3ck1GZ3dIbllXaTNaN2VmT0JiOHdkVVVTRVJHUnhxY3dra2psN0wrWnU1eVFrRUJ1Ymk0MzMzd3piNzMxRm5sNWVmenBUMytxOFRvTEZ5NmtwS1NFSjU1NEFxUFJXT0Z4czltTXhXTEJ6YzJ0d21OR281RW5uM3lTZSsrOWx5MWJ0bFFhUmpwejVneWJObTFpK1BEaGptTUhEeDZrVTZkT3pKa3poOE9IRC9QNjY2OHpmdng0WW1Oam1UNTlPdDI2ZFdQRWlCRUF0Ry9mbmlsVHBqQnMyRERjM2QyWk1XTUdmZnIwSVN3c3pQSDQyTEZqSFoyWnpnc01ET1QwNmRNQWp0Y3d6VUdBVnlndHZVTElOWi9FWEZ6QTNsT2I2TnJtZWxlWEpTSWlJZzFJNzZpS2lJaElqZXhBWm1IWmg3dkJ2Z29qaVloSTAzUHk1d0xIZG1sWHBIb0VrVEE0ZFVVS2psRlhKQkVSRVdsOFJrUFpXL1UybThKSUl0dTJiV1AvL3Ywa0p5Y0Q0Ty92ejA4Ly9jUy8vdlV2ZXZmdXpkU3BVK25ldlR1TEZ5L215eSsvNU96WnN4dytmSmhObXpiaDV1YUd6V2FqdUxnWWk4VkMzNzU5bVR4NU1zZU9IWE9NWjdOYXJUejk5TlA0K1BqZzdlM05nUU1Ic05sc3RHM2J0dEo2UWtKQ2VQZmRkd2tJQ0tqMDhVV0xGZ0V3WnN3WXg3R25ubnFLTm0zYWtKU1V4TFBQUGt0TVRBd1RKa3pBYURReVpzd1lYbnZ0TlZxMGFNRU5OOXdBd0xoeDQ3RFpiTXljT1pQczdHeisvT2MvTzY1VmZ0dG1zN0Z5NVVxOHZiM3g4UEJnNDhhTkFMUnMyYksrZjl3dTBiWE5kV3c3dWhLQXc5bkpDaU9KaUloY1loUkdFaEVSa1JxVjc0clUyc3VUNXZNOUt4RVJ1VnlZczRvNWM5VGkyRGNhRE5qcjNSV3BkTk12WEYyUlJFUkU1T0pRWnlRUlp6dDM3bVQxNnRXWVRDWkdqQmhCVUZBUTgrYk5Jekl5a3FlZWVncUEzLy8rOThUR3hySjI3VnArK09FSDl1M2J4MDgvL1VSSlNRazJtdzJiellhWGx4Y3JWcXlnUTRjT2RPalF3WEY5azhuRWlSTW5TRTlQQjhETHk0dHJyNzJXMGFOSFYxbFRWVUVrS0EwTDNYWFhYYlJxMWNweHJGMjdkZ0FjUDM2Y2J0MjZNWHYyYkVkWHBudnZ2WmN6Wjg0NDFRUlFYRnhNWm1ZbVU2Wk1vV3ZYcnBYZXkyZzBzbWJOR2s2Y09BR0F1N3M3bzBhTmNycDNjMUErakxUdjFIY002L3lBaXlzU0VSR1JobVN3LzdiSHBZaUlpTWh2N0Q2ZHhaLy92UTZBTG9FQmZEQnFxSXNyRWhFUmNYWndiUTZGcDRzdjhDcUdjeTJWU3ZjNkRHK0ZWNnVLWXhwRVJFUkVHdHJpelg4bXEvQTRBQS8wZTRjZzMwZ1hWeVRTOU5oc05zeG1NejQrUG5VNnA3S3hiQmViMVdyRlpETFZhbTErZmo1K2ZuNDFyclBiN1JRWEYrUG01dFlrbm1OOXZMaHhKRVVscFIxdTc3M21UVUw5TzdxNEloRVJFV2tvemZPM0V4RVJFYm1veW5kR2F1T2pFVzBpSXRLMDVCMnpPSUpJcFYrM3FWOFBQenRsUVNUL3RoNEtJb21JaU1oRm84NUlJalV6R28xMUNpS2RQNmNwcUcwUUNhaFZFQW5BWURCZ01wbWF6SE9zajY3QjF6bTJEMmNudTdBU0VSRVJhV2pOOXpjVUVSRVJ1V2hPRlpTRmtZSVVSaElSa2FiRUR1ay81VHQyRGVjUDFwRUJnMU9FS1RUTzkwSXJFeEVSRWFrMWhaRkU1SElVMVNyV3NaMmN0dGFGbFlpSWlFaERVeGlwblB6OGZIYnUzRWwrZm43Tmk2dHg3Tmd4Q2dvS0dxaXFobWV6MlVoTlRhMzBzY0xDd2txUGk0akk1ZTMwV1lXUlJFU2thY3I2MVl3bDMxWjJvSDVOa1VxN0lwMFRjSVVuSGkzVUZVbEVSRVF1SHFOUllTUVJ1ZngwYlZQV0dTazkvd0E1NW5RWFZpTWlJaUlOU1dHa2N2YnMyY01qanp6Q25qMTdMdWc2czJiTjRpOS8rY3NGWGVPRkYxN2d4UmRmeEdhejFieTRDamFiamJsejUvSi8vL2QvVHNmajQrTjU4TUVIT1hueXBOTnh1OTNPckZtemVPS0pKeTdvdmlJaWN1bkowSmcyRVJGcGd1d2xjREs1M0JkQjZ0NFE2UnlEMDJaSWpMb2lpWWlJeU1XbHprZ2ljam55Y3ZlalMxQi94Lzdlak85Y1dJMklpSWcwSkhkWEYzQ3ArZlhYWDBsTlRlWDIyMit2OXpWU1VsTFlzR0VEWThhTWNjejYvZjc3N3psMjdGaTE1M1hzMkpHZVBYczY5bzFHSXlFaElTeGJ0b3lJaUFodXVPRUdBTWFORzhkWFgzM0YvUG56bVQ5L1BnWkQ2UnZ2Q1FrSmJOKytuU2xUcGpUckdjTWlJdEx3VHVhZmRXeUgrQ3FNSkNJaVRjT3BuV2V4V2M0bmtPeGdxRjliSkx2ZDdqZzFzTE0zN2o1NlBTUWlJaUlYbDhKSUluSzU2aHA4UGZ0T2J3WmcyOUVWOUdzL3hzVVZpWWlJU0VOUUdPa0NqQm8xaXBJUzV4ZUc1L2RYckZqQjZ0V3JhM1dkaHg5K21KdHV1c214djN6NWNnSUNBdmpUbi83a09MWng0MFlTRXhPcnZJYlpiR2JjdUhGT1lTU0F5Wk1uczN2M2JoWXZYa2NXMStzQUFDQUFTVVJCVk13MTExeUR0N2MzZ1lHQlRKZ3dnWTgvL3BpTWpBeENRa0xZdjM4L3k1WXRZK0RBZ1l3Yk42NVdkWXVJeU9YalpMbk9TQ0crUGk2c1JFUkVwRlJ4b1kzVHU4dkNzbllNOVp2UVZpN0RaSENETmozMWMwNUVSRVF1UHVjd2tycldpOGpsSXpac0tGL3RlNE9pa2dKeXpDYzVuUDB6VWExaVhWMldpSWlJWEtETExveTBkZXRXbm52dXVVb2ZPeDhrbWpWckZtNXVicFd1bVRObkRyMTY5UUxncnJ2dXdtNHZtd053NXN3WkVoSVN1UExLSzduKyt1dHJYVk9IRGgwYzI3dDM3K2I3NzcvbnlTZWZ4TmUzZERSQWNYRXgwNmRQWi9yMDZWVmVZK2pRb1poTUpzZitwazJieU03T0JxQm56NTUwN3R5WjlldlhPeDQzR0F5TUhqMmE3Ny8vM25Hc1U2ZE9kTzdjbVRWcjFnRFFzbVZMQmd3WVVPdm5JU0lpbDY2MHZMSVJPQW9qaVloSVUzRHk1d0ljbjlQVnN5bVNBYkFiN0p3ZjB4WjBwUTl1SHZYcnJpUWlJaUp5SWRRWlNVUXVaN0hoUTlsMmRDVUEzeDU2VDJFa0VSR1JTOEJsRjBZcUtTbkJiRFl6ZE9oUWdvT0RuUjQ3ZlBnd2lZbUpEQm8wcU1KajZlbnByRnUzenFrVDB0aXhZNTNXeE1mSEEzRC8vZmZUcFVzWHgvRzh2RHlPSERsQ2RIUzBJMkJVR2F2VnlxSkZpK2pkdXplREJnMXlISjgvZno1cGFXa3NYTGdRZC9mSy81SFpiRGFueHo3ODhFTlNVbEx3OFBDbzhuNlZXYjU4T1FBV2k0V29xQ2lGa1VSRWhIeUxsYUp6UC84ODNkeG80Vm0zbnkwaUlpSU5yU2kzaEp5RFJZNTlnOEdBSFhzMVoxU3U5SXpTOEpHYmg0R2dLeFc0RlJFUkVkZFFHRWxFTG1mOTJvL2g1eE5yS1NvcDRIQjJNaituclNVMmJLaXJ5eElSRVpFTGNObUZrYzRiTm13WTNidDNkenEyWnMwYUVoTVQrZU1mLzBqNzl1MmRIa3RPVG1iZHVuVlZYdS9VcVZQOCs5Ly9wbmZ2M2s1QkpJQmR1M1l4WThZTVhucnBKVWRYcGNvc1c3YU1reWRQOHV5enp6cU8vZnp6ejJ6WXNJSGJiNys5eWlCU2NYRXhnRk5uSklBK2ZmbzRYYXN1NXN5Wnc0a1RKK3Axcm9pSVhGcE9GcFNOd0FuenJ6cFVLeUlpY3JHYytENi9iTWQrdnJ0UlhSbXcyMjBZenJWVWF0UERCK05sK3dwWlJFUkVYRTFoSkJHNW5BVjRoZEt2L1JpK1BmUWVBR3RUM3FCcm0rdndjdmR6Y1dVaUlpSlNYM3FydFp6VTFGUU1Ca09GcmtpMThmcnJyMU5jWE15a1NaUHFkZTlmZnZtRlR6NzVoTWNmZjl4eC8rTGlZaFl2WGt4UVVCQjMzbmxubGVkV0ZVWVNFUkZwQ0JrRmhZN3RVSTFvRXhFUkY4cy9ZZVZzaGhVbzdXeFVuL0ZzbkR2N2ZCREozY2RJNjg3ZURWS2ZpSWlJU0gwb2pDUWlsN3QrN2Nld05YVUZSU1VGbUlzTCtIREhUQ2IwV3VqU21yWnYzODZubjM3Szd0Mjd5Y25Kd2MzTmphQ2dJUHIyN2NzRER6elFhUGY5NXB0dmVQNzU1MnUxZHRXcVZmajVLYlFsSWlKTmo4Skk1U1FuSitQdjc0L2RYcmR2MVc3YXRJbk5temN6YXRRb09uVG9VSzk3SnlRa1lMZmJlZmZkZDRtUGo4ZGlzVkJVVklUVmFtWG16Smw0ZVhsVmVhN1ZXdnBHZlBuT1NkMjdkOGZIeDRmVTFOUTYvMEwweGh0djBLVkxGNEtDZ3VyMVhQSXNWdUtUZHBKbnNSSityb05HdUordm81dkcxYUZ0Nm5WZEVSRnhqZktka1VJVVJoSVJFUmRMVHlycmlsVHZITkp2aE1UNFlqQTIwTVZFUkVSRTZrRmhKQkc1M0htNSszRjd6RnlXSnowS3dPSHNaSlluVGVXMm5uTmQwaUhwbi8vOEp3a0pDUUJFUkVUUXJsMDdzck96U1V0TFkrUEdqWTBhUm1yZHVqVnhjWEdPZmF2VnlzNmRPL0h5OHFKYnQyNU9hNnVhcWlJaUl1SnErZ2wxenM2ZE96bDA2QkFBRHozMEVIUG56aVUwTkxURzgwNmVQTW5MTDc4TXdCLy8rRWN5TXpQWnRtMmIwNXJ6MS8zKysrOUpUMDkzZXF4Mzc5NEVCd2N6Y3VSSXJyenlTZ0lDQXZEMjlpWTNONWNsUzVadzdiWFg4cnZmL2E3YUdzNkhrY3AzUnJyMzNuc2Q5emFiell3Y09aTE9uVHRYZTUyVWxCUSsvZlJUU2twS3VQMzIyMnQ4N2xWNU0ya25DYnRTcWwxemRWZ3dOMFpHMENzMG1DNkJBZlcrbDRpSU5MNzA4bUVrUDRXUlJFVEVkYklQbUNuS0xmMXd6bTR2NjJ4MElUeGF1QkVRN1huQjF4RVJFUkc1RUFvamlZaEFWS3RZYm9qK3MyTmMyK0hzWk43Y05vWGJlczRsMUwvalJhdGp6NTQ5SkNRazRPZm54OXk1YytuUm80ZmpzYk5uejVLWW1OaW85NCtKaVNFbUpzYXhmK3JVS2U2NDR3N0N3OE9aTjI5ZW85NWJSRVNrb1NpTUJKak5aaFl1WElpM3R6ZHo1ODVsM3J4NS9QV3ZmMlgyN05sMDc5Njl5dk1zRmd2UFBQTU0rZm1sMzh6MThQRGd5SkVqdlA3NjYwN3JiRFliQUt0WHI4Wm9kUDY2N2V6WnN3a09EcVp2Mzc3MDdkdlhjZnpKSjUvRTI5dWJ2LzN0YnpYV1gxa1k2YmRpWW1JWU1HQ0EwMzFidEdqQjFLbFRIY2U4dmIzNTlOTlBhN3hmVGNMOWZHdGM4MU5hQmorbFpRRGc1MkZpUktkb3B2VHFqcitIUnMySmlEUTFhWGtGanUzYS9IKzhpSWhJWTdDWHdNbnRaVCtUNnB0RE1tREFicmM1TGhBYTY5dHdMWlpFUkVSRTZrbGhKQkdSVWpkZU1RRXZkei9XL3JvRWdCenpTWlluVGFWZis3SEVoUDJlQUsrYUd3bGNxT1RrWkFBR0R4N3NGRVFDOFBIeFllalFvWTFldzRXdzJXd1ZQbzhVRVJHNTJDNzdNRkpCUVFFelo4N2s2TkdqUFBMSUk4VEd4ckpvMFNLZWVPSUpwaytmenVPUFA4NE5OOXhRNFR5YnpjWUxMN3pBdm4zNzZOQ2hBd2NPSEFDZ1o4K2VmUEhGRjA1cnQyN2R5b3daTTNqKytlZnAxYXRYalRXdFc3ZU9IMy84a1VjZWVZVEF3RUQyN05sVG9lMWllZWZEU0I0ZUhyViszbnYyN0tGUG56NjFYbDhYZDNUdnpOVmh3YVJrWlhQaTNBZlllUllyS1puWjVGbXMvSnFWNDdRKzMyTGxYN3RTV1BQckllN28zb1h4VjNWV0tFbEVwQWxKeXk4WFJ2SlhHRWxFUkZ6ajlPNnpsQlNWRzZsdE1FSWRSMndEMkxFN2draGVyZDN4YjFmNzExRWlJaUlpamNWWWJtYXN6VzV6WVNVaUlxN1hyLzBZQXJ4RFdMMXJIa1VsQlppTEM5aDRjRGtiRHk0bk5td29OMXp4NTBZTkpYbDVlUUZ3NXN5WmF0Zk5taldMelpzMzgvVFRUMWY0TE5GaXNUQjI3RmlNUmlNZmZmUVJoWVdGakIwN2xxNWR1ekovL256ZWVlY2QvdnZmLzNMbXpCbWlvcUtZTW1VS3NiR3hkYTUxMHFSSkhEbHloTldyVjdOa3lSSVNFeE1KQ3d2anpUZmZCR0Q3OXUxOCt1bW43Tisvbjh6TVRQejkvZW5mdnorVEprM0MxMWZ2OVlxSVNPTzVyTU5JZS9iczRZVVhYaUF0TFkzeDQ4Y3pmUGh3QUlLRGczbmxsVmVZTm0wYXp6MzNIR2ZPbktGOSsvWk81MzczM1hkczJyU0pXMis5bGJadDIvTGFhNjgxU0UwNU9Ubjg0eC8vb0UrZlBnd2ZQcHoxNjljemYvNThsaTlmWHVYWU9JdkZBdFErakpTUmtVRldWaFlkT25Sb2tKb3IweVV3b01yeGEza1dLeHVQSE9PbnRBeCtUTXNnUGI5MC9FKyt4VXA4MGs3K2IrYys3dWplaFNseFZ6VmFmU0lpVW50cCtXVmoyaFJHRWhFUlZ5Z3Bzbk5xVjluUEkreU8vNmtUZzhHQXpXNTNORUlLNjYyZmF5SWlJdEkwcURPU2lJaXpybTJ1WitMVm9YeVY4Z1pIY25ZNGp2K2N0cGFmMDlZUzRCVkNxSDlIb2xyRkVPcmZrY2lBbUdxdVZqZlhYbnN0Yjc3NUp0OTg4dzFkdTNibGYvN25meXJ0TkRSNDhHQTJiOTVNWW1KaWhURFN0bTNiS0N3c1pNU0lFWGg0ZUZCWVdBaVVOanQ0NnFtbnlNcktvbGV2WGh3K2ZKaGZmLzJWcDU1Nml2ajRlTnEyYlZ1dm11UGo0OW0xYXhkRGhnekJmdTZMTzFsWldVeWZQcDNnNEdCaVltTHc5ZlZsKy9idGZQYlpaNlNucC9QQ0N5L1U2MTRpSWlLMWNkbUdrZjc3My8reWF0VXEzTjNkZWZEQkJ4a3hZb1RUNHkxYnRtVGV2SGs4K3VpanZQMzIyMDdqekFDdXUrNDY3cjc3YnNhUEg4OW5uMzNXSURYWjdYYm16NStQd1dEZzBVY2ZCZUNHRzI3Z3pUZmY1S09QUHVMQkJ4K3M5THlpb2lLZzltR2s5ZXZYQS9EKysrOXo0TUFCSG52c3NRYW92dmI4ejQxbEc5RXBHb0FmMHpLSVQ5cEpVdm9wb0N5VWxKS1p6YXdCZmRVbFNVVEVoZXhBUmtIcGg3OUdnNEZRWHgvWEZpUWlJcGVsa3o4WDRQU1pYRDNIcXRudE5nem5UdllMTStIVFJxODFSRVJFcEdrb0gwYXlLNHdrSWdKQXFIOUhKbDc5Q29lemYyYmp3ZVZPb2FRYzgwbHl6Q2ZaZStxN2l1ZjVkY0RMNUllWHV4OHhZYituYTV2cjYzVGZrSkFRcGs2ZHlzS0ZDMW15WkFsZmZmVVZFeVpNb0gvLy9rN3IrdlhyaDYrdkw5dTJiY05pc1RoOVRyZHg0MFlBaGcwYjVuUk9Ta29LZ3dZTll0NjhlYmk3dTJPMzIzbnh4UmZac0dFRG4zMzJHWC81eTEvcVZPdDUrL2J0WStuU3BZNnVUZ0FtazRtSEgzNlltMisrMlJHbXNscXRUSjQ4bVI5Ly9KRVRKMDRRSGg1ZXIvdUppSWpVNUxJZEdOcS9mMzl1dWVVV2xpNWRXaUdJZEY1QVFBRHo1czNqeFJkZkpDREF1Y3VQMFdqa2pqdnV3R0NvNTd2Z2xWaTFhaFhmZi84OTA2ZFBKekF3RUNqOVJXSDA2TkY4OWRWWDVPVGtWSHJlK1RDU3A2ZG5qZmRJVDAvbjQ0OC9wa2VQSHJSczJSS3oyVnpwdXVQSGovUFBmLzZUakl5TWVqNmIydXNkRmt6OExZTllNUGg2UXYzS1B1VGVlT1E0OTM2K2dUeUx0ZEZyRUJHUnlwMHNPRXZKdVcvU3FDdVNpSWk0UWxGdUNkbjd5MTYzMVBjVldHa0lxZXpzMEY1K0YxYVlpSWlJU0FNeU9JMXBVeGhKUktTOHFGYXhUTHo2RlNiMGVwa3VRZjN4ZEt2K2ZjcjAvQU1jems1bTc2bnZXSnV5cEY3M0hESmtDRXVXTENFdUxvNkRCdzh5YTlZc0huamdBZmJ1M2V0WVl6S1pHREJnQUdhem1SOS8vTkZ4M0d3MnMyM2JOcUtpb3VqY3ViUFRkZDNkM1huZ2dRZHdkeS90RjJFd0dCZ3paZ3dBKy9mdnIxZXRBR1BIam5VS0lnSDQrL3R6eXkyM09IVjFNcGxNOU9uVEI0QWpSNDdVKzM0aUlpSTF1V3c3STdtN3UvUHd3dy9YdUM0d01KREF3RUNTazVNYnRaNkRCdy95OXR0dkV4VVZ4Zjc5KzltMmJSdW5UNS9tOU9uVG5EeDVFcXZWeW9vVks3am5ubnNxbkp1WGx3ZUF0N2QzaGNmYXRtMUxmSHc4d2NIQkhEMTZsSmt6WjFKVVZNUzk5OTdMaXkrKzZMVDI2cXV2ZHJTQVRFNU9KaUVoZ1M1ZHVoQWNITnc0VC9vM2JveU00TWJJQ041TTJzbGIyM2NCa0pLVnc0Z1AxL0RtOEVGVmpuMFRFWkhHazVaWDROaHU2NjhQYlVWRTVPSTc4WDErMlk0ZDdQWHRpbFJ1ckZ1TDlwNTRCcmhWczFwRVJFVGs0dEtZTmhHUm1rVzFpaVdxVlN3QTZYbjd6NFdPZnVad2RqSzU1cE9WbnVQcFh2OHZXRVpIUnpOdjNqeCsrZVVYbGk5ZlRuSnlNZzg5OUJDUFBmWVlRNFlNQVVwSHRYMzU1WmNrSmlZNk9pZHQyYktGb3FJaWhnNGRXdUdhNGVIaHRHalJ3dWxZV0ZnWUFQbjUrUlhXMTlaVlYxMVY2ZkhpNG1KMjd0ekpMNy84d3JGanh6aHg0Z1NwcWFsQVdiTURFUkdSeG5EWmhwSHE2bndIb2NwbXdwNlhuWjFOVWxKU2hlUG5rOHpKeWNuazV1WldlTHhidDI2Y09IRUNxOVhLaVJNbldMOStQU0VoSVFRRkJSRWRIVTFRVUJDYk4yOW0zYnAxM0gzMzNSVnEyTE5uRHdCQlFVRVZybTB5bVdqVnFoVUpDUW1zWHIwYW04M0dFMDg4UVpjdVhUQVlESlNVbEwydzlmWDFKVHE2ZEhSYVptWW1BQkVSRWRYK3VUU0dlM3QxSjl6Zmx6bi8vUjRvSGR0Mjd4Y2IrTC9SUXduM1UxY09FWkdMNlhpNU1KSTZJNG1JeU1XV2Q5VEMyWXpTVHFsMk85UzNNYTNCVUhwKzZRNkV4dWxubW9pSWlEUXRDaU9KaU5STnFIOUhRdjA3RWh0V01mQ1RucmNmYzNGcHNPZDhlT2xDOU9qUmd3VUxGckJ1M1RvV0xGakFva1dMNk5HakI2R2hvZlRvMFlQZzRHQzJiTmxDY1hFeDd1N3ViTnk0RWFQUnlPREJneXRjeThmSHA4S3g4NU5QN0haN2hjZHFxMVdyVmhXT3BhYW1NbWZPSEZKVFUvSDM5eWM2T3ByMjdkdmo3dTdPenAwN0wraCtJaUlpTlZFWXFRcEpTVWxzMkxBQlgxOWZUQ1lUVzdac0FhaDJkdXFSSTBjcWRCczZ6Mmcwa3BDUVVPbGpqejMyR0RmZWVDTWZmZlJScGI4c0FQVHQyeGR2YjIvbXo1K1BsNWNYZm41K3VMdTdjK3pZTWY3NzMvL1N0V3RYV3Jac0NaVCtzbkw0OEdGMjd0eko1czJiU1VwS3dtYXpFUmNYeDMzMzNlY0lITFZwMDRidDI3Znp4UmRmNE9kWDF1M0NiRGJ6MFVjZjRlUGpROXUyYld2K3cyb0VJenBGMDdsMUsrNzlmQVA1Vml2NUZpdVByZHZFbTdjTXd0L0Q1SkthUkVRdVI4Znl5cjZObzg1SUlpSnlNZGx0a1BaajJjK2hDNW1RWGY3OTFkYWR2REQ1WGJZVHkwVkVSS1NKVWhoSlJLVGhoUHAzYkpUckRoa3loT1RrWk5hdVhjdldyVnNaTldvVUJvT0JRWU1Ha1pDUVFGSlNFbGRkZFJVLy9QQUQvZnIxSXlEZzRrMzhxS3lad29JRkN6aDY5Q2gvLy92ZnVlR0dHekNjZTJIOXpqdnZzSFBuem90V200aUlYSjRVUnFxQ3U3czdhOWV1ZGV6Nytma3hjZUpFUjZ2RXlzVEd4anFkVTFkVkJaRUF4Nmkwakl3TWZ2bmxGMGRhMmN2TGkxNjlldkhnZ3c4NjFoNDllcFMvL09VdjJHdzJmSHg4R0RKa0NNT0dEYU43OSs1TzE3em5ubnRZc0dBQnI3NzZLamFielhIY2FEUVNGaGJHdEduVE1KbGNGL3pwRWhqQW03Y000czdWcFgrbUtWazV2Sm0wazhmNnhibXNKaEdSeTgyeE0zbU83Zll0L1YxWWlZaUlYRzR5OXhaaVBWdjZPc1Z1dHp2ZU5LMHpPM0R1VktQSlFIQ011aUtKaUloSTAyTTBsSDJJckRDU2lFalQ1ZTlmK2g1cFFVRlpSL25CZ3dlVGtKQkFZbUlpWjg2Y3dXcTFWanFpN1dJeW04M3MyYk9INk9ob2JyenhScWZIRGg0ODZLS3FSRVRrY25MWmhaRmlZMk5adW5ScGplUEhldmJzeWJwMTZ4d2huZXJHczQwWU1ZSVJJMFkwYUoxVmVmbmxsd0VvS1NuQlpyTlZHaFpxMzc0OWp6LytPRzNhdEtGYnQyNjR1MWYrajdsejU4N0V4OGMzYXIwWHFrdGdBTE1HWE9NWTJaYXdLNFViSXlQb0hSYnM0c3JrLzdOMzc0RTUxdjhmeDUvM3ZZTWRHWnVaOGFXWldRNDVSU1BrbEpiRFpKVWNveUpERXBHVVJPVVhPWjlLcHRCQnlTR0tsTk55bUdOWVlzYVkyV3gyc0JQYmJZZDd1Ky9mSDdOcnUrMitaeWRtdkI5L2ZML1g2WE5kbjN0MHUzZGZyK3Y5RmtJOEdxSnU1bGVra0RDU0VFS0kreVVuVTgvMU03ZVVkUldsQ3lLcFZDcDBlcDB5dm1Zekc4d3N5MUJpU1FnaGhCRGlIakdzaktRcjRrZ2hoQkQzMnViTm03RzJ0cVpidDI1WVdWa3AyeU1qSTltN2R5K0FRUUdBK3ZYcjQrN3V6dEdqUjlGcXRUZzRPUERVVTAvZDkza1haR1ptaGxxdEppRWhnYlMwTktWRHlyRmp4emgyN0ZpRnprMElJY1NqNFpFTEk5bmEydUx1N2w3czQ0c0tJVlVrTXpNenpNek1UTzd2MXEzYmZaek52ZVhqNGNhK0s5SHNqNHdHWU9IUklIN3lyZGhFdVJCQ1BDb0tocEhxU3hoSkNDSEVmUklYcEVHWFhhQzNXaW56UXpwZGZrVWxDMXMxam85Ymw4UHNoQkJDQ0NIS243UnBFMEtJQjBkeWNqSmZmLzAxeTVjdng4M05EWHQ3ZTVLVGs1V0tRdDdlM3JSbzBjSmdUUGZ1M2ZIMzkrZklrU1AwN05uVFpLR0ErOFhDd29JT0hUcHc4T0JCUm84ZVRkdTJiYmwrL1RyLy92c3ZUei85TkljUEg2N1ErUWtoaEhqNFBaaEpHeUh1TUtsOUsreHVWNEVLVFVwaDI4WHdDcDZSRUVJOC9OSzBXbEl5c3dCd3RiUEZyTFR0Y1lRUVFvZ1N5RWpPSmprc1Exa3Z5NzgrS3ZJRFRiVmEyYUtTMzRDRkVFSUk4WUNTTUpJUVFqdzRldmJzaWErdkwvWHExU015TXBLZ29DQ1NrcEo0NnFtbm1ENTlPcE1uVHk0MHBsdTNicWpWYW03ZHVsWGhMZHJ5VEpvMENSOGZIN0t6czltMWF4Y2FqWWE1YytlV3FHaURFRUlJVVZvcXZWNnZ2L3RoUWxTOGxhZk9zaW9vR0lEYWRyWnNHOUNuZ21ja2hCQVB0L09KeVF6ZHVndUFkblZjV1A1ODV3cWVrUkJDaUVmQjViOVNTRS9NTHZ1SjlDaEpKcXZxNXJqM2NpajdPWVVRUWdnaDdwR0RWOVlSRUxZYWdLZnJ2MEtQaG40VlBDTWhoQkJDQ0NHRUtEMTVMbFJVR242dG0rRmlad05BVEpwR3FpTUpJY1E5Rm5FalZWbXVKeTNhaEJCQzNBYzNJek9WSUZLWkhwdFJZVkJTeWZVcHV6TE5Td2doaEJEaVhwUEtTRUlJSVlRUVFvaUhpWVNSUktYaTE3cVpzdXgvS3JnQ1p5S0VFQSsvS3lrM2xlWEhKSXdraEJEaUh0UHJJUGFrUmxrdlMzdTJnZ1dBcTlhcmdyV1RlUm5PSm9RUVFnaHg3eG1Fa1hRU1JoSkNDQ0dFRUVKVWJoSkdFcFZLbC9wMXNiT3dBS1E2a2hCQzNHc0Z3MGdOcWxlcndKa0lJWVI0RkNTY3U0WDJsZzdJRFJPcDFLV1BJNm55b2t3cWNHbHRXeDdURTBJSUlZUzRwOVNxL0svcTllZ3FjQ1pDQ0NHRUVFSUlVWFlTUmhLVmlyMmxCWU9hTlZMV3QxKzhVb0d6RVVLSWgxdkJObTBTUmhKQ0NIRXZaYWZydUg3MmxyS3VVcWtNcWh1VlRQNDRwOGJXV05qS3I3MUNDQ0dFZVBCSm16WWhoQkJDQ0NIRXcwUytsUldWenVCbW5zcnl5Wmg0cnFWcGlqaTZja2hNVE9TYmI3NGhQajYrWE02bjFXckp6TXdzMFpqTGx5L3o5dHR2YytXSzZZQlhhbW9xa3laTjR2RGh3MldkWXJtSWpvNUdxOVVhM1hmcjFpMmoyNFVReFJkK3V6SlMxU3FXMUxDcVVzR3pFVUlJOFRDTEM5S1FmOCt0dENHa1BMbFZrZFNXS21vMnN5bmp1WVFRUWdnaDdnL0RNSkpVUmhKQ0NDR0VFRUpVYmhKR0VwV092YVVGZlR3ZVU5Wi9PaHRhZ2JNcEh5a3BLZnp5eXk4a0ppYVcrVnpKeWNtODhjWWJMRnUyckVUamJ0MjZ4Zm56NTBsUFR6ZllIaFVWcGN4THE5WHkzMy8vRlh1ZVlXRmhqQnc1a2hNblRwUm9MbmNLQ2dwaTdOaXhCdGROVGs3R3o4K1BiNzc1cHREeHAwK2ZadkRnd1J3N2RxeE0xeFhpVVJhVGRndXRMdmZMendZT1ZTdDROa0lJSVI1bUdjblpwSVFYRE5LWHo2K3B0VnJZb3JZb2ZhczNJWVFRUW9qN1NTb2pDU0dFRUVJSUlSNG01aFU5QVNGS280K0htOUtpYmZ2RmNDYTNhMVhCTXlyYUJ4OTh3Tm16WjAzdTE5Mis0VDk1OG1UVWF0TTNYenc5UFprL2YzNlIxNnBldlRvTkd6Wms1ODZkZE9yVUNTOHZyOUpOK3JZZmZ2aUJvMGVQc21YTGxoS1BYYnQyTFhGeGNiaTV1UUc1bFpWMjc5NTkxM0UrUGo1WVdGZ282NjZ1cnNUR3hqSjkrblFXTDE2TXBhVWwxYXRYcDErL2Z2enl5eSswYjkrZWxpMWJBcm5CcmpsejVtQm5aMGZqeG8xTFBHY2hSSzZ3NUJ2S3NydTBhQk5DQ0hFUFhUdVdkc2VXVWxaRzBwTlhGQWxMT3pVMVBLektNaTBoaEJCQ2lQdEtWU0NNcEpmS1NFSUlJWVFRUW9oS1RzSklvbEpxVTlzWkZ6c2JZdE51a1phbFpkdkZjSHc4M0NwNldpYU5HalVLamNaME83bm82R2ptejUvUDJMRmpxVisvdnNuamJHeHkyMHpzMjdlUDY5ZXZtenpPMmRrWmEydHIvdnZ2UHlJakk0MGU0K0xpUXFkT25RcHQxK3YxNkhRNkpSUjE1c3dabWpadFdtUkl5cGdMRnk1dzlPaFJSb3dZZ2FPakl3QTNidHhnelpvMUpzZGtaMmVUbloxTnIxNjlETUpJdFdyVll1clVxVXliTm8wdFc3WXdZTUFBQUlZT0hVcEFRQUQvL3Z1dkVrWmF0R2dSTjIvZVpNbVNKVlN0S3RWY2hDaXRnbUVrTndrakNTR0V1RWRTd2pOSlQ4d0dRSzhIVlJrS0dlbFZTaFlKbHpaMitTdENDQ0dFRUpXQVdwWC8zWnRVUmhKQ0NDR0VFRUpVZGhKR0VwV1dqNGNicTRLQ0FkaCs4Y29ESFViS3F3eVVrWkZCU2twS29mMTVRYVZxMWFyaDVPUlVhSC9WcWxXVklCTEF0bTNiT0hQbURGV3FWQ255dXIvLy9ydlI3Wm1abVR6NTVKTkd3MGh6NXN4aHdJQUI5TzdkbTB1WExuSDkrblY4ZlgyTHZJNHhhOWV1cFY2OWVyejg4c3ZLTmhjWEY3WnQyMlp5ekxwMTYxaTdkcTBTUklxUGp6ZG90ZGF4WTBlc3JhME56dUhqNDRPZG5aMnlyVzdkdXVUazVCQVNFa0pJU0FnQWJkdTJ4Y1hGcGNTdlFZaEhXVmh5L251VlJ3MkhDcHlKRUVLSWg1Vk9xeWYyWkg1VkpKV3FRR21qa2lvUVpMSnh0c0Mram1YWkp5aUVFRUlJY1I4WnRtbVR5a2hDQ0NHRUVFS0l5azNDU0tMUzhtbVVIMFk2R1JQUHRUUU5ybmEyRlR5cm9nVUdCdkxGRjE5Z1pXWFlNaUt2VGR2czJiTUxWU0RLeU1oZy9QangrUGo0R0d6MzlQUmsyYkpsUUc3N00zdDdlNFA5MmRuWkJBVUY0ZXJxU3AwNmRRejJqUjA3VmxtK2NlTUduMzMyR1QxNzlnVEF5c3FLTld2VzBMVnJWdzRlUEFqQW1qVnIrUDc3NzlIcmMxdG1yRml4QW45Ly8wTG56RHRIUUVBQUowK2VaT0hDaFppYjU3N05SRVJFTUdIQ0JONTU1eDI2ZE9saTlPZVRrNVA3MUplWm1aa3ladW5TcFZoYVdpby9seE1uVGhnZGU2ZlRwMCtqMCtuSXlzcGk1c3laRWtZU29vUXVKZVZYUm1wYXMwWUZ6a1FJSWNUREt2Ni9XK1JrM203SnB0ZWpVcW5SbDZKRm13b1ZlbFgrT05lbjdNcHJpa0lJSVlRUTk0MWhHRWtxSXdraGhCQkNDQ0VxTndramlVckwxYzZXenZYcXNEOHlHZ0QvVTJlWitZeFhCYy9xN2l3c0xBcFZCd29MQzJQMDZOSE1ueitmeG8wYkcrenIxNjlmb1hOWVdscWl1djNvOStYTGx4azNiaHhkdTNibDFWZGZWVUkzYVdscGZQamhod3dlUEpqWFgzL2RZSHlWS2xXd3RMUlV4cDgrZlZxcFlEUjgrSEJtejU3TmhnMGIyTGx6SjQwYU5hSnYzNzVBYmdXbkZTdFcwS1ZMRjFxMGFHRnd6aVpObWdDUWtKREFzbVhMOFBYMXBWbXpac3IrWmN1V29kZnJsWFpxeG1Sblp4dTBaOHV6YU5FaUdqVnFaSEtjS2VIaDRZd2FOYXJFNDRSNDFPbjBlaTdmYnROVzE5NE9Lek96dTR3UVFnZ2hTaWJyWmc2SkY5S1ZkYjFLQmFVSUlrRnVtK0c4Z2tvT0RhcFFwWnI4dXlXRUVFS0l5cWRnR0VrdllTUWhoQkJDQ0NGRUpTZGhKRkdwRFdyV1NBa2piYjk0aFM3MTY5S2xmcDI3aktwWVdxMjJVSldqdk1wSWt5ZFBObG9aNlU2elo4OVdsdXZYcjgrb1VhUDQvdnZ2Q1FnSXdOZlhsNkZEaHlybk5ETVNJbGkwYUpHeWZQbnlaUndkSGJHenkzMkN2RWFOR293ZlA1NGJOMjZRbUpqSU8rKzhRL3YyN1FGSVNrcGl4WW9WTkc3Y0dHOXY3MExuMWV2MXpKOC9IeWNuSjBhTUdLRnMzN05uRDZkUG4yYnMyTEU0T0podTkyUXFqQ1NFdUw4aWI2U1NmYnNTbXFlanRHZ1RRZ2hSL3FLT3BDclpJNzFlcndUdFMwcFBmbnMybFJtNHRKYXFTRUlJSVlTb25LUXlraEJDQ0NHRUVPSmhJbUVrVWFtMXFlMU1hNWVhbklwTlFLL1hNMmxQSUtXN2pWRjhWY3pNMlBSeUwycmIyWlI0ckZxdHhzYkdocFVyVnhwc2o0aUk0S09QUHVLRER6NmdZY09HQnZ2R2pSdG5ORkFFRUJjWGg1T1RFLzM2OWFONzkrNzQrL3V6Zi85K2hnd1pRbFpXRm9CU0FjbVVjK2ZPRmFvNjlOeHp6L0hXVzI5UnAwNGQyclZyVit6WEZ4b2F5c21USjdHM3QrZTExMTRqS3l1THpNeE1Nakl5Y0hkMzU0VVhYaWh5dkZhclZkcTZBVGc0T09EbDVZV3RyUzF6NXN6aDBLRkR4WjVMaHc0ZGVPT05OL0R5OHFKR2pkSzFtSnAvTklqMXdhRUFQRm5iV2RtZXQveGtiV2VlZEtsWnFuTUw4U0M3a0pTaUxIczZWcS9BbVFnaGhIZ1kzYmlTU1hwQ05nQjZQYWhWcWxMV1JJTGNrYm0vQWRSc1pvTlpsWHY5MjRBUVFnZ2h4TDJoVXVVL29LalQ2eXB3SmtJSUlZUVFRZ2hSZGhKR0VwWGVKNTNiOGZLbUhXVG0zSjhuaGpKemNnaUlpR0pJMDVLMURVdElTS0IrL2Zvc1hMZ1FqVVpqc0M4OVBWMzUvenYzZmZIRkYwWURSVGs1T1V5Wk1nV0FvVU9IMHIxN2R5Wk5ta1I2ZWpyVzF0YkV4Y1VCWUdOVGRHZ3FPRGhZYWNPV1I2ZlQwYlp0VzV5ZG5VdjBsSHFEQmcwWU5HZ1ExYXBWdzk3ZUhpc3JLelp2M3N6NTgrZDU5OTEzQzFWOXVwTldxeldvak9UaC90OERXZ0FBSUFCSlJFRlU0Y0dzV2JNQXlNek14TmJXdGxETE9XUFdyRmxEWm1ZbXpzN095dmpTeUFzaUFaeU1pVGU2YkdkcFFadmF6anhaMjVuTzlldmdhbWRiNnVzSjhhQUlTVWhTbGg5M2tqQ1NFRUtJOHFQUGdkaVRhY3E2U2xYYTVteTNxeUxkRGlKWjJLbHhhbEx5aHdXRUVFSUlJUjRVVWhsSkNDR0VFRUlJOFRDUk1KS285QlljUFhYZmdrZ0FsbVptZEt0ZnQ4VGpObTNheEI5Ly9HRjBYMTVMdGNXTEZ4Y0s3R2kxV3VyWHIxK29tcEtabVJudnZmY2UzM3p6RFhQbnp1V25uMzdpcmJmZW9rMmJOa0J1U3pXZ3lMWm9lZGMwTnpjbk5qWlcyYVpXcTNudHRkZEs5Z0lCQ3dzTDNuampEV1U5T0RpWWtKQVFmSDE5QzFWZk11Yk9NTktkN096c0ROckRCUVVGc1hUcFVqNzY2Q1BjM2QyVjdSczNiaXp4M0kwWjJMU1JRU0RKbUxRc0xmc2lvdGtYRWMyQ28wRThXZHVaR2M4OEphRWtVYW1GSkNRcnkwMXFPbGJnVElRUVFqeHM0di9Ua0oyaDlHZERwVktqTDNVY0tWOGRMM3RVUmVmZWhSQkNDQ0VlYUFYRFNIcWtNcElRUWdnaGhCQ2ljcE13a3FqVVRzVEVzeThpV2xtZi8yeEh1dFN2VTRFek1tMzA2TkdNSGozYTZMNndzREJHang3Ti9QbnphZHk0c2NHK2xTdFhjdXJVS2FQam1qVnJ4dUxGaXpsMDZCQ3JWNjgycUtBVUhaMzdjNmxWcTFhUjgzSnhjUUV3Q0NOQmJrQ3FUNTgrUnNjc1g3NmNGU3RXR0d6NzdiZmZESUpFV3EyV2hRc1g0dXJxeXV1dnYwNThmRHdxbFlxYU5VMjNOZE5xdFhkdEsxZlF0V3ZYaUlxS3d0N2V2dGhqU21KeXUxWk1idGNLeVAyN2xpYzBNWVhRcEdST3hNUVRtM2JMWU16Sm1IajYvcktkUGg1dWpHcmRWRUpKb2xJNkc1OElRTDJxOWpoVUtmNS9rMElJSVVSUnN0SjBKSVNrSyt0NmxZcXkxRVhLcTRwa1g4Y1NXeGZUZ1hZaGhCQkNpTXJBb0RLU1Rpb2pDU0dFRUVJSUlTbzNDU09KU3UzbnMvbFZhL3A0UFBiQUJwSEdqeDlQZUhpNHlmMTVsWkVtVDU1c3RES1NUcWZEeDhlSHFsV3I4dTIzMzdKLy8vNUM1M2psbFZlSWlZa2hKaVlHZ0lNSER3SVFHaHJLbFN0WGpGN1h5OHZMWk9Va2xVckZ1KysrYTdCTm85R3dmUGx5ZXZUb1FjdVdMUTMybVptWkdheXZXN2VPcUtnb0ZpMWFoSldWRlg1K2Zqenh4Qk5Nbmp6WjFJK0JyS3lzRW9XUnpwMDdoNzI5UGM3T3pzVWVVMXB0YWpzYlhiNldwdUZrVER6N3JrU3pQekkvR0xmOVlqamJMNFl6cUdrakp0ME9OQWxSR1VUY1NGV3F6VFd2NVZUQnN4RkNDUEV3dVhZMFZja2U2Zlg2RXJVRE5xQW50NzhiZ0FwcVAyVlhMdk1UUWdnaGhLaEk2Z0psSG5WU0dVa0lJWVFRUWdoUnlVa1lTVlJhMTlJMEJ1R1BVYTJiVmVCc2lqWng0a1F5TWpKTTdvK0tpbUx1M0xtTUd6ZU94eDU3ekdEZjFxMWJ1WERoQXUrLy96NW1abWFrcHFZeWYvNzhZbDk3NmRLbFJlNHJLb3owN0xQUEdteExTa3BpK2ZMbGVIcDZGdHBYVUhCd01ELy8vRE1EQmd5Z1NaTW1BTHp3d2d1c1dyV0s0Y09IbTZ5T2xKbVpXZXd3MHExYnR6aHk1QWhaV1ZuMDY5ZVBMNy84a2pwMTduOFl6ZFhPRmxjUE4zdzgzTGlXcHNILzFGbTJYOHdQZi8wY0hFcE1tb1laejNoaGJ5bFA3SXNIMzVuYlZaRUFXdFNTRm0xQ0NDSEt4ODNJTERSeFdpQTNTNlJXcVVwVkUwbWxVcUhYNTQrczJkUUdDeHZwenlhRUVFS0l5cytnTXBKZUtpTUpJWVFRUWdnaEtqY0pJNGxLYTkrVi9DQlNhNWVhRDNRN0xEYzNOK0xqNDBsTlRUVzZQNis5bWJtNWVhRXdqcG1aR1ZXcVZERm8zL2JISDMrWXZGWldWaFlmZmZRUndjSEJmUERCQjNUczJOSGtzUVhicXBVWGpVYkQ1NTkvanFlbko4T0hEMWUyOSt6Wmt4OSsrSUZObXpZeFpzd1lvMk16TXpPcFVxVktzYTd6M1hmZmtacWFTcTlldmRpeFl3YzVPY2EvcE5tNGNTUE96czUwN3R5NTVDK21oRnp0YkpuNWpCZDlQTnp3UDNXV1U3SFhBZGdYRWMyMVB3SlkyYnViQkpMRUErOTBYSUt5L0lTelZFWVNRZ2hSZHZvY2lQbW53T2RnUGVoTFd4UkpwK2QyZHpiTXJkVFViR1pUOWdrS0lZUVFRandBQ29hUjlIcXBqQ1NFRUVJSUlZU28zQ1NNSkNxdG40UHpXN1Q1TkhLcndKa1V6MDgvL2NUZXZYdU43c3RyMDdaNDhXS2piZHJxMTY5dnNNMVU5YUJyMTY0eFo4NGNRa0pDc0xXMVpjNmNPYlJ2MzU2WFhucUo1czJibDhPcnVMdEZpeFlSSHg5UHAwNmRXTDE2TlFrSkNTUW1KcEtRa0VCNmVqbzdkdXhnNk5DaDJOdmJGeHFibXBxS3E2dXIwZk9PR1RNR3JWYUxYcS9ueHg5LzVOZGZmNlZqeDQ2MGJObVNIVHQyR0J6N3lTZWZLRUdyZ3djUGtwR1JjVi9DU0huYTFIYW1UZTl1ckR4MWxsVkJ3UUNFSnFYZzg4czJWdmJxaHFlajhXcFVRandJVHNmbGh1anNMQzFvV0wxYUJjOUdDQ0hFd3lEK2pJYnNES1UvRzJxVkduM3A2aUtoUjUrWFJhSjJXenRVWmtVT0VFSUlJWVNvTk14VStWL1ZTMlVrSVlRUVFnZ2hSR1VuWVNSUktaMklpU2NtVFFPQW5ZVUZQaDRQZmhocHdvUUpUSmd3d2VpK2l4Y3ZNbmJzV09iUG4yOVFBUWxnNWNxVm5EcDFxc2h6UjBkSHMzWHJWdjc0NHcvVWFqVlRwMDZsUTRjTy9QWFhYMnpldkpsSmt5Ymg0ZUhCeXkrL3pEUFBQSU81K2IzN1R6OHlNaEtBdlh2M1VxdFdMWnlkblhGemM2Tk5temJZMk5pd2JOa3k5dTNiaDQrUGo4RzQxTlJVb3FPamFkR2loZEh6MXF4Wmt4TW5UakJuemh6T256OVB5NVl0bVRKbENzZU9IUU13cUl4VXNGMWJZbUlpalJvMUt1K1hXU3grclp2aGFtL0xKd2VPQTVDV3BlV1RBOGVrUXBKNFlHbTAyVnhPdVFtQWwydXRDcDZORUVLSWgwRldtbzZFYytuNUcxU3FVZ2FSeUEwaTNVNGkyZFEwcDJxOTRyWDNGVUlJSVlTb0RGVFNwazBJSVlRUVFnanhFSkV3a3FpVXRsOE1WNWI3VklLcVNNYjgrdXV2cUZRcXpNek1PSDQ4TjZ4U3ZYcjFRc2U5K2VhYmhiWmxaMmNURmhaR1VGQVFodzhmSmlRa0JKVktSYmR1M1hqdHRkZHdjWEVCb0YrL2Z2VHQyNWQ5Ky9ieHl5Ky9NSHYyYkZhdFdzVUxMN3hBbno1OXNMT3pNenEzeE1SRVRwdzRVV2k3UnBNYkFBc0pDVEZhbmNuYjI1c3Z2dmdDVzF0Yms5V2Jtalp0U2x4Y0hIUG56c1hlM2g0Ykd4c3lNakk0Y3VRSVdxMFdMeTh2NWRqVTFGVE9uVHRIVUZBUUJ3NGM0UHIxNjlqYTJqSnk1RWo2OSsrUFdxMm1aczJhQUt4YnQ0NU9uVHFodW4ySFNxL1hjK0hDQmVMajR3c0ZuKzRuSHc4M0d0V29qdDhmQWFScHRZUW1wZkRKZ1dQTWY5WjArendoS3NvLzErS1U1YllTUmhKQ0NGRU9yaDFOQmFVb2tsNzVyRlppZXBRZ0VpcHdiVmU0eXFZUVFnZ2hSR1dtbGpDU0VFSUlJWVFRNGlFaVlTUlI2YVJtYWRsKzhZcXlQcmhaeFZTOUthdmR1M2R6NmRJbEFLeXRyUmt3WUlBU0lpcm96clp0VjY5ZVpmVG8wV1JsWlFHNUZZTUdEeDZNdDdlMzBSWm5hcldhYnQyNjBiVnJWdzRmUHN3UFAvekF0OTkreSs3ZHUvbm1tMitNM2hDS2lvcGkrZkxsUnVkdFpXWEZ3WU1IT1hqd1lLRjkzdDdlUmdOVkJibTd1M1BqeGcwQ0FnSU1xaG01dUxnd2V2Um8yclp0cTJ4YnZudzVBUUVCQURSczJKRCsvZnZUbzBjUGd4QlYwNlpOOGZYMVpkZXVYZXpmdjkvZ1dqWTJOblR1M0ptK2Zmc1dPYWQ3emRQUmdabWR2Wmk4SnhDQWZSSFIvSFEydE5MKzNSVVByMlBSc2NxeWhKR0VFRUtVVmVyVkxEUnhXaUEzajZSV3FVcFhFMGxsMko3TjBkT2FLbFdsUDVzUVFnZ2hIaTVxVmY1M2dCSkdFa0lJSVlRUVFsUjJLcjFlWDdvYStVSlVrSlduenJJcUtCaUExaTQxOGUvZHJZSm5WSHA2dlI2OVhsOG9jSFEzNjlhdHc5TFNrdGF0VzlPZ1FZTVNQMkYrNU1nUnpNM05EWUkvRlVHdjE1T2RuWTJabVpuUm4wRnNiQ3ovL2ZjZnJWdTN4c25KcVFKbVdMNEsvdDIxczdSZzJ3QWZhZGNtSGlndmJkcEJ4STFVcWx0VllmZVFmaFU5SFNHRUVKVmM2TllrdEJvZFVMYXFTQ3FVNGtxWVc2bnc2RnNEdFVVcEt5d0pJWVFRUWp5Z2JtVEVzZmpRWUFDcVdkVmlRb2VmS25oR1FnZ2hoQkJDQ0ZGNlVobEpWRG8vQjRjcXl6NlZ0RVZiSHBWS1ZhcWJNa09HRENuVGRkdTNiMSttOGVWRnBWSmhZV0U2ak9QaTRtSzBXbFJsNWRlNkdmc2lvcm1ZbEVKYWxsYmF0WWtIU25KR0poRTNVZ0hvWEw5T0JjOUdDQ0ZFWlJmM3IwWUpJcUhYbzFhcDBaZXVMaEo2Zlg2UHRscXQ3U1NJSklRUVFvaUhrcXBBWlNTOVZFWVNRZ2doaEJCQ1ZISWxLOGNpUkFYYmRqR2N0S3pjVmc4dWRqYjRlRlR1TUpKNDlFeHExMHBaM2hjUnpZbVkrQXFjalJENURrWmVVNVk3MTVNd2toQkNpTkxMdXBsRHdybjAvQTIzMjZ5VmloNGxpR1R0YUk2RFc1V3lUMUFJSVlRUTRnR2tWdVczb1pVMmJVSUlJWVFRUW9qS1RzSklvbEx4UHhXc0xQdTFibGFCTXhHaWROclVkcWFQeDJQS2VsN2JOaUVxMm9ISWFBQ3FtSm5ScnU3RFU1Rk1DQ0hFL1JkMUpKWFNabzhLVWluL2s4dTFuWDNaVHlxRUVFSUk4WUJTRjZpTXBOUHJLbkFtUWdnaGhCQkNDRkYyRWtZU2xjYktVMmVKU2RNQVVoVkpWRzZqQ2dUcFRzYkVTM1VrVWVFeWNuSUl2Qm9EUVB1NkxsaW81ZU9CRUVLSTBrbSttRUY2UW5idWlsNlBpdEszVk5NVlNEVFY4TERDeXNHc2lLT0ZFRUlJSVNvM3FZd2toQkJDQ0NHRWVKakkzVVpSS1Z4TDAvQnpjS2l5TGtFa1VabTUydGthVkVmYWZqRzhBbWNqUkc2THRteGQ3bE9YenpXb1Y4R3pFVUlJVVZubFpPcUpEZExrYnloTGV6WlFna3hxQ3hXMVd0cVdkWHBDQ0NHRUVBODBDU01KSVlRUVFnZ2hIaVlTUmhLVndzS2pRYVJsYVFId3FPRWdMZHBFcFZld090TDJpMWU0bHFZcDRtZ2g3cTAvTDEwQndNcmNqTTcxNjFUd2JJUVFRbFJXTWYra29kT1d2VC9ibmRXVVhGcmJvcllzZllVbElZUVFRb2pLUUZXZ1RadGUyclFKSVlRUVFnZ2hLcmxITm95VWxwYkd6Smt6K2UrLy80enVqNCtQNTVOUFB1R2ZmLzRwOGJtam9xTFFhQjdjWUlGT3B5TXlNdExvdnZUMDlQczhtN3ZiZGpHY2ZSSFJ5dnFrZHEwcWNEWkNsQTlYTzFzNjE4c1BmV3dMbGVwSWQ0cU9qa2FyMVJyZGQrdldyU0xIcHFTa29OY2J2eG1xMSt0SlRrNHUxWnp1bkk5V3ErWDQ4ZU9sT2xkQlNVbEp4TWJHbHZrOHBaR1NrY25CeUdzQVBPOWVueXBtMGdKSENDRkV5V25pdE55SXlGVFd5NnM5bTdXak9kVWJXcFZwYmtJSUlZUVFsWUZVUmhKQ0NDR0VFRUk4VEI3Wk1OS0pFeWM0ZE9pUXladS9HbzJHd01CQW9xT2pqZTR2eW93Wk14ZzllblNaNWpkNzltem16Sm1EVGxmNnAyQjBPaDJmZnZvcFAvMzBrOEYyZjM5L3hvOGZUMXhjbk1GMnZWN1BqQmt6bURwMWFwbXVXNTR1Sktid3lZSDhHLzBEbXphaVRXM25DcHlSRU9YSHAxRit1OEh0RjY5VTRFeEtKeXdzakpFalIzTGl4SWt5blNjb0tJaXhZOGVTbUppb2JFdE9Uc2JQejQ5dnZ2bW0wUEduVDU5bThPREJIRHQyek9RNTMzLy9mZno4L0l6dUN3NE81cFZYWG1INzl1MGxtcWRPcDJQQ2hBa3NXYkpFMmZiWFgzOHhiZG8wVHA4K1hheHpSRVJFR0EzQnJsbXpoZzgrK0tEUTlwaVltREwvZk85bXk0WEx5aTNmUHRJQ1V3Z2hSQ25vZFJCOUpMWEFCa3JmbmsxUGZveEpCWFU3MkpkMWVrSUlJWVFRbFlLYWdtR2tCK083V1NHRUVFSUlJWVFvTGZPS25rQkZ5YnVKM2FaTm0zSTk3OFdMRjRtTWpHVGd3SUdsUGtkb2FDZ0JBUUc4OU5KTHFOVzVlYkhqeDQ4VEZSVlY1TGlHRFJ2U3ZIbHpaVjJ0VmxPclZpM1dyRmxEblRwMTZOeTVNd0Q5Ky9mbnI3LytZdDY4ZWN5Yk53K1ZLdmZyL3ZYcjF4TVVGTVNvVWFPVTYxYWtDNGtwK08wSVVOYWxQWnQ0MkhTcFh3Y1hPeHRpMDI0Ums2WmhYMFEwWFNwUmk2eTFhOWNTRnhlSG0xdHVnQ1UxTlpYZHUzZmZkWnlQanc4V0ZoYkt1cXVySzdHeHNVeWZQcDNGaXhkamFXbEo5ZXJWNmRldkg3Lzg4Z3Z0MjdlblpjdVdRRzdGb3psejVtQm5aMGZqeG8yTm5qOGlJb0xMbHkvejZxdXZHdDEvNk5BaEFOcTJiVnVpMTd0cDB5WkNRMFBwMTYrZnNzM2IyNXQxNjlheGV2VnFnNUNTS1JzMmJHRFBuajBNR3phTXdZTUhLKysveHB3NWM0YVpNMmRpYVduSjZ0V3JzYmEyTHRGOGkwT3IwL0ZMY0NnQTd0V3IwYktXVTdsZlF3Z2h4TU12L2o4TldzM3RHMlo2UFNxVnFsUlJKQlY1SWFiY2Z4K2RtbGhqYVM4Vis0UVFRZ2p4YURCbzA0YUVrWVFRUWdnaGhCQ1YyeU1aUnNyS3l1TElrU080dTd0VG8wYU5VcCtuWDc5KzVPUVlsc3pOVzkrOGVUTmJ0MjR0MW5rbVRKaEE5KzdkbGZYdnZ2c09Cd2NIZ3h2cCsvYnQ0K0RCZ3liUGtaR1JRZi8rL1EzQ1NBQnZ2dmttNTg2ZFk5bXlaVHoxMUZOWVcxdmo2T2pJOE9IRDJiaHhJL0h4OGRTcVZZdExseTZ4WnMwYXVuYnRTdi8rL1lzMTczdHAyOFZ3ZzRwSWRoWVdMT2pSRVh0TGl5SkdDVkg1K0hpNHNTb29HTWh0MVZaWndrZ1hMbHpnNk5HampCZ3hBa2RIUndCdTNMakJtalZyVEk3SnpzNG1PenViWHIxNkdZU1JhdFdxeGRTcFU1azJiUnBidG14aHdJQUJBQXdkT3BTQWdBRCsvZmRmSll5MGFORWlidDY4eVpJbFM2aGF0YXJCK2JPeXNzakp5V0g3OXUybzFXcTZkKyt1dEo0ME16UEQwdElTblU1SFFFQUFqUm8xUXExV2MvMzZkWU56V0ZwYVVxMWF0VUp6djNUcEVtdlhycVZseTViMDZOSEQ0UGdoUTRhd2RPbFNObTNheE1zdnYxemt6MjNTcEVuVXFGR0R0V3ZYRWhvYXl0U3BVNDJHakg3OTlWZjgvZjFwMkxBaE0yYk11Q2RCSklEZlE4TkpTTThBNFBVV3hzTmRRZ2doUkZHeWJ1YVFjSzVncStmU0JaR0EzSEczZzdvV3RtcWNtOXVXY1haQ0NDR0VFSldMV3FWV3FpTHA5RGtHcmR1RUVFSUlJWVFRb2pKNUpNTklnWUdCYURRYXdzUEQ4Zkh4TWRoblpXWEZ4bzBiaTNXZW9VT0hvdGZuZjlWKzgrWk4xcTlmVDVNbVRlallzV094NStQdTdxNHNuenQzanVQSGovUEJCeDlnYTV2NzVYdDJkalpUcGt4aHlwUXBKcy9oN2UxdGNITS9NRENRNU9Sa0FKbzNiMDZqUm8zWXMyZVBzbCtsVXVIcjY4dng0L21CSHc4UER4bzFhc1MyYmRzQXFGYXRHczg4ODB5eFgwZDU4UThLeHYvVVdXWGR6c0tDbGIyNzRXb25OeVBFdzhlblVYNFlhWDlrTk5mU05KWGk3L3JhdFd1cFY2K2VRZmpHeGNWRmVmOHdadDI2ZGF4ZHUxWjVyNHFQanpkb3RkYXhZMGVzcmEwTnp1SGo0NE9kbloyeXJXN2R1dVRrNUJBU0VrSklTQWlRVytISXhjV0YyYk5uRXhnWXFJeDk3YlhYbEdVdkx5OW16WnJGMGFOSFNVcEtJaWtwaWNHREJ4ZWFZOTV4QmQyOGVaTVpNMlpnWldYRmUrKzlWMmhNbno1OU9IVG9FS3RXcmFKaHc0WktjTW9ZdFZyTmlCRWpxRk9uRHIvKytpdGFyYlpRMEVpajBmREhIMy9nNCtQRHFGR2pETjdieTlNdGJUWXJUNTRCd01uR2l1Y2ExTHNuMXhGQ0NQRndpenFTaWtINnlIVFJ2N3ZJcll1VXArN1Q5cWdxdmxpckVFSUlJY1I5cGNJTWJsZEYwdXQxSUdFa0lZUVFRZ2doUkNYMVNJYVIvdnp6VDlScU5VT0hEalZvUjdaMzcxNVNVbEtLZlo0N0syRDQrL3NETUhic1dEdzlQWlh0cWFtcFJFUkU0T2JtcGdTTWpORnF0U3hldkpnMmJkclFyVnMzWmZ1OGVmT0lpWWxoNGNLRm1Kc2IveVBUNlhRRyszNzU1UmRDUTBPeHRMUXM5dXVCM0twTWtGdGg1TEhISHJ1dllhUVRNZkVzUEJwRWFGTCtuNEZIRFFmOGUzZVRpa2ppb2VWcVowdm5lblhZSHhrTjVGWkhldERiRVFZRUJIRHk1RW1EOTZTSWlBZ21USmpBTysrOFE1Y3VYWXlPeTZzY1oyWm1wb3hadW5RcGxwYVd5bnZ4aVJNbmlqV0gwNmRQbzlQcHlNcktZdWJNbWJpNHVBRGc0T0RBeUpFakRZNHRXSzFwNDhhTjFLeFprN2ZlZXF2UU9lZk1tVlBvUFRZOVBaMlBQLzZZNjlldjgvbm5uK1BzN0Z4b25FcWxZdXJVcWZqNStURmp4Z3ltVDU5ZXFBWG9xVk9uaUkyTk5kam00K09qaEtlaW9xTFFhRFRzMkxFRGdMNTkrMkpoWVdIUTlzN096cTVjMzVNWEgvK1hwSXhNQU41dTJ3SjFFUzNqaEJCQ0NHT1NMMldRbnBDZHU2TFhvMUtwYjdkWks1bjg5bXk1cWoxV0JSdG4rZnd2aEJCQ2lFZVBXbVZHamw0TDVGWkdNa00rRXdraGhIaDRKQ1VsWVc5dlgrNFA0R1prWkJBZEhVMjlldlV3TXpOVDdzbmVTYVBSVUtWS0ZaUDNXa3REcTlYZXN3ZUtoUkNpc252a3draWhvYUg4KysrLzlPalJ3NkFOR3VUZVlLOVR4N0JGa2thajRkaXhZM2g1ZVJWNTN1dlhyL1BiYjcvUnBrMGJneUFTUUhCd01OT25UK2VMTDc2Z2RldldKcyt4WnMwYTR1TGlES3B5L1B2dnZ3UUVCREJ3NEVDVC96aG1aK2ZlQUxqekg3dTJiZHNXcXZCUlhKOTg4Z25YcmwwcjFkaVNPaEVUejZxZ1lFN0d4QnRzNzF5dkRqTTdlMGtRU1R6MHVqeVdIMGI2T1RqMGdRNGpKU1Frc0d6Wk1ueDlmV25XTEgrZXk1WXRRNi9YRjFrVktEczcyK2lIOGtXTEZ0R29VYU1TenlVOFBKeFJvMFlaYkxPMnRzYmIyOXRnVzE2MXU5T25UM1AyN0ZuZWV1c3RPblRvVU9oOGFyWGE0SDAySXlPRER6LzhrT0RnWU1hT0hWc29ZRlNRZzRNRGMrYk1ZY3FVS1V5Yk5vMXg0OFlaVk43NysrKy8rZWVmZjR5T1RVeE1WSzcvL2ZmZm03eEduVHAxeWkyTWRDZ3FobC9QaHdIUTNObVIzZzBmSzVmekNpR0VlSFRrWk9xSlBhVlIxdlYzVkRZcWlZS2oxQllxYXJleEs5dmtoQkJDQ0NFcUtYV0IwcEE2Y2lwd0prSUlJU3FqQlFzV0VCY1h4OXk1Y3l0NktvVUVCd2Z6M252dk1XalFvRUwzWjh2cTBxVkxUSnc0a1ZXclZoRVJFY0hzMmJQeDgvUEQxOWZYNExpVksxZHkrUEJoTm16WVlGQ3NvclIwT2gyalI0K21UWnMyakJrenhtQ2ZScVBoMXExYkpzZXFWQ3Fjbkp6dWVnMjlYazlHUmthUng1aWJtMHNnU2dqeFFIcmt3a2cvLy93ekFBTUhEalRZbnBHUlFWUlVGRDE2OUREWXZtWExGbTdjdU1HTEw3N0ltMisrYVRJUXRIejVjckt6c3d0VjVDaXVNMmZPc0duVEp0NS8vMzJsOGtaMmRqYkxsaTNEeWNtSklVT0dtQnhyS296MG9Fck4wbkl5SnA1OUVkR2NqSWtuSmsxanNOL093b0pCelJvOTBJRU1JY3FUajRjYkswK2RKVGJ0Rm1sWlduNDZHOHJnWmlVUDU5eHJlcjJlK2ZQbjQrVGt4SWdSSTVUdGUvYnM0ZlRwMDR3ZE94WUhCd2VUNDAyRmtlNlhWYXRXNGVMaVF1L2V2WTN1MStsMFNqVzUyTmhZWnN5WXdlWExsM250dGRjSy9kSmlqSnViR3dzWExtVEtsQ2tzWGJxVWdJQUF4bzBiaDd1N081TW1UU3AwZkhKeU12UG56OGZHeGdZbkp5Zmk0dUo0NXBsbmVQTEpKMm5Sb2dXcWUxU3A2RUppQ2g4RUhBYWdpcGtaTXpzWEhiWVZRZ2doaklrNWtZWk9teHNqMGdOcVZlbWlTQ3FWeXFEMXRVdHJXOHlxU0xVK0lZUVFRanlhMUFYYXN1bDBPU0JkMm9RUVFwVEFsU3RYdUhyMWFyR1AzN0JoUTRtT04rVi8vL3Nmcjd6eVNwSEhORzdjbUhyMTZyRisvWHA2OU9paGREc29EM25mNitmazVOQzVjMmR1M3J6SmlSTW44UEh4VWU3cjZuUTZqaHc1d2hOUFBHRXlpSlNSa2FIY2N6WEd5c3JLNEQ3eG4zLytTV1JrSkMrLy9ES2hvYUVBVksxYUZSY1hGNzc3N2p1MmJObFM1TG0yYmR1bW5NZlVkVnUwYUdGd1A4YVlFU05HRkxydlhScGJ0bXpodSsrK1krN2N1VVlmSU5mcjlRUUdCaElRRU1ENTgrZTVjZU1HbHBhV09EZzQwTHg1YzRZTkcyWTBZSldRa01EZ3dZUFI2L1Y4OHNrblBQMzAwMGF2bjVTVXhJQUJBd3kyV1ZoWTRPRGdnS2VuSjUwNmRhSkxseTVHLy93aUl5T1pPSEVpTDczMEVvTUhEeTdsVDBBSVVkNGVxVERTK2ZQbkNRd01wR1BIanRTclZ3KzlYcS9jN0QxLy9qdzZuWTdtelpzYmpCazBhQkNSa1pIOCt1dXZoSVNFOFBISEh4ZDZJdzBNRE9UdzRjUDA2OWNQZDNmM1VzMXQvZnIxNlBWNjFxNWRpNysvUDFsWldXUm1acUxWYXZuNDQ0K3hzckl5T1ZhcnpTM2RXL0Fmd0diTm1tRmpZME5rWktUUmRrUkYrZkxMTC9IMDlDeFdJdGVVQzRrcHhLUnBERnF1bll5Skp6VXp5MkJiUVhraHBNSE5QS1Vha25qaytIaTRzU29vR0lDVlFXZEp5c2pFMGNiMGYvZmxZVkFUanhJZEh4b2F5c21USjdHM3QrZTExMTVUM3FjeU1qSndkM2ZuaFJkZUtISzhWcXMxZUo5eWNIREF5OHNMVzF0YjVzeVp3NkZEaDRvOWx3NGRPdkRHRzIvZzVlVkZqUm8xaWpYbTQ0OC9KajQrbmkxYnR2RHNzODhXR3BlVGs0TzV1VGs2blk2UFAvNllLMWV1NE9mblY2Z2xaMUgrOTcvL3NXTEZDaFl2WHN5aFE0ZFlzV0lGOCtiTk13Z1dhYlZhdG03ZHlycDE2L0QwOUdUcDBxV3NYTG1TaUlnSWJ0Njh5ZlRwMDZsUm93YTlldlhDMjl1N3lJQlhjZDNTWm5NZ01wcC80eExZRkhKSjJUNnBYU3ZxVmJVdjgvbUZFRUk4V2pSeFdtNWN5VlRXMWFoSzFaNE5RS2ZQcmFrRVlPMW9UdldHOS9iemp4QkNDQ0hFZzB4Vm9ES1NIbDBGemtRSUljU2pJQ2dvaUxObnp4cmRwOVBweU1yS3dzek03SzRQR1RkcjF1eXVZU1MxV3Myb1VhTllzR0FCTVRFeHhRNGpmZnJwcHlhN0RoU2NLOEQ0OGVNTmdpcSt2cjdVcmwwYmYzOS9Ra0pDU0VsSndjek1UQWtCRmRTMWExZm16WnZINGNPSFRWNW4rdlRwU3ZjQ2pVYkQ5OTkvajRXRkJWOTk5UldRRzJicTNyMDdVNmRPWmVEQWdmVHMyWlBObXpjVEZCUmswTWxtMjdadEJ0ZjU2cXV2VEZZLyt2TExMNWs1YzZiUmZXbHBhY3lmUHg5SFIwZVRjeTZ1Q3hjdTRPL3Z6NnV2dm1vMGlKU1ltTWlubjM3S3VYUG5BSEIwZEtSaHc0YWtwYVVSSHgvUG4zLytTZmZ1M1kzZVc5NjllN2Z5SU5yT25UdE5ocEh5V0ZsWjBiaHhZd0N5c3JLNGZ2MDZnWUdCQkFZR3NtN2RPcVpObTBhREJnME14dFNyVjQ5aHc0YngxVmRmMGFSSmt5SzdlQWdoN3A5SEpveWsxK3Radm53NUZoWVdqQm8xaXQ5Ly81MERCdzd3L3Z2dlU3Tm1UWGJ0MmdWUXFJMmFtWmtaRXlkTzVMSEhIdVBycjc5bXpKZ3hUSjgrWFFrdHhjWEZzV0RCQWdCZWVlVVZFaE1UT1hic21NRTV3c1BEQVRoKy9EaXhzYkVHKzlxMGFZT3pzek45Ky9hbFNaTW1PRGc0WUcxdHpZMGJOL2pxcTY5bzM3NDluVHAxS3ZLMTVZV1JDbjRZOFBQelU2NmRrWkZCMzc1OTc5b0dLVFEwbE45Ly81MmNuSnd5SldoL09odkt3bU5CeFQ3ZXpzS0NMby9WWVZUclpyamEyWmI2dWtKVVpvT2JlYkl2SXBxTFNUZEl5OUt5OXZTNWUzN041Y2RQYytpMTRnZHRHalJvd0tCQmc2aFdyUnIyOXZaWVdWbXhlZk5tenA4L3o3dnZ2bnZYc3FaMzlrNzI4UEJRUG9CblptWmlhMnZMNjYrL2Z0ZDVyRm16aHN6TVRKeWRuVXZVaWpLdjZ0eTBhZE1JREF4a3dZSUZCdlBKcTl5a1ZxdDU3NzMzU0VoSUlEdzgzS0RkV25Hc1dyV0ttVE5uOHZmZmY5T21UUnNsaUpUM2dYejc5dTNjdW5XTEVTTkc0T3ZycSt5M3NiRmg0c1NKakJvMWl0MjdkN04xNjFiV3JGbERwMDZkNk51M0wwODg4VVNKNXBFbk9sWERvQzEvY1V0citHVEZhODBiOCtManBRdlFDaUdFZUhUcGRSQjlKTFhBQnRDclN0K2VUWW5ycXFCdUJ3bklDaUdFRU9MUlpsQVpTUzl0Mm9RUVF0eGJzMmZQTnJudjdObXpUSnc0a2NHREJ6TnMyTEM3bmlzeE1aSFhYbnZ0cnNmbFBReGNsQysvL0pKNjllb0J1V0VVVDAvUElxdmRwS2FtTW12V0xBWU9IRWpUcGswTjlsV3BVZ1dBdlh2M0FuRHMyREVDQXdQSnlja3hLQVRScWxVcklQYyt3cDFkY0JJU0V2RDM5emZZTm5mdVhGUXFGVC8vL0RQVnFsVmovLzc5ZlA3NTUvVHExUXRRMHVjdEFBQWdBRWxFUVZTQUdqVnFVS05HRFZKU1VxaFhyeDV1Ym03S1dBc0xDMnh0OCsrSDVvV2pqaDA3eGtjZmZZUy92Ny9COFdabVpvd2VQWm92dnZqQzRENTJXRmdZUUptS1MrUlp0R2dSTGk0dVJ1OFBwNlNrOE00Nzd4QVhGMGVyVnEwWU5Xb1VEUnMyVlBabloyZHo5T2hSay9QWXRXc1hWYXRXeGRuWm1XUEhqbkhqeGcycVZhdG1jaTZ1cnE2RldnMUdSMGZ6ODg4L3MzUG5UdDU1NXgwV0xseUloNGZoQS9jdnZQQUN1M2J0WXZIaXhheGV2YnBjV3ZFSkljcm1rUWtqM2J4NWs4dVhMek5vMENCcTE2Nk52YjA5bHk1ZHdzL1BqM0hqeG5IdzRFRmF0V3BsOG8weUx6MzdmLy8zZjN6Ly9mZk1ueitmckt3c1B2dnNNOUxTMG9EY01vQVJFUkVzWDc3Y1lHeGVJbmZyMXEyRjN2aG16cHlKczdNelhsNWVlSG5sdDhyNTRJTVBzTGEyNXUyMzM3N3Jhek1XUnJwVGl4WXRsTFJ1M25XclZxM0t1KysrcTJ5enRyYm05OTkvdit2MTd1YmFIVzNYakdudFVwTW5henZUcFg1ZFBCM0xYdlZEaU1yTzN0S0NUN3UwWTlDdmYzRy9HcE5vZFNWN3dzN0N3b0kzM25oRFdROE9EaVlrSkFSZlg5KzdoaDJoY0JqcFRuWjJkbmg3ZXl2clFVRkJMRjI2bEk4KytzaWc2dHpHalJ0Tm5pTW1KcVpRdTAxQWVjckMyZG1aeVpNbjgrbW5uN0preVJJbVQ1NE01TDVQNi9WNlpYNGVIaDU0ZUhoUXRXcFZnem12VzdjT0p5Y25nM25tT1h2MkxJY1BIMVordWVuYXRTc0E2ZW5wVEowNmxYUG56cUZXcS9IMjl1YlZWMStsWnMyYXl0aCsvZnJSclZzM0FHeHRiZW5Ycng4dnZQQUNSNDRjWWYzNjliejc3cnMwYU5DQVdiTm1HWXdyam90SktRWkJKRHNMQzZaMmFNUHo3dlZLZEI0aGhCQUM0UHFaVzJnMXR6OUQzSzQwVzZyMmJMZkhjenVVVzdPcERaYjIwb2RFQ0NHRUVJODJDU01KSVlTb3JHeHNiQXhDUy8vOTl4OUhqeDVsK1BEaHluZm1kOHJPem1iMTZ0VTBidHpZb0RERG5kMENIQndjY0hWMVJhTXhmdi9SdzhNRGxVcUZuWjJkRXRZNWUvWXNUWm8wUWExV2MvUG1UWGJ0MmtYWHJsMzU4TU1QK2ZiYmIxbS9majIvLy82N1FWY0R5TDFQa2ZmZGZwN3c4SENETU5MNjllczVmUGd3Zm41K3hNWEZFUllXeG9JRkMzajIyV2V4c3JJaUppYUcyclZyRXg0ZXpqLy8vTU83Nzc2TFJxUEIxdGFXVzdkdWNmcjBhYVBWakk0ZVBZcXpzN05CRUFseXcwQUExYXRYTjlpZWtKQUFVT2JLU0VlUEhpVXNMSXozM252UGFJQm40Y0tGeE1YRjBhMWJOOTUvLy8xQ3g1aWJtOU94WTBlajV6NTM3aHhSVVZGNGUzdmo1T1RFcFV1WENBZ0l3TmZYdDBSenJGT25EcE1uVCtieHh4OW55WklsZlBycHA2eGV2YnJRUGFjaFE0WXdZOFlNL3Y3N2I3cDM3MTZpYXdnaHl0OGpFMGFxVnEwYVk4YU00Zm5ubndkeWJ4STNhZEtFeno3N1RFbiszcTM2UmJ0MjdWaTRjQ0dPam83b2REcG16NTdOaFFzWGNIZDNWOUtuelpzM1o4ZU9IUWJqamg0OXl2VHAwL244ODg4TFZWNHladmZ1M1p3NGNZS0pFeWZpNk9oSVNFaUlVbzdPbUx3d1VsNVAxT0lJQ1FtaGJkdTJ4VDYrSlB4YU53TWdKbFZEbzl0QkkzdExTMlhaMDdHNnRHRVR3b2gxWjg0cnk3WVdGdmMwbEZURnpBd2Z6d1ozUDlBRXJWYkx3b1VMY1hWMTVmWFhYeWMrUGg2VlNsVmtVRWFyMVpib2ZlcmF0V3RFUlVWaGIxLzhLZ2tPRGc2Rm5scFlzMmFOd1hxblRwM28wNmNQMjdkdnAzbno1anozM0hNbTMwZWJObTJxUEVtUm5aM05OOTk4UTlPbVRlbmZ2MytoYStmazVIRDQ4T0ZDYlRXdHJhMTU1cGxuYU51MkxjOC8vN3pSME92S2xTdlJhclhLMHhjQUtwV0twNTkrbXFlZmZwcVRKMC95OTk5L2wrb0poN2F1dGVqajRZWTJKNGM2VmUwWTNNd1RoeXJGLzNNUVFnZ2g4bVRkek9GNjhLMENXMG9YUklMY3lyVjVRU1FMV3pVMW43QXA4L3lFRUVJSUlTbzdkWUUyYlRxOXRHa1RRZ2hST3VucDZTYjNxZFZxaytHZ29zNW5iVzFkNURIVzF0WUczNXQ3ZW5weTlPaFJHamR1ekpOUFBtbDBUSEJ3TUFBOWUvYWtaOCtlSnMrdFVxbnc5L2MzMmE0dDd5SGVtSmdZSUxkTHdlVEprM25qalRkNDVaVlgyTFp0RzVtWm1mVHQyeGZJL1M1ZnJWWVhDaUlWVjJabUpxNnVybno3N2JkVXExWU5qVVpEVGs0T0owK2U1TUNCQTdScDA0YVhYbnFKV2JObTBhcFZLM3IwNk1INDhlTzVlUEVpa1B0dzlLUkprd3pPbVoyZFRXQmdvUExRY2tHbXdraUppWWxBMlNzai9mYmJiOWpaMlJrTjcxeTZkSWtqUjQ1UW8wYU5ZblhJdU5QT25UdUIzUHZ5Tld2V1pOMjZkZXpjdWJQRVlhUThmZnIwNGZEaHcvenp6ei9zM3IxYnFVU1ZwMzM3OWpnNU9iRnQyellKSXdueEFIaGt3a2hRT0d4VXExWXRwa3lad3NpUkkzRjNkemVaMml3b3IrVGJ3WU1IQ1F3TTVNVVhYNlJ1M2Jvc1hicTBYT2FZa3BMQ2loVXJhTnUyTGIxNjlXTFBuajNNbXplUDc3Nzd6bVQvMUt5c0xLRDRZYVQ0K0hpU2twSU1LbzJVSjN0TEN5YTNhM1gzQTRVUUJ2WkZSQ3ZMMndmNlBOQ2h2WFhyMWhFVkZjV2lSWXV3c3JMQ3o4K1BKNTU0UXFrMFpFeFdWbGFKd2tqbnpwM0QzdDVlYWE5V0hOYlcxb1dxRmhtcnBEUnExQ2orK2VjZjFxNWRTOWV1WFl2MVBob2JHNHRPcDFQS3c5NHA3eHgzaHBFQWF0ZXVUV3BxS2lkUG5qUTZOanc4bk5xMWF5c2Z6STFwMGFKRnFYNDVzclV3WitZelQ1VjRuQkJDQ0hHbnFDT3BHS1NQU3AyY1ZobU1yZnUwUFNxcG5DMkVFRUlJSVpXUmhCQkNsSmxHbzFGQ044WTBiZHFVeFlzWEYvdDg0ZUhoREJ3NGtONjllek4wNkZCc2JJcjNNRkhqeG8yeHRMVGsxS2xUSnNOSVo4NmNBYUJseTVZbXozUHIxaTBsQ0ZNVU56YzN6cDA3QjhDUFAvNklqWTBOdlh2M0JzREx5d3R6YzNPYU5jc3RwbERTQjZmdmxGZnQ2ZWpSb3l4ZXZKaVZLMWR5N2RvMVB2bmtFNzc2Nml1aW82Tlp1blFwSFRwMDRJMDMza0N0VnRPN2QyODJidHhJdDI3ZGFOV3FWYUYyY29jT0hTSWxKVVVwcWxGUVNrb0thcldhcWxXckdteFBURXpFeXNxcTJIOG14bWkxV3M2Y09VUGJ0bTB4TXl0Y3NmclFvVU1BZUh0N2x6akVscFdWeGY3OSszRndjS0JWcTFhbzFXcWx3TWZseTVkcDBLQjBEOHcvOTl4ei9QUFBQeHc3ZHF4UUdFbWxVdkhrazAreWUvZHVwUnFWRUtMaVBGSmhwRHRsWjJjemYvNThBTjU2NjYwUzNlVHQwS0VEcjcvK09vTUdEV0w3OXUzbE1oKzlYcys4ZWZOUXFWUktJclp6NTg2c1hMbVNEUnMyTUg3OGVLUGpNak16Z2VLSGtmYnMyUVBBRHovOFFGaFlXSkhoQVNIRS9iRXZJcHEwck56cVBLMWRhajdRUWFUZzRHQisvdmxuQmd3WVFKTW1UWURjWHJ5clZxMWkrUERoSnFzalpXWm1GdnQ5NnRhdFd4dzVjb1NzckN6NjlldkhsMTkrU1owNmRjcnROVmhiVy9QeHh4L2o2T2lJaFlVRk4yN2NBSXArSHoxeTVBaUE4cHJ2bEo2ZVRwVXFWWXorVzdKdTNUb2lJeU9OanN2SnlVR3IxWktTa3NLbFM1ZU1mdUNIM0w3UXhsclFDU0dFRVBkRDBzVU0waE51dC8zVTYxR3AxT2hMVVJkSkJRYmpxcmxWd2NiNXdmM2NJNFFRUWdoeFA2a0tKTFQxVWhsSkNDRWVPckdwbDhqTXlXODFWc3ZPSFN0enUzSzlob1dGQlVPR0RERzV2eVFQLzBKdUM2NEdEUnF3Y2VORzl1N2RpNStmbjlIcVBjYm04Y3d6ejdCbnp4NWVmLzExek0wTDM1TGVzMmNQN3U3dTFLNWQyK1I1YnQ2OGlaMmRIWkdSa2J6MTFsdUY5dGVyVjQ4dnYveVNGaTFhNE8vdno4NmRPL256eno5NSsrMjNsU0JLdzRZTmFkaXdvVEltUFQzZDZFUEY1Y1hTMHBLdnYvNmFpSWdJQmc0Y3lPTEZpM0Z5Y3VMcTFhczgrK3l6Um90UGJOaXdBV3RyYTNidDJxVnNlK3FwcDJqVnFoVXBLU2xVclZxMVVGV2l4TVRFTWxkRk9uLytQSm1abWJSbzBjTG8va3VYTGdHbTc0c1VKVEF3RUkxR1E3OSsvWlM1ZCsvZW5iQ3dNSGJ1M01tWU1XTktOZWU4RUZOVVZKVFIvUzFhdEdEbnpwMmNPM2Z1bm5VSkVrSVV6eU1iUnRMcGRNeVpNNGVRa0JDR0RCbWlwR0dMUzYxV00zanc0SEtkMDVZdFd6aCsvRGl6WnMxUytudGFXRmpnNit2TGp6Lyt5TEJod3dyMVNZWDhNRkp4RXFteHNiRnMzTGlSSjU1NGd1VGtaREl5TW93ZUZ4MGR6VjkvL1lXUGowK0pQNWdJSVVydVJFeThzdnhrN1FmM3Z6bU5Sc1BubjMrT3A2Y253NGNQVjdiMzdObVRIMzc0Z1UyYk5wbjhBSm1abVZuczVQeDMzMzFIYW1vcXZYcjFZc2VPSGVUa0dIOGFjT1BHalRnN085TzVjK2NTdjVaR2pSb3B5M252aGFibXA5ZnIrZU9QUDNCMGRNVFQwOVBvTVdscGFTWi9nZm55eXk5TnptUGh3b1hzM2J1WG1qVnJZbXRyeTRJRkMrN3BMMEpDQ0NGRVNXV242NGc5bVphL1FhVXFWUkFKREFzcnFTMVUxSDZ5Zkw5MEZVSUlJWVNvektReWtoQkNQRnhpVXk5eE9tWVhzV21YdUpKOHV0QitGenQzL0x6OHkvV2FscGFXUllhUlN1cC8vL3NmSDM3NElidDI3V0xseXBYTW5qMmJQLy84a3drVEp0ejFBZUsrZmZ1eVo4OGU5dS9mWDZobDFuLy8vVWRFUkFUdnZQT095ZkVaR1JsY3ZYcVZGMTk4a1p5Y0hESXlNcGcxYTVZU3dQbnJyNzhJQ2dvQ2NvdEkrUHY3czJEQkFyeTh2UER4OGVIczJiTUVCUVdSbFpYRkgzLzhZWERlN094c1huenhSV1Zid2VYaU9uLytQUDM3OXljOVBSMmRUcWNzdDIzYkZyVmF6YkZqeDhqSnlhRnUzYm9rSlNXWlBFOWdZQ0Nob2FIWTJ0b1NHaG9LUUVoSUNIWjJkclJxMVlyazVHUUF0bTdkV3VqNjJkblpiTjI2Rldkblo1NSsrdWtTdjRicjE2OERwa05xTjIvZUJLQmF0V29sUG5kZXNLcHIxNjdLdG03ZHVyRnExU29DQWdJWU5XcVV5WWV6aTVKMy84VFVQZTY4dng4SkNRa2xQcmNRb253OWttR2t6TXhNNXMyYngvNzkrK25jdVRQRGhnMnI2Q2x4K2ZKbHZ2bm1HeDU3N0RFdVhickVzV1BIU0VoSUlDRWhnYmk0T0xSYUxaczNiMmJFaUJHRnhxYW1wZ0lZN2RkYXQyNWQvUDM5Y1haMjV1clZxM3o4OGNka1ptYmk1K2ZIbkRsekRJNTk4c2tuOGZmM3AyN2R1cHcrZlpyMTY5Zmo2ZWtwWVNRaDdvTlRsU1NNdEdqUkl1TGo0K25VcVJPclY2OG1JU0dCeE1SRUVoSVNTRTlQWjhlT0hRd2RPaFI3ZS90Q1kxTlRVM0YxZFRWNjNqRmp4cURWYXRIcjlmejQ0NC84K3V1dmRPellrWll0VzdKanh3NkRZei81NUJNc0xISXJLQnc4ZUpDTWpJeFNoWkVLMG1oeW4wWXgxZmY2bDE5K0lUbzZHajgvUDVNOWtaT1RrN0d6SzlrTjFRTUhEdkRubjM4eWFOQWd1blhyeHJoeDQ1ZzVjeWJUcDArWDhxRkNDQ0VlR0ZHSFVzbS9GNlpIaGFxVVVTUkR0WisweGF4S3FYdTlDU0dFRUVJOGRDU01KSVFRRDRmVE1UdlpkL2s3VWpMaWlqd3VQVHV0eVAwUENwVktoYmUzTjE1ZVhuejU1WmZzMjdlUE45OThrNkZEaHpKZ3dBQ1RnWkxHalJ2VHFsVXJ2dm5tRzlxM2I2KzBFOVBwZEt4YXRRb0hCNGRDSWFXQ1RwMDZoVTZuNC9ISEgxZTIxYTlmWDZrc2xGZllBYUJxMWFvNE9EaVFrcEtDbjU4ZktwV0s0OGVQczJIREJqNzc3RE9ERm1jYk4yN0V5c29LSHg4Zlpkdmpqei9PeFlzWFMvUnpjWEZ4WWRDZ1FlemJ0NC9rNUdSOGZYMEpDQWhROWg4NmRBaXRWc3ZMTDcrc1BIQTljdVJJcGJ0Qzc5NjlHVDU4T0N0V3JBREEzZDJkQlFzV0FCamN1ODdJeUNBakk0TnZ2LzNXNkR5Kyt1b3IyclJwVTZvd1VrcEtDb0RSWWhpQWNpL0dWUERIbElTRUJFNmRPa1d0V3JVTXFpbzVPanJTdkhselRwOCt6ZkhqeDJuZnZuMko1NXgzWDl6WWZTaklmeTE1SFRHRUVCWG5rUXNqWGIxNmxkbXpaM1B4NGtVNmQrN00xS2xUVGQ1WUxxbms1R1JPblRwVmFIdGVDYnZUcDA4YmZlTnIzTGd4MTY1ZFE2dlZjdTNhTmZiczJVT3RXclZ3Y25MQ3pjME5KeWNuRGg4K3pPN2R1M245OWRjTHpUY2tKQVRBYUNrK0N3c0xxbGV2enZyMTY5bTZkU3M2blk2cFU2Zmk2ZW1KU3FVeXFEWmlhMnVMbTVzYmtGdmFEeWpYdGtoQ0NPTlNzN1NFSnFVbzYyMGU0REJTWHF1eHZYdjNVcXRXTFp5ZG5YRnpjNk5ObXpiWTJOaXdiTmt5OXUzYlovQWhIbkkvSEVaSFI1c3M5Vm16WmsxT25EakJuRGx6T0gvK1BDMWJ0bVRLbENrY08zWU13T0M5cXVEN1VtSmlva0dGbzVpWW1FTFh6c3pNTkZyMnRLRGc0R0RBK1B2b3RtM2JXTDE2Tlo2ZW52ajYraG9kbjVhV1JuQndjSkc5clF2S3ljbGg0OGFOckZtemhsYXRXakZzMkRETXpjMlpObTBhbjMvK09XKysrU1lUSjA2VUVxSkNDQ0VxWEVwWUJwcTQzRmF5ZWloYkVFbXZoOXRmdUZrN211UGdMcFVBaFJCQ0NDRUtNZ3dqU1pzMklZU29iTTVmRDJSbjZGZEZocENxbU5uaVl1K09nN1VMTFd0NzM4ZlpsWjJEZ3dQVHBrMmpVNmRPTEZteWhEVnIxbUJ0YlczeWUzT0FjZVBHTVdyVUtGYXVYTW5FaVJNQitPMjMzemgvL2p4VHBrd3grWUF3d09iTm0zRjFkY1hOelkwclY2NEFNR0hDQkNYOHBORm9jSEp5SWlrcGlXblRwcEdWbFlWYXJXYkZpaFY4OU5GSEhEaHdnT2JObTlPMmJWdmx1M2FkVHNmYXRXdXBVYU1HTDc3NG9rR1FhdE9tVFNYK2VYaDdlM1BseWhVc0xTM3g5dlltTEN5TTY5ZXZFeGtaeWZuejV4azRjQ0FOR2pUZzh1WExyRisvbnBFalJ5cFZodXJXcmN2Smt5ZEpUazdtaVNlZU1IbWRqejc2cU1oNWpCa3pwdGhkS2U2VWQrL0ZXQnM5eUsrWUZCWVdScXRXcllwOTN0MjdkNlBYNjhuSnlXSEdqQmtHKy9MdVFlL2F0YXRVWWFTOCsrSUZXKzhWbEhjZlhhOHZqMGZwaEJCbDhVaUZrWTRmUDg3TW1UUEp5Y2xoK1BEaERCa3lSRW1mbG9lSWlJaEMxWWJ5cU5WcTFxOWZiM1RmNU1tVDZkS2xDeHMyYktCNjllcEdqL0h5OHNMYTJwcDU4K1poWldXRm5aMGQ1dWJtUkVWRmNlREFBUjUvL0hIbEh5KzlYcytWSzFjNGUvWXNodzhmVnBMRHJWcTFZc3lZTVVyZ3FHYk5tZ1FGQmJGanh3NkRhaDRaR1JsczJMQUJHeHNiNnRhdFc1WWZpUkNpR0M0a0ppdkxIaldNcDg4ZkZGOTg4UVcydHJaWVdsb2EzZCswYVZQaTR1S1lPM2N1OXZiMjJOallrSkdSd1pFalI5QnF0WGg1ZVNuSHBxYW1jdTdjT1lLQ2dqaHc0QURYcjEvSDF0YVdrU05IMHI5L2Y5UnFOVFZyMWdSZzNicDFkT3JVU1huUDF1djFYTGh3Z2ZqNGVJUHdrYjI5UFMrOTlKTEJuTzRzWGZybm4zOFNIQnlNbzZNajF0YldKQ1Vsc1dQSERteHRiUTFhc01YSHgvUDExMTl6OE9CQjNOemNtRFZybHZLTHlZSUZDM0J3Y01ES3lncWRUc2ZCZ3dkSlMwdmorZWVmTC9MbmQvMzZkUTRjT01EV3JWdUpqWTNGMjl1YnQ5OStXL21nMzc1OWU1WXZYODZubjM3S2h4OSt5R09QUFViUG5qMXAwNllOZGV2V0xiZndyQkJDQ0ZFY09SbDZZazVxbFBVeS9lYWtSd2tpb1lLNkhZdy92U2FFRUVJSThTaVR5a2hDQ0ZGNS9YWnVMdi9HN0N5MHZiNURjOXJWZXdrcmN6c2VxMTY4aDFrZmRNODg4d3hObXpabDgrYk45TzNidDhoajY5V3J4N0JodzFpelpnMTE2dFNoZnYzNmZQMzExN1J0MjVZZVBYcVlITGR6NTA3KysrOC9SbzhlalVxbHd0YldGaTh2TDU1Ly9ubWx3bEpXVmhiWjJkbU1IajBhYzNOekZpOWVUSEJ3TUV1V0xLRmZ2MzdvOWZwQ0xldkN3OFBKeXNvaUxDeU1GU3RXTUc3Y3VGTC9IRzdkdXNYWnMyZEpTRWpnNXMyYm5EMTdWZ25hSERod0FBY0hCNFlORzRhRmhRVjJkbmFzWDcrZWR1M2FHVHc4M2JCaFEyYk1tTUdSSTBlNGV2VnFxZWFSbVpsWlpLaXJLSG4zbGsxVkVXclZxaFc3ZCs5bXo1NDl2UHp5eThVK2IxNkx0cnd1UU1ZY1BYcVVtemR2R2xTdHVodTlYcTkwMCtqWXNhUFJZL0plUzJsYXl3a2h5dGNqRlVacTNydzU3ZHExWStEQWdRYVZOTXBMeTVZdDJibXo4QWVONGpJVlJJTDg1R2w4ZkR4bnpweFIwcHhXVmxhMGJ0MmE4ZVBISzhkZXZYcVYwYU5IbzlQcHNMR3hvVWVQSGp6Ly9QTTBhOWJNNEp3alJveGcvdno1TEZteUJKMHUvMGtidFZwTjdkcTFlZSs5OTVUeWUwS0llK2RrZ1JadG5vNFBkaGlwcVBjcHlDMGpldVBHRFFJQ0FneXFHYm00dURCNjlHaURTai9MbHk5WFNwWTJiTmlRL3YzNzA2TkhENE53Wk5PbVRmSDE5V1hYcmwzczM3L2Y0Rm8yTmpaMDd0elo0SmNkT3p1N1FyOWMvUDMzM3dicmFyVzYwSHUxaTRzTDc3enpqdElhN2N5Wk0weWVQQm1kVGtmUG5qMFpNMmFNd1lmNXNMQXd3c1BEeWM3T0JxQldyVnFNSHovZUlHeVZKelUxbFNWTGxuRHAwaVdpbzZNQmFOMjZOZSs5OXg3Tm16Y3ZkSHo5K3ZWWnRXb1YrL2J0NCtlZmYxWkt0RnBhV2pKdDJyUlNsVm9WUWdnaFNpUHF5RTEwMnZ5bnlGUlE2cXBJK3R2dDNRQ2NtOXRnYVcrOGhMc1FRZ2doeEtOTXBjcC9DRWt2WVNRaGhLZ1VNckxUK083a3U4U21oUmxzYjFIN09ibzBHSTZEVmRGVit5c3JSMGRIUm8wYVZheGpCdzhlektYL1orKyt3NXE2K3phQTN3bWJBREtVRFlvRFIxMjRjTzlSYlYyUDJycGFxMUpuYTU4TzkwUjlSYTNiYXV1b28xYXJyYUxXdXAvaVhpMkt1RUZSUVJraUNCaEdRa0xPK3dmbFFFellTTkRlbit0NnIvZWNrek4rb2NLVG5IUC92dDhIRDdCcDB5YVltSmpBMDlNVE0yZk9MUENZZXZYcXdkdmJHeDA3ZGdTUS9aejBzODgrZzB3bWc3VzFOWDcrK1dkY3Zud1p5NVl0ZzUrZkg1bzJiUW9IQndkNGVYbkIxZFVWZi96eEJ6dzhQTkMxYTFldDgvNzU1NThBZ0JZdFd1RGd3WVB3OHZMQ2UrKzlWK3ozcjFBbzhQVHBVd1FFQkNBMU5SVnF0Um9CQVFHUXkrVm8yclFwaGc0ZGluYnQyaFg2bkZVaWtjRFgxeGVYTGwzUysvckZpeGZGZ0pNK3ZyNitVQ3FWTURjdldmVnBlM3Q3QU1DTEZ5LzB2dDYrZlh0czNMZ1JFUkVSMkxObkR6Nzg4TU5DejNubnpoMDhmZm9VTldyVXdBOC8vS0IzSDM5L2Y1dy9meDVCUVVIbzE2OWZrY2U3WThjTzNMOS9IM1hxMUVITGxpMzE3cE1UZnNwNWIwUmtPUCtxTUpLNXVUbm16SmxUcEgyOXZMeHc4dVRKSXUzYnUzZHZuYlpBcjB0T3I5Q3NyQ3hvTkJxOS95UG02ZW1KcVZPbm9rcVZLcWhidDI2K3BmVzh2YjJ4Y2VQRzF6cGVJaXBjZUdKdWl6WnYrNExEUG0rQ0prMmE0Tml4WXhBRUFXcTFHa1pHUm5vcitvd2NPUkpObXpaRmt5Wk45TFpIeXpGaHdnUk1tRENoME90KzhjVVhZamdvcjgyYk4ydXQ5K2pSQXoxNjlFQm1aaWFVU2lXTWpJekVtUlE1R2pSb2dBa1RKcUJodzRaaU5ibTgxcTlmRHlBN2hhL1JhUEx0aVExa1YydXlzcktDbDVjWCt2WHJwelB6UVIrcFZJck9uVHVqYytmT2lJcUt3dFdyVnhFVEUxT2lrcVZFUkVRbGtmSllpZFNZdk8zWlNoNUVnZ0N4dXFHNXJSR3F2R05aeUFGRVJFUkUvMDZzakVSRTlHYlJGMFNxYXRzUS9kNlordGFHa0VwQ29WQ0lWV3BVS2hVY0hSMmhVQ2pFeWNINmVIaDRZTVdLRmZqNjY2L2g3dTZPYWRPbVlkeTRjZWpidHk5R2poeUpUcDA2WWQrK2ZRZ0lDTUM4ZWZNZ2tVZ1FIQnlNQmcwYXdNUERBdzRPRGhnK2ZMaFdoeHlsVW9sang0NmhWcTFhOFBmM3grVEprN0YyN1ZwVXJWcFZwNkJEWWVSeU9abzNidzUvZjM5czJMQUJNVEV4OFBmM3gvcjE2L0g4K1hQTW5Ea1R0MjdkRXZmUG1ienQ1K2VuTmFiQXdNQUNBMHVIRGgzU09zK3IzTnpja0phV1Z1SXdVdTNhdFNHVlNuSHo1azMwNktIYk50RE16QXhmZnZrbDVzNmRpODJiTnlNaElRSERoZzJEclczdXhIcUZRb0dnb0NEVXIxOGZucDZlNG1Ud0xsMjY1SHZkN3QyNzQvejU4emh4NGtTUndraFBuejdGamgwN0VCUVVCRnRiMndKYjE5MjZkUXNTaVFUMTZ0VXI5THhFOUhyOXE4SklieE1qSTZNQ0gzNTM3dHk1SEVkRFJLVVJtNXJiL3NTN2dsZEdLZzZKUkZMZ2gyaG5aK2RDUXpuRmtmZkRiMUdZbXBybTIyNE9BUHIyN1Z2b09TUVNTWUYvaTNQODk3Ly9MZGJZOHZMMDlJU25wMmVKanljaUlpcXVyRXdCc1grbml1dVNuRFJTU1VseS83OTdXNXRTOW5zaklpSWllbnRwaDVFMEJleEpSRVFWd2F0QnBFWXUzZEd2M2xRRGpxaGlVYWxVT0g3OE9IYnUzSW1FaEFSMDZOQUJOalkyT0hUb0VFYU9ISW5ldlh2alAvLzVEeHdjSFBRZS8vRGhRNFNGaFdIUW9FRTZyN201dVdIeTVNa0lDQWpBdzRjUFViMTZkZmo3KzZOOSsvWVlNbVFJamgwN0JybGNqbW5UcG9uSGJObXlCWEs1SEpNbVRZS3hzVEhtekptRGNlUEdZZUhDaFdLSEFxVlNpZkR3Y0sxcnhjVEU2RncvTWpKUzcwVG1IQjk4OEFHNmQrK3U5VjUyNzk0TlB6OC9yZlpoaFQxZkNBZ0lLUEIxUVJDUW5wNnVNK0c2cUt5dHJlSHQ3WTFyMTY3bHUwL3IxcTB4WmNvVXJGeTVFZ2NPSE1EQmd3ZFJyVm8xeUdReUpDWW00dm56NTFDcjFWaTJiQm1jblozRkxoYzVWYTMwYWRHaUJXeHRiWEgvL24wOGV2Ukk2MmNaR3h1TDZkT25BOGorN3hFZkg0OW56NTRCQU9yVXFZTlpzMmJCeWNrcDMzTmZ1M1lOTldyVUtGYjdOeUo2UFJoR0lpSXlzUEFYdVpXUm1yazRHbkFrUkVSRVJFRE1GVG15TXYrcGd5UUlnS1RrNlNGQkVNUVpmNDROTFdGV2llM1ppSWlJaVBMRHlraEVSRytPWStIcnlqMklwTkZvb0ZRcUMzd2RBREl5TWdvOWw1bVptZDZPQm1VaFBqNGVSNDhleGRHalI1R1ltQWczTnpmTW5Uc1hiZHUyQlFDMGE5Y08zMy8vUFg3OTlWZnMzYnNYelpzM1I3ZHUzZENpUlF0WVdGaUk1OW15WlF1Y25aM1JybDA3QU5rZEJYSXFEQUhaSVpudDI3ZkQzdDRlVVZGUlVDZ1VxRjI3TnR6ZDNmSFpaNTloMmJKbHFGZXZIdnIwNllPUWtCRHMzNzhmZGV2V0ZVTXlkbloybURsekppWlBub3k5ZS9jQ0FLS2pvekZ4NHNRQzMxOWFXaHJ1M0xtRG5qMTc1cnVQajQrUDFycVZsUlYyNzk1ZFlPZUVtemR2aXAxNEZBcEZnV1BJRVIwZERVRVFpajFaTzYvdTNidGp6Wm8xdUhyMUtwbzJiYXAzbjI3ZHVxRlJvMGJZdjM4L2dvT0RFUnNiaTZ5c0xOamIyNk5odzRibzBLRURhdGV1alFzWExpQXRMUTBOR3paRWxTcFY4cjJta1pFUnVuYnRpcjE3OStMRWlSTVlPM2FzK0ZwR1JnYUNnNE1CWkU4cXQ3ZTNSK2ZPbmRHeFkwZTBiTmxTcTdMVXEyN2N1RkdrLzRaRVZENFlSaUlpTXFEZzJIaHh1WmI5MjFNVmlZaUlpTjVNcVRHWmVCbVZtYnVoRkVFa3RtY2pJaUlpS2g2R2tZaUkzZ3lQazY3anlwTkFjYjI4S2lMZHZIa1QzM3p6VGFINzllblRwOUI5RmkxYWhPYk5tNWZGc0FBQTZlbnBPSDc4T002ZVBZdmJ0MjlERUFSNGVucGl4SWdSNk42OXUxWUZJQjhmSC96d3d3ODRjK1lNZnZ2dE4xeTVjZ1ZYcmx5QnNiRXhHamR1akduVHB1SCsvZnU0ZnYwNlpzeVlJWWFtWEZ4Y2NPclVLYmk1dVdtMUpWTXFsVGg4K0RDa1VpbGF0bXdKQU9qUm93Zk9uajJMVTZkT3dkUFRFM1BteklGTUpzT01HVE8weHQyd1lVTXNYNzRjOWVyVmc3Ky9Qenc4UERCdjNqeXRmYUtqb3pGbnpoeHgvY1NKRTVCSUpPSzFxbGV2anNURVJOeThlUk9ob2FHb1ZhdFdpWDZHbnA2ZUdEbHlKQUJnOWVyVmV2Y0pEdy9IdVhQbjRPRGdBQ01qSTdFbDJqdnZ2Rk9pYXdMQXUrKytpMTI3ZG1IWHJsMzVocEVBd05IUkVXUEhqdFVLRHIycVU2ZE82TlNwVTVHdSsrcTU3TzN0Y2ZMa3lhSVBYSTlkdTNiQnpzNE92WHIxS3RWNWlLaHNNSXhFUkdSQTRZbTVWWkZjcmZMdmoweEVSRVQwdW1sVUFwNWVsT2R1S0VWN05nRjVja3hzejBaRVJFUlVKQXdqRVJGVmZBcDFLZzdlV1NxdVY3VnRXRzZ0MlZ4Y1hEQjY5T2d5T1plSGgwZVpuQ2VIbVprWnpwdzVnN3QzNzZKVnEyVnZ5ZmNBQUNBQVNVUkJWRmJvMWFzWFdyUm9rVzhWRzZsVUtnWlhidDI2aFdQSGp1SHMyYk9vVjY4ZUtsV3FoS1pObTJMQmdnWHc5ZlVWanhrL2ZqeFdybHlKVmF0V2lWV2djczdsNHVLQ3FWT253dEV4dC92RXRHblRZR2xwS2JaZzgvZjMxMXVWcUg3OSt1S3lpWWtKUEQwOXRWN1BXNDBKQU9SeU9UNzQ0QVBJWk5uUGREcDI3SWpseTVmajFLbFRjSEp5S2xJWVRKOUtsU3FoVFpzMkFJQS8vL3dUbFN0WDF0bEhJcEZnOSs3ZDRycXBxU2xHang1ZFlNdTR3cGlZbUlqdDZzNmVQWXYyN2R1WCtGeUdkT25TSlZ5OWVoVlRwa3lCcWFtcG9ZZERSQUFrZ2lBSWhoNEVFZEcvMWJ5elYvREgvY2NBZ0U5OTNzSFlKdlVMT1lLSWlJam85WGg2VVk2VVJ6bmwzZ1ZJSUlXQWtueGRsRUFRTkxudDJScFpva3A5VmtVaUlpSWlLc3llRzNOeDcvbDVBTUNIRGYxUnAwcGJBNCtJaUloZWRmcmhkcHg1OUpPNFByYkZCamhiMXpUZ2lDcU81T1JrQ0lJQU96dTdFaDJ2VUNoZ2FtcGE1dTNqMUdvMW9xS2lVTDE2OVRJOTc2czBHczFyYTMyWFYzcDZPbFFxRlFSQmdJMk5UWmxkYzgyYU5RZ0tDc0tHRFJ2ZzVPUlVKdWNzTHdrSkNSZ3paZ3hhdDI1ZHBPcGhSRlErV0JtSmlNaUE4bFpHYXVyaVdNQ2VSRVJFUks5UFdwd3FUeEFKZ0VTQ2tzOWIwYkE5R3hFUkVWRUpzRElTRVZIRnBsQ240c3FUZmVLNnI4ZC9HRVRLdzliV3RsVEg1MjI5VnBhTWpZMWZleEFKUUxrRWtRREEwdkwxM0dlWk1HRUNCZ3dZOE5yTy96cVptNXRqN2RxMVdwV3hpTWp3R0VZaUlqS2c4QmU1WWFUYURpV2JMVUJFUkVSVUdobzF0TnV6QVNoUlFhU2M0M0pLc0xNOUd4RVJFVkd4TUl4RVJGU3hYWTdhQjRVNkRRQmdaaVJEeCtvakREd2lvckpqYkd3TU56YzNRdytqUkt5c3JHQmxaV1hvWVJEUks4b25va2xFUkRxQ1krUEZaV2NyUzFpYm1oaHdORVJFUlBSdkZSZWNDbldHQmdCUXVpYmVFcTIyYm80TkxXRld5YWlBL1ltSWlJZ29MNGFSaUlncXR0RFk0K0x5dTdVbnd0eVk0UWNpSXFMOE1JeEVSR1FnZVZ1MDFiWm5WU1FpSWlJcWYybHhLaVJGS01SMWFhbXFHTEU5R3hFUkVWRnBTQ1c1dCtzMUdvYVJpSWdxa252UHp5Tlo4UXhBZGxXa3hpNDlERHdpSWlLaWlvMWhKQ0lpQXdsL2tTUXVlenVVcnBjeUVSRVJVWEhwYTg5V3FzSklZSHMySWlJaW90SmdaU1Fpb29ycjN2TUw0bkpqVndhUmlJaUlDc013RWhHUmdlU3RqTlRVeGRHQUl5RWlJcUovbzJjaGVkdXpDYVhJRGttMCtydXhQUnNSRVJGUnlUQ01SRVJVTVNuVXFRaU5QU0d1c3lvU0VSRlI0UmhHSWlJeWtQQVhlZHEwT2JCTkd4RVJFWldmOUhnVlhvVG50bWVUU0NTbHFJcWtBZGllallpSWlLalVHRVlpSXFxWUhpZGRGNWVkcktyRDJicW1BVWREUkVUMFptQVlpWWpJQUlKajQ4WGxXdmEyc0RZMU1lQm9pSWlJNk45RW94THc1Snk4OEIyTFFnRFlubzJJaUlpb2JFaWxEQ01SRVZWRWo1TkN4ZVU2VmRvYWNDUkVSRVJ2RG9hUmlJZ000R3FlTUJKYnRCRVJFVkY1aXZrckZXcEZkbnUyVXBSRFFuYnFpTzNaaUlpSWlNb0tLeU1SRVZWTVljOHZpTXZWN0JvWmNDUkVSRVJ2RG9hUmlJZ01JRzhZcVJuRFNFUkVSRlJPWGtZcGtmSllLYTVMU3ZPTlVHQjdOaUlpSXFLeXhEQVNFVkhGazZ5SVE3TGltYmhlemE2eEFVZERSRVQwNWpBMjlBQ0lpUDZOcnNVOUY1ZTlIV3dOT0JJaUlpTDZ0MUJuYUJCOU9UVjNnMURhd2toc3owWkVSRVJVbG93a3ViZnJzd1MxQVVkQ1JFUTU4clpvcTEyNXRRRkhRa1JFOUdaaFpTUWlvbklXbktjcWtyT1ZKVnl0WkFZY0RSRVJFZjFiUERrdmgwYVZIVDhTZ0ZLRWh5UmFLU2FueGpLMlp5TWlJaUlxQTZ5TVJFUlU4VHhPdWk0dXN5b1NFUkZSMFRHTVJFUlV6dGlpallpSWlNcGJZbGdHMHVOVkFMSnpSTklTSjVFa0VDQ0lRU1pMUnhOVXJtZFJKbU1rSWlJaStyZGpHSW1JcU9KNUpvOFFsNTJ0YXhod0pFUkVSRzhXaHBHSWlNcFplR0t5dU55VVlTUWlJaUo2elRKZlp1SFp0VFJ4WFNJZ08xQlVBZ0lFTWNZa05aWEFvNTExR1l5UWlJaUlpQUNHa1lpSUtxSzQxTnd3RWlzakVSRVJGUjNEU0VSRTVVaWVxY0tacUdoeG5XRWtJaUlpZXEwRUlPcmNTd2lhbkZXaFZPM1o4aDdxM3RvYXh1YjhTa2xFUkVSVVZoaEdJaUtxV1BLMmFIT3lxbTdBa1JBUkViMTVlT2VZaUtnY25ZNThLaTdYc3JlRnE1WE1nS01oSWlLaXQxMzhqWFFvazdNZlpBbUM4RXFjcUppRTNHcEtkalhOWWUxbVd0cmhFUkVSRVZFZVdtRWtEY05JUkVTR0ZxZlZvcTJtQVVkQ1JFVDA1bUVZaVlpb0hGMk5qUmVYZTlmeU11QklpSWlJNkcybmVLSEc4MXZwNG5vcFlralpRYVIvVG1BaWs4S2xtVldweGtaRVJFUkV1bGdaaVlpb1lvbExmU0F1TzFzeGpFUkVSRlFjRENNUkVaV2owNUZzMFVaRVJFU3ZuMGFkM1o1TkpBQ1FsQ0tPbEhPc0JQRHNZSU04ejhtSWlJaUlxSXd3akVSRVZMRWtaOFNKeTg3V05RdzRFaUlpb2pjUHcwaEVST1VrT0RZZXFaa3FBSUN6bFNWcU85Z2FlRVJFUkVUMHRvcTdtZ3BWcWdaQWRudTJFcGRGa21Ubm1ISTROWmJCM002NDFPTWpJaUlpSWwwTUl4RVJWU3lSeVRmRVpiWnBJeUlpS2g2R2tZaUl5c2tmOXgrSnl4MnJ1aHR3SkVSRVJQUTJTNDFWSWVtQlFseVhTRXI2dFU4Q1FTT0lPU1pMUnhOVXJtZFI2dkVSRVJFUmtYNVNhZDR3a3NhQUl5RWlvbVJGYmxVa015TVp6STNacnB5SWlLZzRHRVlpSWlvSDhreVZWb3UyamxYZEREZ2FJaUlpZWx0bEtRVTh2ZkJLZXphdDJrYkZJVUR5VDNzMnFha0VIdTJzU3pzOElpSWlJaW9BS3lNUkVWVWNiTkZHUkVSVU9nd2pFUkdWZzlPUlQ3VmF0RFZ6Y1RUd2lJaUlpT2h0OVBUQ1MyUXBzOE5IQWdSQVVvcitiSG00dDdhR3NUbS9QaElSRVJHOVRnd2pFUkZWSEhIeUNISFoxc0xaZ0NNaElpSjZNL0Z1TWhGUk9mamxWcmk0UFBTZDJnWWNDUkVSRWIydFh0eFhJRFUyTy93TUFaQkNnaEpYUlJKeWo3T3JZUTVyTjlQU0Q1Q0lpSWlJQ3NRd0VoRlJ4YUZRcDRyTHR1WU1JeEVSRVJVWHcwaEVSSzlaV0dJeXdsOGtpK3U5dmIwTU9Cb2lJaUo2R3lsVHNoQVhuSHVqRkpLU04yZURJSWlGa1V4a1VyZzB0eXJ0OElpSWlJaW9DQmhHSWlLcU9CNG5YUmVYMmFhTmlJaW8rQmhHSWlKNnpUYUYzQktYMzY5VkRkYW1KZ1ljRFJFUkViMXRoQ3dnNm5RS0JFM3V0cEkyWnhNRTVMWjJrd0NlSFd5UTU1a1lFUkVSRWIxR0RDTVJFVlVjS1lwbjRqSXJJeEVSRVJVZncwaEVSSzlSY0d3OFRrZEdpK3REMktLTmlJaUl5bGpNMzZuSVRQMG5pZlJQVWFNU1ZVV1NRQ3ZGNU5SWUJuTTc0OUlQa0lpSWlJaUtSRHVNcERiZ1NJaUlLRGxQR01uWnVxWUJSMEpFUlBSbVloaUppT2cxMmhSeVcxeCt2MVkxMUhhd05lQm9pSWlJNkczek1sS0o1QWlGdUM0cFlYczJDUUJvY3JOSWxvNG1xRnpQb2d4R1NFUkVSRVJGeGNwSVJFUVZRNXo4Z2JoY3lkekpnQ01oSWlKNmN6R01SRVQwbXB5T2pNYlYySGh4ZlV5VCtnWWNEUkVSRWIxdFZHa2FQTDBrRjljRmxMQWlFZ0JOVGtrbEFFYW1Fbmkwc3luMStJaUlpSWlvZUl5a3VWVXBzelNzakVSRVpDZ0tkYXE0Yk1zd0VoRVJVWWt3akVSRTlCcklNMVdZZC9hS3VENzRIVys0V3NrTU9DSWlJaUo2bXdnYUlPcDBDdkpPbUpmazdiRldUSG1QOVdodkEyUHprcCtMaUlpSWlFcUdsWkdJaUNxR09IbUV1TXdXYlVSRVJDWERNQkpSQmFEUmFKQ2FtZ3ExdW14bVBLbFVLaWlWeWpJNUZ3Q2twNmNqSWlLaThCM0xXWFIwTkZRcWxkN1gwdFBUeTNrMDJ2elBYa0ZxWnZiWW5LMHNNWlpWa1lpSWlLZ01QUXRKZ3lJNSt3R1ZJT1RVUXlwK1hTUUp0UHU2T1RheWhNekpwQXhHU0VSRVJFVEZ4VEFTRVZIRmtMY3lrcm14bFFGSFFrUkU5T1ppR0ltb0FuajA2Qkg2OSsrUDA2ZFBsL3BjU1VsSkdEVnFGTmF1WFZzR0k4czJjK1pNVEpzMkRXbHBhY1U2TGlJaUFuNStmZ2dPRGk3VjlVTkNRakJod2dRa0ppYUsyNUtTa2pCMjdGaHMzcnhaWi8vUTBGQU1IVG9VVjY1YzBYbXRQR3k0ZGd1bkk2UEY5WG50ZldGdHlvZDZSRVJFVkRaU1kxUkl2SmNocnBlMGhwRUVFbWdFalhnQ0t4Y1RWS2x2V2ZvQkVoRVJFVkdKU0NXNWJkb1lSaUlpTXB6SFNkZkZaV2ZyR2dZY0NSRVIwWnZMdVBCZGlPaE5ZbWRuaDVvMWErTDQ4ZU5vMTY0ZGZIMTlDejFHclZZaklTRWgzOWQ3OU9pQjVjdVg0K2VmZjBiZnZuMzE3bU5tWmdZN096dXRiZHUyYmNPelo4L2c1ZVVGQUpETDVUaDU4bVNoNCtuZHV6ZE1USExETzY2dXJvaUxpOFBzMmJPeGF0VXFtSnFhd3M3T0R2MzY5Y09lUFh2UXFsVXJORzdjR0FDUW5KeU14WXNYdzhyS0NuWHIxaTMwV21YdDBQMUgyQlJ5VzF3Zi9JNDNtcms0bHZzNGlJaUk2TzJrVmdoNGN2Nmx1QzRJZ0VSU3NqaVNCaHJ4V0dNTEtUemEycFRKR0ltSWlJaW9aRmdaaVlpb1lraFJQQk9YYmMyZERUZ1NJaUtpTnhmRFNFVGxhTzdjdVlpTGk5UFpudE5TYmV2V3JmanR0OS95UGRiVjFSVUFjUHIwYVR4Ly9qemY2emc2T3NMQ3dnSTNidHhBVkZTVTNuMmNuWjNScmwwN0FFQk1UQXhHang1ZDZQajM3dDJMdlh2MzZuM054OGNIUzVjdUZkZkR3c0p3K2ZKbGpCNDlHZzRPRGdDQWxKUVViTjI2TmQvenE5VnFxTlZxOU9yVlN5dU01T1RraEduVHBtSG16Sm5ZdjM4L1B2endRd0RBOE9IREVSUVVoT3ZYcjR0aHBKVXJWK0xseTVkWXZYbzFiR3pLOTRIYW9mdVA0SC8yTDNHOWlYTVZmTlBTcDF6SFFFUkVSRzh4QVhoeU5nVWFWVzViTnFsVW1xZE5XL0hPSllhWUpFRFZqamFRbXBhMHhoSVJFUkVSbFFXR2tZaUlLb2JrUEdFa1ordWFCaHdKRVJIUm00dGhKS0p5RkJVVkJZMUdvMU90S0NVbEJkSFIwZkQwOUlTSGg0ZldhekV4TWJoeTVZb1lXQUtBUTRjTzRlYk5tekF6TXl2d2VyLy8vcnZlN1VxbEVrMmJOaFhEU0RsR2pScWxWV0hvOU9uVGFOdTJMU3BYcnF5MVgyUmtKSUtEZzlHN2QyK1ltcG9DQUdReW1kWSsyN1p0ZzZlbkp3WU9IQ2h1YzNaMnhxRkRoL0lkNzg2ZE83RnQyell4aUJRZkg2L1ZhcTF0Mjdhd3NMRFFPa2Z2M3IxaFpXVWxibk4zZDBkV1ZoYnUzcjJMdTNmdkFnQ2FOMjhPWitmWE8zdmhsOXZoV0g0NVJGeXZaVytMNWQzYUZYQUVFUkVSVWZIRTMweEgrbk0xZ0p5S1NDVUxJa2tnZ1NESlBjNmxxUlhNN2ZuVmtJaUlpTWpRalBLRWtiSTBhZ09PaElqbzN5dHZpellucStvR0hBa1JFZEdialhlY2ljcFo5ZXJWTVdIQ0JLMXRFUkVSQ0FvS1FwY3VYZEMxYTFldDE4NmVQYXNWeU1sUnUzWnRyRjI3RmtCMit6TnJhMnV0MTlWcU5VSkNRdURxNmdvM056ZXQxMTY5Zmc0M056ZXh0Vmw0ZURpQ2dvTFFxMWN2blhablVWRlJPSFBtREQ3Ly9ITlVxbFJKNXp4QlFVRzRldlVxVnF4WUFXUGo3RDh6a1pHUitPOS8vNHN2dnZnQ0hUdDIxSHY5ckt6c0dWOUdSa2JpTVd2V3JJR3BxU21rVWlrQUlEZzRXTyt4cndvTkRZVkdvMEZtWmlibXpadjMyc0pJTWFscDhELzdGNjdHeG92YnNvTkliV0Z0YWxMQWtVUkVSRVJGbC81Y2plYzMwOFgxN0tKR0phaUlCRUFEQVRrMWtHdzhUV0ZmMjd6VTR5TWlJaUtpMHBOS1dSbUpLRDhxbFFvdlg3NFVxL0NYaGxxdFJrWkdoczQ5OVJ6SnljbXd0cllXNzFNWFJCQUVaR1ZsaWZmQks1cTB0RFJvTkpwODMydG1aaVl5TWpKZ1kyTlQ0aGJnT2RkNThlS0Z6bVRyTjFHY1BFSmNmcHVxSXFXbHBlSEJnd2VvV3JVcWJHMXRpM3ljWEM2SElBamwzb2tpTDVWS3BkVk5nNGlJM2d3Vjg5TVJFUlhJMU5SVS9HTHc4T0ZEZlBiWloralVxUk0rK3Vnak1YU1RtcHFLR1RObVlPalFvUmc1Y3FUVzhXWm1abUpGbzd5ZVBuMkszcjE3QXdBMEdnMEFZUHIwNlRwZnVuSkNROE9IRHhlMzllL2ZINk5HalVKQ1FnTFdybDJML3YzN28zNzkrdUxyYTlldWhTQUlZdVVsZmRScXRkNFBsQ3RYcm9TM3QzZitQNUI4UEhyMENHUEdqQ24yY1VVUms1cUdqZGR1NDNUa1U2Um1xc1R0dGV4dHNmRzl6Z3dpRVJFUlVablJaQXFJT3B1U3V5RzdMRktKemlWQWdPU2ZLSktwbFJUdXJRMTNNNUdJaUlpSXRFa2x1YmZyTlFJckl4SGx0WFRwVXNURnhXSE5talZGQ3Mwa0p5Y2pLaW9LMXRiVzhQTHkwbnJ0eXBVcm1EOS9QbWJNbUlFT0hUcm9ITHRvMFNKRVJVVmgxNjVkNGlUWi9KdzZkUXFyVjYvRzVzMmJVYVZLRlhHN0lBaElTRWdvOEZpWlRBWkxTOHRDMzR0S3BZSmFYZkRmQkFzTEM1MXRDUWtKR0QxNk5GcTJiSW5wMDZmcnZDNElBcVpNbVlMVTFGUnMyclNwMEhFVTVNQ0JBOWl4WXdkMjd0eFpKb0V4UTRwTGZTQXVPMXU5UFdHa3FLZ29mUFBOTjVnOWV6YmF0Mjh2YnYvMTExK1JrWkdCRVNORzZEMXUzcng1U0VsSndlYk5tNHQwSGJsY2p0dTNiNWQ0bks2dXJ2RDA5QlRYTlJvTnhvMGJoMmJObW1IOCtQRmErNmFscFNFOVBmM1ZVNGdrRW9sTzV3OTlCRUdBUXFFb2NCOWpZMk1Hb29pSWlvbGhKS0kzVUVCQWdMaGN0V3BWakJrekJqLzk5Qk9DZ29MUXYzOS9EQjgrWEF3VDZadTlzWExsU3IzbnJWeTVNbWJPbkFrZ3V6M2M5OTkvajQ4Kytram55MXBJU0FnQ0F3UHg1WmRmaWwrV1hGMWRJUWdDbGkxYmhzcVZLMlAwNk5IaS92LzczLzhRR2hxS0NSTW1GSmk0enkrTVZCSElNMVVJZjVHTXE3SHg0dis5YXZBNzN2aW1wWThCUmtkRVJFUnZzeWZuWHlKTGtWMEZTWUFBcVVSU3NwcElBc1NiOWhJandMTmpKVWdLbitoTFJFUkVST1ZFS21GbEpLSzhNakl5eE9YMzNuc1BVNmRPUldob0tHclhyZzBnKy91TnViazVsaTVkaXRUVVZLU25weU0xTlJYeDhmR1F5K1VBQUI4Zkh5eGR1bFRydkVGQlFUQXpNMFB6NXMxMXJpbVh5eEVhR29wdTNib1ZHa1JTcVZUWXVuVXJQRHc4a0pTVWhLU2tKQUNBbDVjWGxFb2xoZzRkV3VEeFk4YU13YUJCZ3hBUkVZRTdkKzdvM2NmVjFSWG56cDNENGNPSDh6MlBpWWtKamh3NW9yVXRLeXNMaXhjdlJucDZPdXJYcjQrLy8vNWI1N3kzYnQzQzdkdTM4Zjc3Nyt2dFNGQ2pSZzBZR3h2aitQSGplcS9yN3U2T1ZxMWFJVE16RXdjT0hFQ2RPblh3OU9sVFBIMzZWR3MvR3hzYm5XY01GZGt6cmNwSU5RdzRFdjJpbzZPUm1abXA5eldaVEFaSFI4ZGluZS9LbFN0SVNVbkpONHhVWEpHUmtaZzllM2FKang4NGNDREdqaDBycmg4OWVoUlJVVkVZT0hBZ3dzUERBV1QvbTNKMmRzYjI3ZHV4Zi8vK2ZNOWxibTZPUTRjT2llZkpMOVRYcUZFanJXZGErb3dlUFJxREJ3OHU3dHZSc1gvL2ZtemZ2aDFMbHk3Vm1vUS9jdVJJcmQ4ZHFWUUtHeHNiVkt0V0RTMWF0RUN2WHIwZ2s4bEtmWDBBV0xWcUZRNGZQb3g1OCthaFRaczJaWExPbFN0WDR0cTFhMWk3ZG0yeEttOFIwZHVOWVNTaWNuYnQyalg0K2ZscGJjdjU0UGpqano5aTkrN2RXcThWbE9wKzl1d1pLbGV1akg3OStxRkxseTdZdUhFanpwdzVnMkhEaG9ubjFGY0JLVC9tNXVabzJiSWxBSWdmNnVyVnE0ZEdqUnBwN1plU2tqMHp2Mm5UcGxwdDJzTEN3bkQxNmxWWVcxdmprMDgrUVdabUpwUktKUlFLQldyVXFJRytmZnNXZUgyVlNxVlZ6dGJXMWhhK3ZyNlF5V1JZdkhneExseTRVT1QzMHFaTkc0d2FOUXErdnI2d3Q3Y3Y4bkY1YmJoMkM3L2NEdGVxZktSUExYdGJ6R3Z2aTlvTy9JQkZSRVJFWlN2eGJnWlNZLy81TENJQUVva1VRb21pU0JKQWtudWNlMnNibUZWaUVvbUlpSWlvSW1FWWlTaFhhbW9xK3ZmdnI3Tjk4dVRKNHJLN3V6dTJidDJLUC8vOEUxNWVYcWhhdFNwcTFLZ0JlM3Q3Vks1Y0dZNk9qbUluQVkxR0E2VlNDYmxjam9zWEw2Sjc5KzZRU0NSaTRNbk16QXhTcVJTblRwMkNScU5Ca3laTjhQejVjNTNyMjlyYWloTnE5Ky9majdpNE9DUW5KK1BycjcrR1dxMkdXcTNHOXUzYjRlenNqSTBiTjBLbFVtSGl4SW53OC9ORGl4WXR4UE9NR1ROR0RCWmN1M1lOR3pkdTFQdHphTnUyTFlZUEg2NDNPQVVBaHc0ZFFuUjB0TlkyalVhRFpjdVdJVFEwRlBiMjl0aTVjNmZPY1kwYk44YUZDeGRnWVdHQlM1Y3U0ZEtsU3pyN1RKbzBDUzR1THRpNGNTUGMzZDJSbHBhRzFOUlV1THE2NHNXTEYyalVxQkZhdFdxRmt5ZFBJams1R2NuSnlmam1tMjkwenRPNmRXdjQrL3ZySFg5Rms2eUlRMXhxYmhpcG1sMytuUjRNWmU3Y3VZaU1qTlQ3bXErdkx4WXVYRmh1WXdrTkRZVkdvNEdQais0azdlWExsNk5PblRyRk90OW5uMzJtdFo2V2xvYWZmdm9KSmlZbVdMOStQUUJBb1ZDZ1M1Y3VtRFp0R2dZUEhveWVQWHRpMzc1OUNBa0owWHJ2aHc0ZHdzV0xGOFgxOWV2WDUxdjlhTjI2ZFpnM2I1N2UxMUpUVTdGczJiSXlxZmdWRmhhR2pSczM0cU9QUHNxM0cwakRoZzFoWkdRRXRWcU41T1JraElhRzR2cjE2OWk1Y3llKy9QSkx2ZFhjS29JeFk4WmcvUGp4V0xSb0VSWXZYbHhvbUpPSS9oMFlSaUlxWjNaMmRqcGZIRkpTVWhBYkc0dnExYXRybFo4RXNsdW42ZnZTazVXVmhTbFRwZ0RJYnBmV3BVc1hmUDMxMThqSXlJQ0ZoUVdlUFhzR0FFVXE4NXBEWDNuYmd0cTB2YXA2OWVvWU1tUUlLbFdxQkd0cmE1aWJtMlBmdm4yNGQrOGV2dnJxcXlMTkpNbGJHYWxXclZyaWgwZWxVZ21aVEtiVGNrNmZyVnUzUXFsVXd0SFJzVlFmdkRlRkZGeEt0SWx6RlF5dFh4c2RxN3FWK0JwRVJFUkUrY2xJVUNNdUpDMTNnd1JBeVdvaVFSQTA0bWM5dTVybXNQRXNlbUNkaUlpSWlNcUhVWjQyYlZrYWhwSG8zODNTMGhJYk4yNUVjSEF3dkwyOVlXT1QyMkw2d1lNSFVDZ1VhTktraWJodDRNQ0I2TnExYTc3bmk0eU14Smd4WThUMUkwZU9hRlVUV3JkdUhieTl2Y1Z0ZWJzVDVKV3ozNzE3OTdCMTYxYXhXb3BLcGNMbm4zOE9PenM3T0RzN1F5cVZ3c3ZMUzV6MDI3QmhRN0U2VUZwYTl2ZThuRERTb0VHRE1HalFJQURBeElrVDRlam9pTGx6NTJwZDk2ZWZma0pLU2dwV3JWcWx0ZjNFaVJOYWJhaFNVMU94ZVBGaVhMbHlCUU1HRE1Dbm4zNEtmMzkvMUtwVkMwT0dESUd4c1RFeU16TXhmdng0ZUhoNFlPSENoWGo0OENFMmJ0eUlTWk1tb1g3OStscm5mL1RvRVlEc1lNbWZmLzZKVTZkT1lmMzY5Vmk3ZGkxZXZIaUJ0TFEwYk4rK0hiYTJ0dmp4eHgrMTd1OGZQMzRjNjlhdEV5ZEF2d251eGVkT2lLNXEyOUNBSThuZjJMRmprWnFhcXJOOTFhcFZ4WG9lVkZvUkVSR1lNMmNPVEV4TXNIWHJWbGhiVzJ1OWJtSmlVcXpKOG9EdU02cWxTNWRDSXBIZ2wxOStRYVZLbFhEbXpCa3NXclFJdlhyMUFnRFkyOXZEM3Q0ZXljbko4UFQwMUtyQVpXSmlvbFZKS0tkQzBwVXJWekJyMWl4czNMaFJhMzhqSXlPTUd6Y09TNVlzMGZyYkVoR1JIVTRyU3J1M3dxeGN1UkxPenM0RlZsank5L2VIbFpXVnVDNlh5L0hISDMvZzU1OS94c0tGQzVHYW1vcjMzbnV2MUdNcGF6S1pEQk1uVHNTc1diUHc1NTkvb2x1M2JvWWVFaEZWQUF3akVaV2pHVE5td016TVRDZHdGQkVSZ1pNblQ2SlRwMDQ2WDVoZXZueUpxS2dvdUxpNGFHMDNNakxDNU1tVHNYbnpaaXhkdWhTN2R1M0N4SWtUMGF4Wk13REFpeGN2QUtCSTVSQ1ZTaVVBNkcyUk5uTGtTTlNvb1YyS05EZzRHTC85OXB2T3ZpWW1KaGcxYXBTNGZ2djJiZHk5ZXhmOSsvZlBOK1dkMTZ0aHBGZFpXVm1oUjQ4ZTRucElTQWpXckZtRFdiTm1hWTFSMzloS1l2QTczdGg5TzF4Y2IrSmNCYTdXTWpSMWNVUlRGMGU0V3BWTlNVd2lJaUtpVjJVcEJFU2VUc21UUFJMd1R4cXArQVJCdktGblptc0VsK1pXaFJ4QVJFUkVSSWJBeWtoRXVhUlNLVHc5UFJFUUVJQy8vdm9MUzVZc2dWUXFoVXFsd3NLRkM2RldxMHYwc0x0WHIxNm9WNitldUI0ZUhvN2ZmLzhkUVBiOTVvaUlDQXdhTkFqdnZQT08xbkZYcmx6QjBhTkhZV3hzak9Ua1pNeWZQeDh1TGk3dzhmRkJlSGk0V0tISXo4OFBEeDQ4UUxWcTFXQnFhb3JmZnZzTnpzN084UEx5RXU5LzUxUWhlclhTeW9zWEx4QWVIbzQrZmZyb2pEczVPVmx2QjRDRWhBU3Rad2RLcFJMaDRlRVlPWEtrMkNadXpKZ3htRDkvUGxxMWFvV2FOV3RpMzc1OXNMZTN4OEtGQzJGbVpnWjdlM3RjdjM0ZEowK2UxQWtqRldiVHBrM0l5TWlBa1pFUkRoMDZoR0hEaG9uai9lbW5uOUNnUVFPOCsrNjd4VHFuSVlYRzVyYWthK3hhTWNmZHZIbHp5T1Z5cmZCUGVubzYwdFBUVWFOR0RXemV2Qmw3OXV6SjkvZ0ZDeFlBQURwMzdvenAwNmVYYUF3UEhqekFsQ2xUSUpGSXNIanhZcDBnRXBCZDhTc3VMcTVZNTgwYnN0cTllemN1WHJ5SXNXUEg0dG16WjRpSWlNRHk1Y3ZSdFd0WG1KdWJJelkyRmk0dUxuajA2QkgrL3Z0dmZQWFZWMGhMUzROTUprTjZlanBDUTBQMVZqTzZmUGt5SEIwZGRWb0hKaWNuQThndUtKQlhRa0lDQU4zZjErSzZmUGt5SWlJaU1Ibnk1R0pWRGJLMnRzYVFJVVBRdEdsVGZQMzExMWl6WmcwYU5HaWc4NXl4SXZEMTlVV05Hald3YTljdWRPblNoZFdSaUloaEpLTHlWS3RXTGIzYk16SXlNSG55WkoxMmFFQjI3OXY4dmdEVXIxOGZxMWF0d29VTEY3Qmx5eGF0bEhsT2FWWW5KNmRDeDVYVENpNXZhcjVXclZvNGZQZ3dqSTJOZFQ0dytQajRZUFRvMFRvVmsvSlNxVlJZc1dJRlhGMWRNWExrU01USHgwTWlrYUJLbFNvRkhsT2NwSHhNVEF5ZVBuMnE5NE51V2ZpbXBRKythYWxiWHBTSWlJam90UktBeURNcHlGSm1KNUVFUVlDMGhPM1pCQ0YzWnFIVUdLamFzUklrdkJkRVJFUkVWQ0ZKcFF3akVlVmxaR1NFR1RObVlPTEVpUWdORFlXUGp3KzJiOStPeE1SRXJGbXpCdWJtNXNVK1o0TUdEYlFtQkZ0WVdJaGhwSjkvL2hrT0RnNFlPWEtrenFUWm5GQkZUbVVoUjBkSDNMMTdGek5teklDSmlRa1NFeE5oYTJ1TFpjdVdJVEV4RVd2WHJzV0pFeWR3L3Z4NUxGcTBDRGR1M01ETW1UTmhZbUlDbFVvRk56YzNuUW04cDArZmhwR1JFWHg5ZlhYR25aeWNyRE5wR0FBU0V4UFJvRUVEY2QzQndRSGZmdnN0ek16TXRNWThmLzU4OFgxRVIwY2pMaTRPU1VsSjRuSHZ2LysrMXZzRVVPQzlmQUNJalkzRitmUG5NWDc4ZUppWW1HRERoZzFvMGFJRnZMeThFQkFRZ0t5c0xIejExVmQ2T3pKVVJOZGpqNHN0MnN5TVpHanMwcU9RSXd3aktDZ0kzMzMzSFRadDJpUUdaSExhdHRXcVZRdW1wcVo2ZzJ2UG5qMURZR0FndW5mdmpobzFhcFE0ekJJU0VnSi9mMytZbUpqZzIyKy8xZnZ2RWdDMmJkdFdvdlBuVUNxVmNIVjF4WTgvL29oS2xTb2hMUzBOV1ZsWnVIcjFLczZlUFl0bXpacGh3SUFCV0xod0lYeDhmTkN0V3pkTW1qUUo5Ky9mQjVEZHJ2RHJyNy9XT3FkYXJjYjU4K2ZSdVhObm5ldmxGMFpLVEV3RVVQcktTQWNQSG9TVmxSVzZkT2xTb3VPOXZiMHhmUGh3Yk42OEdUdDM3dFFKa3YzMTExL1l2Mzgvd3NMQ2tKNmVEZ2NIQnpSdjNoekRoZzByOUhjNVB5OWZ2c1NoUTRkdzRjSUZ4TVhGUWFGUW9FYU5HaGcrZkxqZXYxTUEwS2RQSDZ4Y3VSTFhyMS9YcWpCRlJQOU9EQ01SbFJPVlNvVXRXN2JnM1hmZlJaVXFWWERqeGczVXJsMGJscGFXV0xod0lTd3NMRkMzYmwyZDQ4TEN3bUJxYWlxbXRCVUtCYzZjT2FPejN3Y2ZmSURZMkZqRXhzWUNBTTZkT3djZ2UyYkg0OGVQOVk3SjE5Y1h0cmEyWXRyYzB0SVNlL2Z1eGZidDI0djh2a2FNR0lHQkF3ZnFiTis1Y3llZVBuMktsU3RYd3R6Y0hHUEhqa1dEWjBETnFRQUFJQUJKUkVGVUJnMzA5b3pPa1ptWldhd3cwcDA3ZDJCdGJRMUhSOGNpSDBORVJFUlUwY1ZkUzBOR2docEFkajJra2dhUkFDRHZQVi8zTmpZd2tUR0pSRVJFUkZSUlNaRDdXVTJBeG9BaklUSzhuVHQzNHRhdFd3QUFkM2QzL1BycnIvajExMTl4N2RvMVZLNWNHZDkvL3owQVlNaVFJV1Z5dmIvKytnczNidHpBbDE5K3FiZDZ2MGFUL1R0cGFtb0tSMGRIckZxMUNyMTY5Y0xNbVROUnQyNWQ5T25UQjRzWEw0YVRreFA2OSsrUGMrZk80ZSsvLzhhaVJZdmc0K09EMU5SVU5HN2NHR1ptWm1qWHJoM2F0bTJyY3kvODhPSERhTjI2dGQ1dUI4bkp5VG9oQ1kxR2c2U2tKSjJLTFFzV0xCRERLUVg1NktPUENueDl4NDRkQmI3dTR1S0NBUU1Hb0V1WExwQklKTGg0OFNKbXo1Nk4rdlhyNDhhTkcxaTBhQkhjM2QwTEhVZEZFQnA3SE1mRDE0bnJMVDBIR0hBMEJXdmV2RG1NalkzeDdiZmZJaUFnQUJLSkJBOGZQZ1NRSFVheXRyYldPOEg5N3QyN0NBd01oSyt2TDlxM2I2LzFXbVJrcEZaWGloeHIxNjdWV2o5MDZCQysrKzQ3T0RzN0l5QWdBSzZ1cnZtT2M4MmFOWHFmZVJWazNicDFxRnExS29Ec1owOW1abWE0ZlBreVZxMWFoUTBiTmlBbUpnYisvdjVZdjM0OW9xT2pzV2JOR3JScDB3YWpSbzJDVkNyRmUrKzloOTkrK3cyZE8zZUdqNCtQVG9XekN4Y3VJRGs1V1crMXJ1VGtaRWlsVXEyV2tFQjJHTW5jM0x4VUxmQlVLaFZ1M3J5SjVzMmJGempKdnpEZHVuWEQ1czJiOGRkZmYwR2owWWlGQkxadDI0YWRPM2ZDM053Y3pabzFnN1cxTmU3ZnY0L0Rody9qd29VTFdMNThlWW5DWjF1MmJNSFJvMGZScUZFamRPblNCU2twS1RoNzlpeG16NTZOVmF0V2FWV1p5NUhUdmVYcTFhc01JeEVSdzBoRTVlV3Z2LzdDM3IxNzRlM3REWTFHZzlteloyUGV2SGxvMDZZTjVzNmRpeGt6Wm1EU3BFbFlzR0NCK0VGUkVBU3NXYk1HeWNuSldMdDJMZXp0N1NHWHk3RnMyYklpWDNmTm1qVUZ2bVpyYTRzblQ1NEFBQndkSGRHNmRXdTR1N3ZqOTk5L3g0MGJOekJod2dTZEZIMTZlam8yYk5pQTlQUjAxS2xUUitlOHQyL2Z4aSsvL0lJUFAveFEvRERTdDI5ZmJOcTBDU05Hak1nM2hhMVVLb3NjUmtwUFQ4ZWxTNWVRbVptSmZ2MzZZZDI2ZFhCemN5dlNzVVJFUkVRVjFjc25tVWk4bHlHdVMwb2FRNUpJc3NzaS9hTnlQUXRZdXhjOTlFMUVSRVJFaGlHVkdJbFZrVFNDR2xJSmIrSFRtK2w1V2lRdVJPNUdWUEpOS05YcDZGWnpUTEhhWGxXclZrM3JvYjBnQ05Cb05EcmRCWEtDT3l0V3JNRHExYXYxbm12SWtDRm8xYXBWZ2RkcjFxd1pxbFdyQmxkWFZ4dytmQmp2dmZlZTF1dFpXZG0vbDhiR1JmdWQ3TnExSzBhUEhvMEZDeGJneElrVG1EcDFLaFFLQmFwVXFhSTM5SEhwMGlWRVJVWEIwZEVSR3pac0FKRGRxdTdUVHorRlNxVkNlbnE2VGtncE9Ua1pHbzFHcDJMTHFsV3J4UEhxczNYclZvU0VoQlQ0N0FESWJnOVZXS2dwYjZ1OGlSTW5ZdlRvMFRoejVneis4NS8vd01lbjlGMEgxbHo0Q0VtS2FKUzRiWGt4NUozTWMrYlJUemp6NktmWGVqMVRJd3QwcXY0SlducnFUdll1aUxXMU5mNzczLzlpN3R5NU9IandJUHIxNjRlTEZ5L0N5OHNMMXRiV1VDcVZXTDE2TlZxMGFJR09IVHNXNlp4MmRuWVlQSGl3enZhY2llQktwUklCQVFFSUNncENreVpOTUd2V3JOZlNzV0xpeElsRjN0ZlUxQlEvL1BBRElpTWpNWGp3WUt4YXRRcVZLMWZHa3lkUDBMVnJWemc3TytzYzgrdXZ2OExDd2dJblRwd1F0N1ZvMFFJK1BqNUlUazZHalkyTlRxZVF4TVRFVWxkRnVuZnZIcFJLcGQ3dUtNVmhiMjhQVzF0YkpDY240K1hMbDdDMXRVVndjREIyN3R3SlYxZFhMRisrWEd1c2UvYnN3ZWJObTdGczJiSkNmOS8xYWRpd0lRWVBIcXoxczJ6YXRDbVdMVnVHMzMvL1hXOFl5ZEhSRWM3T3pyaHg0MGJKM2lRUnZWWDRUWWFvbkp3OWV4Ym01dVpvMWFxVldMMG9SOTI2ZGJGaXhRcE1uVG9WUjQ4ZVJmMzY5Wkdjbkl6RGh3L2pzODgrdzh5Wk16Rjc5bXlzV0xFQ1ZhcFV3ZUhEaC9POVRtWm1KbWJObW9YYnQyOWordlRwYU51MmJiNzc1c3p3ZVB6NE1Sd2NIR0JqWXdNYkd4dTR1cnFpVWFORytQTExML0hMTDcvZy8vN3YvOFRVZEZSVUZPYlBuNC9NekV3c1diSkU1OE5HV2xvYUZpMWFoTnExYTJQRWlCSGk5cDQ5ZTJMSGpoM1l1M2N2eG84ZnIzYzhTcVVTWm1abUJmOGcvN0Y5KzNiSTVYTDA2dFVMUjQ0Y3lmZkwxVysvL1FaSFIwZDA2TkNoU09jbElpSWlNaFRseXl3OHZmRHlsYTNGditFcUFTQUlHdkZZbVpNSm5CckxTajArSWlJaUlucjlqQ1RHWWhncGkyRWtla05kaVB3Ri8zdXcrWlZ0ZTRvVlJtclRwbzNXZW1ob0tMNzU1aHZzMnJWTDcyVFhuajE3aXBOOE4yL2VERGMzTi9UczJSTkFkckNwTUZLcEZHM2J0c1gzMzMrUHdNQkEyTnJhYW8xQnBWSUJnRTdWcEFVTEZvZ0JwY21USjJzRnFEUWFEYTVldllvQkF3cXVzcVBSYU1SdUJTOWV2RUJtWmlhU2twSVFIUjJOVHovOVZHeW5GaFlXcG5VZi9NV0xGd0N5SndlbnBLU2dYYnQyY0hCd2dKV1ZGVEl6TXhFUkVhSDNlcW1wcVZDcjFZaUppZEg3dXFXbHBWaWRKc2VISDM0b0x1Y0VrUEkrZS9qenp6K3hmdjE2Mk5qWW9HclZxZ2dNREVSRVJBU0dEUnVHUm8wYTZRUThpaUl6S3dOSmloaVVSeEFKK0djK2p5QUFVZ2xLV0p5NFdES3pNaEFVc1JWTjNONkRxWkZGc1k1dDNibzF1blRwZ2syYk5xRnUzYm9JQ1FuQnh4OS9EQUF3TXpORGJHd3MxcTVkaThhTkcrdXR0UFVxR3hzYi9PYy8vOG4zOWJpNE9NVEZ4V0h3NE1FWU9YSmtnZjg5RlFvRkFJZ1R6L3YxNjFkZ09DNHZtVXlHM2J0M2EyMjdkKzhlQmcwYWhJeU1ER2cwR25HNWVmUG1rRXFsdUhMbENyS3lzdUR1N2k3K1R1aHovdng1aEllSFF5YVRJVHc4SEVCMnRTZ3JLeXY0K1BpSXYyY0hEaHpRdWI1YXJjYUJBd2ZFQ2YzRjlmejVjd0Fva3k0Zk9lMHBjMzdPZ1lHQkFJQng0OGJwaEtZR0RScUVZOGVPNGU3ZHUzajgrSEdSL2hibXBhK2RYYzc3THlpb1dMbHlaYTJXajBUMDc4VnZNa1RsNE9YTGx6aDM3aHc2ZHV5WWJ4OXJMeTh2ckZ1M1RpeXBHaE1UZzIzYnRzSEx5d3N6WnN6QTlPblRzV1RKRXN5ZVBUdmY2a0V4TVRGWXZIZ3g3dDY5QzVsTWhzV0xGNk5WcTFZWU1HQUFHalpzcVBjWWpVYUQ2OWV2bzJiTm1scmJMU3dzc0hUcFVpeGN1QkRqeG8zRHNHSERvRlFxOGR0dnY2Rk9uVHBZc0dBQlhGeGNkTTYzY3VWS3hNZkhvMTI3ZHRpeVpRc1NFaEtRbUppSWhJUUVaR1JrNE1pUkl4ZytmTGplMUx4Y0xzKzNyT2Y0OGVPaFVxa2dDQUorL3ZsbkJBWUdvbTNidG1qY3VER09IRG1pdFc5T3YySWd1MTJkUXFGZ0dJbUlpSWdxTkkxYVFOU3BGUHp6M0FrQ0JFZ2tVcTNxUmtVK2x5QkE4cytVVGhPWkZKNGRiTXJyM2kwUkVSRVJsWkpVa2lmSUlCVHQ0UzFSUlhMbzduSmNpem1pczcydVk3dGluVWVqMFNBOVBWMWN6OGpJcmlDYm5wNk8xTlJVQU5rQkluTnpjMmcwR2pSbzBFQ3NBck43OTI2NHVycWlVNmRPNHZHUEhqMENBQ3hac2dSTGxpeko5N3ArZm42NGVmTW1GaTllakxWcjE0b1A3M1BDRksrR2tYcjI3QWxYVjFlc1hyMGEvZnYzUjZWS2xjVFdWaUVoSWNqSXlNQ2VQWHV3ZCs5ZUtKVktoSWVINDl5NWMrTHhPM2Z1eEo5Ly9pa0doeVpNbUlCR2pScmhmLy83SDc3OTlsc0EyZmZOemMzTmNlYk1HWnc1YzBicit1Ym01amh5NUFoVUtoWHExS2tqUGwrSWk0dkRwRW1UWUdwcXFoTWNVYWxVeU1yS3dwUXBVM1RlZjJabUp1clhyNC9seTVkcmJaODFheGF1WGJ1RzBOQlFUSm8wQ1FjUEhvUkdvOEdwVTZld1o4OGVSRVJFb0ZPblR2anNzODlnWTJPRGMrZk80ZnZ2djhlVUtWTmdZMk9ERGgwNllOS2tTZm4rM1BVeE5iS0FoYkUxTXRUeVloMVhLaElKb0JHMHl5UzlSZzFkdWhRN2lKUmo0c1NKdUg3OU9xWk9uUXFWU3FVVkhQbjg4ODh4ZnZ4NC9QRERENWcyYlZxcHgybGhZWUU1YythSUxiZ0trdk43SzVObFQ0b2FOMjZjMk9hd01QcGFKRG83TzJQSWtDRTRmZm8wa3BLUzBMOS9md1FGQlltdlg3aHdBU3FWQ2dNSERoUi9ULzM4L01UN0l1Kzk5eDVHakJnaHRuYXNVYU9HK084N0o4QUZaSWQ3RkFvRmZ2enhSNzFqVzc5K1BabzFhMWFpTUZKeWNqSUFGQ2tZVmhpNVBQdjNJZWNaMjUwN2R5Q1ZTdEdpUlF1ZGZhVlNLUm8yYklpblQ1L2l3WU1IeFE0akFVQjhmRHl1WGJ1R2lJZ0lSRWRIaXlGR3BWS1o3ekcydHJZSUN3c3I5cldJNk8zRE1CSlJPVGg4K0RCVUtoWDY5dTBMSVBjRFZkNHZVd0MwWm5Uay9BOTEzYnAxeFJLWnAwNmRRa0pDZ3M3TWoram9hQnc0Y0FDSER4K0dWQ3JGdEduVDBLWk5HeHc3ZGd6Nzl1M0QxMTkvalZxMWFtSGd3SUZvMzc2OVZpblpHemR1SURFeEVTTkhqdFFadDQyTkRmejgvREJ2M2p4czI3WU5BT0RoNFlIUFAvOWNieEFKeUs2Y0JHVFBoSEJ5Y29Lam95Tzh2THpRckZreldGcGFZdTNhdFRoOStqUjY5KzZ0ZFp4Y0xrZDBkSFMrWlNxclZLbUM0T0JnTEY2OEdQZnUzVVBqeG8weFpjb1VYTGx5QlFDMGt2VjUyN1VsSmliQzI5dGI3em1KaUlpSUtvb241K1RJVE0yK09TY0FrRUJTN0NDU0JEa2hwdXdiYmxKam9Gcm5TcENhTUlsRVJFUkU5S2JRQ2lOcHNnQ2pBblltcW1BTzMxdWxGVVR5c3ZOQkU3ZGVxTytrVzEyak1MR3hzZmprazA5MHR2djUrWW5MN3U3dVl1c2hLeXVySXAyM1Y2OWVXdFgrdzhQRDhmdnZ2NHZySmlZbW1EMTdOc2FNR1lNRkN4WmczYnAxTURjM0Z5c2p2VHBSdUZtelpxaGJ0eTVXcjE2TjFxMWJ3OG5KU1F3akhUOStISzZ1cnVMNzJMWnRHeHdjSExUdWpWdFlXT0RvMGFObzFxd1pnb09EOVk2NVJvMGFPSFRvVUw3djZkS2xTNWd6WjQ3ZXJnTkxsaXdSSzBibFdMOStQZjcrKzI5czNicFZaLytBZ0FBa0pDVG9iRy9Rb0FIaTQrTngvLzU5TkduU0JCY3VYTUNUSjAvdy9mZmZ3OVBURXl0V3JFQ0RCZzNFL2R1MWE0ZFdyVnJoMHFWTE9ITGtpTjZRU1ZGTTZYQ2c4SjNLd09Xb2ZUajljRHVVV1dtQVJJSU9YaCtqWS9VUmhSOW9RTmJXMXZqaWl5OHdaODRjZUh0N2ExWGRxVjY5T25yMjdJbkRody9qL2ZmZjEvazNVRnlPam81RkNpSUIyZDB6Z093S1d3RHc3cnRGcjRpbWo2MnRMWHIwNklISGp4L0QxTlFVUFhyMFFFUkVCSjQvZjQ2b3FDamN1M2NQZ3djUFJ2WHExZkh3NFVQczNyMGJmbjUrcUZTcEVvRHN2eE5YcjE1RlVsS1Mxci9SVjgyYU5hdkFjWXdmUDc3SW5UMWVWZHcyai9sNTh1UUowdExTNE96c0RKbE1CbzFHZzdTME5EZzRPR2hWWmNzcko2RDQ2dlBJb3RpMmJSdCsrZVVYQ0lJQVQwOVB1TG01d2RmWEY0R0JnUkFLdUdjbGxVb0xmSjJJL2owWVJpSXFCNVVxVlVMYnRtMVJ1M1p0QUlDVGt4TXNMQ3l3ZS9kdUNJS2c4MEU4TVRFUnUzYnRRdjM2OVdGblp3Y0ErT1NUVC9EQkJ4L0EydG9hYXJVYUVSRVJDQWtKd2NXTEYzSDM3bDFJSkJKMDd0d1puM3p5aWRpL3RWKy9mdWpUcHc5T256Nk5QWHYySUNBZ0FKczJiVUxmdm4zeC92dnZReWFUWWZ2MjdUQTFOUlZMcWo1Ly9oemg0ZUc0ZGVzV3pwOC9qN2k0T0RnN08yUEVpQkZJU0VqQXlaTW5NWGJzV0RnN082TjU4K2J3OVBTRWg0Y0hQRHc4NE9qb2lDVkxsa0FtaytWYnZlbWRkOTdCczJmUHNIVHBVbGhiVzhQUzBoSUtoUUtYTGwyQ1NxV0NyNit2dUs5Y0xzZWRPM2NRRWhLQ3MyZlA0dm56NTVESlpQRHo4OE9nUVlNZ2xVckZZTmJPblR2UnJsMDc4ZUdiSUFnSUN3dERmSHk4VHZDSmlJaUlxQ0o1ZmlzZHFUR1o0cm9VRWdnbHFBa3ZDTkNhdmVuUnZoSk1iZmowaW9pSWlPaE5JcFhtM3JKblpTUjZrOXg3Zmg3QjBibUJtZis4TXhNTm5Jc2ZRc3JoNU9Ta1ZhRWtMQ3dNUzVjdXhmTGx5OFhxSXFhbXBtS1ZKSDJWK1BWcDBLQUJ1bmJ0S3E1YldGaG9oWkVBd01YRkJhTkhqOGE2ZGV0dzRzUUo5T25UQjVtWm1aQklKRHBoZ3NlUEg0c1AzUjg4ZUNDMmljck16TVNWSzFjd2F0UW9zVUpUWUdBZ25KMmR0U28yQWNDa1NaTmdZMk9EMGFOSEYrazl2Q3FuUW9tRlJlRVZkdTdldll2VHAwOGpKU1VGdi8vK08vcjA2UU5CRU1UM2tKQ1FVT1NXYWpLWkRKczJiY0wzMzMrUEdUTm01THRmVGdpckltdnBPUURtSmxZNGVHY3BBT0RLazMwVlBvd0VRR3d0OXVEQkE5eTdkdzkxNnRRUlgvdjQ0NDl4N3R3NVJFWkdsanFNVkJ4UG5qeUJ1Yms1b3FPamNlblNwUktkbzE2OWV2RHc4QUNRSGFLNWRlc1dFaElTOFBMbFM5eTZkUXVKaVlrQWdMTm56OExXMWhZZmYvd3hURXhNWUdWbGhkMjdkNk5seTViaWN6SUFxRm16SnViT25ZdExseTdoeVpNbkpScVRVcWtzMHUrWVBqbkJxSlNVbEJJZG4rUHc0Y01BY2xza1NxVlNtSnFhSWprNUdScU5SdS92YnM3ZnBLTCtqY3dSSEJ5TW5UdDNvbEdqUnBnMWE1YjRkMWV0Vm91dDRmS1RrcElpdm1jaStuZGpHSW1vSFBUcTFRdTlldlVTMTAxTVREQmx5aFJzMkxBQnk1WXQwMGtJbTVpWW9GNjlldmpxcTYvRWJVWkdSckMydHNhVEowOHdidHc0WkdabVA3Q3FVcVVLaGc0ZGloNDlldWh0Y1NhVlN0RzVjMmQwNnRRSkZ5OWV4STRkTy9Eamp6L2k1TW1UV0xSb0VjTEN3akI0OEdDOGZQa1NuM3p5aVZndTBzN09EazJhTk1GWFgzMkZ4bzBiaXlHZlR6LzlGT2ZQbjhlbFM1ZHcrdlJwc1NSa3IxNjk4T1dYWDRyaHFmelVxRkVES1NrcENBb0swcXBtNU96c2pISGp4cUY1OCtiaXR1KysrMDRzdDFtelprME1HalFJM2JwMTA1cmw4czQ3NzZCLy8vNDRjZUtFVG9sYVMwdExkT2pRQVgzNjlDbHdURVJFUkVTR2toYW5RbnlvOXV5MGtnU1IvaW1uSkhKdUlvT1ZTOGxtbmhJUkVSR1I0YkJORzcySk10VVorT1BlU25IOXZkci9MVlVRQ2NpdUlPTGk0b0l2dnZnQ0gzMzBrVmoxUlNhVFljdVdMUmcxYWhTY25aMXg0Y0lGQU5uVlQ4cFMzNzU5NGVMaUlrNmVWU3FWV2hOd05Sb05WQ29WZHUvZUxVNDIzckpsaTFpZHhOVFVGSnMyYllLTmpVMmgxNnBmdjc0WUdIaFZZbUlpTGw2OG1PK3hkbloyWWhqSjNOeTh3T3VjUEhrU0sxZXVoSTJORFN3c0xQRGpqejhpT2pvYUgzLzhNUVlNR0FDcFZBcVZTb1doUTRjV091WWNsU3BWZ2xLcGhLT2pJejc0NEFPdDF4NCtmSWpBd01BaXQrZ3l0TVl1UFhBNWFpK2VwVDZFUXAyRzY3SEgwZGlsaDZHSGxhK2twQ1Q4K09PUHFGKy9QcUtqbzdGa3lSTDg4TU1QWXZVZWUzdDc3Tnk1czlCL0Y2V2hWQ3F4ZWZObTlPelpFOVdyVndlUTNSTFJ5OHNMNTgrZjF3bjZaV1ptUXFQUndNVEVKTjlLUGtCMnUwSVBEdzhvRkFvOGZmb1VBUUVCU0UxTmhWcXRSa0JBQU9SeU9abzJiWXFoUTRlaVhidDJoVmJla2tnazhQWDF6VGNjZGZIaVJUSGdwSSt2cnkrVVNtV0pmNWIyOXZZQWtPL3ZlVkZjdTNZTisvZnZoNFdGaGRidld1M2F0WEh6NWsxY3ZYcFY2L2tha1AxMzZ1Yk5td0NnVlJHdUtFSkNRZ0JrRnozSTIxN3U0Y09IaFI2YmtKQWd2bWNpK25kakdJbklRTnEyYlN1bWw0dkR3OE1EUTRjT2hhbXBLWm8wYVlMcTFhdUxRYUdDU0NRU3RHblRCbTNhdE1HbFM1ZGdiR3dNSnljbitQdjdvMUdqUmpBMU5SVXJMelZvMEVDcjFWbGVNcGtNUFhyMFFJOGVQU0FJQW1KaVl2RDQ4V090eEgxaG1qUnBnbVBIamtFUUJLalZhaGdaR2VsTmJJOGNPUkpObXpaRmt5Wk5VTGx5NVh6UE4ySENCRXlZTUtISTF5Y2lJaUtxQ0ZScEdrU2RmU211Q3hDeTI3TVZtd1NDUkJDUHJPUmxCb2U2Slp1dFIwUkVSRVNHWlpRbmpKUWxxQTA0RXFLaU8vZDRKOUl5c3llNWR2RDZDTTNjeTZaUy9lSERoL0hnd1FPNHVibUpGV0FzTEN6dzVNa1RMRnk0RU92V3JjUGR1M2RSdFdwVnlHU3lNcmxtanB6d1FnNkZRcUhWb2lsbmttNUFRQUJjWFYzUnAwOGZMRnEwQ0U1T1R1amZ2ejl1M2JxRmpSczNhcDFUcVZRaVBEd2M1ODZkRTdjTkhEZ1FJMGJrWDRFbkppWkc1eng1MWE1ZEc2MWJ0d2FnSFViSzZXTGc1ZVVGdVZ5TzFhdFg0K0xGaS9qNjY2OFJGaGFHdi8vK0c3Tm16Y0wwNmRNUkVoS0NEei84RUs2dXJuQndjRUNUSmsySytGUEs1ZURnZ0I0OXRJTTdseTlmTHJTQ1NrWFQyT1ZkSEwrL0hnQndMLzU4aFEwamFUUWFMRjI2RkptWm1aZzZkU29lUEhnQWYzOS9iTnEwQ1o5OTlwbTRYMG5ETXlrcEtRZ01ETVR3NGNNTDNDOHBLUWtIRGh5QWlZa0p4b3daQTdWYWpiQ3dNSFRzMkJHZmZ2b3BQdjMwVTNIZisvZnY0NnV2dm9LM3R6Y0NBZ0xFY04vNTgrZlJ1blZydmMrSTVISTVtamR2RG45L2YyellzQUV4TVRIdzkvZkgrdlhyOGZ6NWM4eWNPUk8zYnQwUzk4K1pBTy9uNTZmMTNDd3dNTERBd05LaFE0ZTB6dk1xTnpjM3BLV2xsZmpuV2J0MmJVaWxVdHk4ZVZQbjk2UXdjcmtjQnc0Y3dLNWR1d0FBTTJmTzFDb0swTGR2WDl5OGVSUHIxcTNEOHVYTHRhcVE3ZHExQzFGUlVXamJ0aTJjbkp5S2RkMmNuOWVqUjQvRVo1a0toYUxBdjBkQTlyK0o2T2hvOU92WHIxalhJNkszRThOSVJHK2dZY09HbGVyNFZxMWFpY3Q1azlLREJnMHExbmtrRWduYzNOenlEUzRWNWZpQ1BnQTZPenRybGRJa0lpSWllbHNJR2lEeWRBbzBxbitxSUFtQVZDSXBkazBrQ1NUUUlEZUlaT0ZnRExlV3hTdTlUVVJFUkVRVkJ5c2owWnNtUS9VU2w1N3NCUUJVa1ZWRHgrcWZsTWw1MDlMU3NHdlhMblR0MmhXZW5wNWlHTW5FeEFUZmZQTU52dmppQ3h3OGVCQ25UcDBxMGFUZmtvd25iNHVteU1oSUFCQXJOcjNLM2QxZHEvTUJrTnV1ckhmdjNMQlcxYXBWQzd4dWd3WU5jT2pRb1FMMzJiRmpCeVFTaVZaUXd0emNISTBhTmNLUkkwZncwMDgvd2M3T0R0OTk5eDJxVjYrT3NMQXdBTmxkRERadTNJZ1ZLMVpnOSs3ZDZOaXhJNFlORzZZM0ZMSnIxeTQ4ZnZ3WUNRa0oyTHg1TSs3Y3VmTlczcnV2NDloR0RDT0ZKZVJma2NyUU5tellnT0RnWUV5YU5FbDhqdEt1WFRzY1BIZ1FyVnUzTGxHZ0RBRGk0dUt3Yjk4K0hEMTZGRXFsRWdNSERpeHcvK2ZQbndPQStHL2g2dFdya012bFdrRStJTHQxMjh5Wk0rSG01b2I1OCtlTFFhVEhqeDlqNmRLbGFOaXdJV2JObXFVVDlvbU1qSVNYbDFlKzEvL2dndy9Rdlh0M2NmM2h3NGZZdlhzMy9Qejh0TnFFRlZTRkNjZ09GUlpFRUFTa3A2ZkQwdEt5d1AzeVkyMXREVzl2YjF5N2RxM1FmZWZQbnc4akl5T28xV29rSlNVaEtpb0tnaURBd2NFQjA2Wk5RK1BHamJYMjc5Q2hBNjVmdjQ0Ly92Z0RuM3p5Q1pvM2J3NXpjM1BjdjM4Zmp4OC9ocWVuSjc3NDRndTkxOXF4WXdmKytPTVBuZTJUSmsxQ3UzYnQ4TXN2djJESGpoMTQ4T0FCS2xXcWhHdlhycUZ1M2JvRmpqK25vbEpKL3cwUzBkdUZZU1FpSWlJaUlxSnlGbjFKRG1YeVB3K1hCQUVTaWJSRTdkazBnb0NjeVg3RzVsSlU3VlFKRXQzN3hrUkVSRVQwaHBCS2NtL1phelNzakVRVjM1bEhPNUNsVVFFQTJudVZiaEp0WHNlT0hVTmFXaHBHamh3SkFGcXR2dXJXcll1bFM1Zml4WXNYaUkrUFI1OCtmWXA4M2hVclZtRDE2dFhpZWs0bGxZS29WQ3JjdjM4ZnJxNnU0cmEvLy80YnJxNnVzTGEyUmtaR2hzNHh0cmEyOFBIeDBkb1dHQmdJWjJkbmRPclVLZDlyVFo4K0hVWkdSa1VhVjQ0blQ1NW90VkZTS3BVSUNnckNuajE3a0pDUWdBOCsrQUJEaGd6Uk96SFkxdFlXOCtmUHg3bHo1N0I1ODJiNCtmbWhTWk1tNk5peG8xYkk2L0xseTVCS3BUQTNOOGZaczJmeDh1WEx0ektNWkd2dWpFcm1Ua2hSUEFNQVBFNjZqbXAyalFzNXFuejkvUFBQQ0F3TVJLZE9uZkQrKysrTDIvK2Z2ZnNPajZwQTF3RCtuak0xYlpLUVRna0pIUXhOYWRLbEtxNEZFQllYRlZsWExMc0xTMWV1OVlMVXRZSElCVkZrcFNrSWlJdXJVcVFaQVJFSnNJQkFKQVJDQ29UVVNhYWVjLytZNU13TWFaT1FaQkx5L3A1bjE5UFBOeEdFT2ZQTzkvMzk3MzlIVmxZVy9QMzlTejN2eG8wYkFPRFc0UXNBQ2dzTGtaZVhoN2x6NStMUW9VTVFSUkg5Ky9mSEk0ODhnb0NBQUdWOFgybXVYTGtDQUlpSmlRSGcrSDFyTUJqUXJWczM1WmlUSjA5aTd0eTVhTlNvRVJZdlh1eld4U3dtSmdidnZQTU81c3laZzFtelp1R3R0OTVDUUlEakMxWkdveEZuenB6QkF3ODhVT2JQNHRiZlkvNysvdGkwYVJONjllcFY1cS9QVTZkT0tZRkFrOGxVNXJWZHBhU2tRSlpsdDk5bmxUVnMyREFzWGJvVXYvenlDKzY1NTU0eWp5c084NmhVS2dRR0JxSmJ0MjY0OTk1N01XellzQkwvN29wTm1USUZjWEZ4K1BlLy80MmZmLzRaZHJzZFVWRlJHRDkrUE1hTUdWTm01N2pFeE1SU3R4Y1VGS0JseTVhWU8zY3UxcTVkaStQSGo4UFgxeGREaHc3RmhBa1RzRy9mdmpMci8rYWJieEFTRXVMMmE0Q0lHaTZHa1lpSWlJaUlpR3BSMWdVVGNwTE16ZzJDVUtVZ2tpUEU1RWdpQ1NxZytTQURWTHFxakhraklpSWlvcnBDSlRvZjJkdlpHWW5xT0xQTmlHTlhIVjE3QXZVUnVDdDhZTFZkZTlTb1VlaldyUnRPblRvRlNaS1VENytMZ3dyTm16ZkhXMis5aFVHREJsV3FjMyt2WHIzUXNtVkxaVDBwS2NudGczV0x4WUlGQ3hZZ1BEd2MvdjcrRUVVUlI0OGVSVlpXbGhKZ01Kdk4yTFZybDlLUlJhMVdJeTR1RGlrcEtVcm5rNnFPalJzL2ZqeGlZbUp3OHVSSmJOKyt2ZFJqMXE5ZkQ1VktCWVBCZ0xTME5PemZ2eDk5K3ZRQkFHUm1adUw1NTU5SFhsNGVoZ3daZ3FlZWVxck03azJ1K3ZYcmgzdnZ2UmZmZi84OXZ2enlTeXhidGd5dFdyV0NXcTJHS0lwWXRteVoyMmlvZmZ2MndXZzBLdXNaR1JuWXZIbXoyeldMdTBmVk56SEJuWkdRK2owQUlDMHZzVTZGa1ZKU1V2Q3ZmLzBMUFhyMHdLeFpzOXhHa1FVSEIrUGRkOTlWMXVQajQ3RjM3MTc0K2ZsQmxtWEV4OGREcFZLaFJZc1d5akhKeWNsSVRFeUVKRWs0ZXZRb1JvMGFoY2NlZTh4dDFGZGtaQ1JPbkRpQlR6NzV4QzNnVTFoWWlDMWJ0c0RIeHdkdDJyVEI2ZE9uY2VqUUlZd2RPMWJwUlBUZWUrOWg1ODZkQUJ5aHZva1RKOEp1dDBPU0pFaVM1TGFjbFpXRjZkT25ZL0hpeFFnS0NzTDMzMzhQUVJEUXExY3ZBRUNMRmkyUW1abUpVNmRPSVNFaEFhMWJ0NjdTenpBNk9sb0pPYm9HRTEwVmoxTU1DUW1CU3FYQ2Q5OTlCd0M0NjY2N3FuUlBBTGovL3Z1eFljTUdiTml3b2RRdzBwbzFhNnA4YlFBWVBIZ3dCZzhlN05HeC8vakhQL0NQZi95and1TjY5T2lCSGoxNmxOaSthOWV1VW84L2MrWU1FaElTOE1JTEw1UTdGWVdJR2c2R2tZaUlpSWlJaUdxSjZhWU4xMzdPZDlraUE2aGlnTWpsb1dPenZnYm9nL24yam9pSWlLaStjeC9UeHM1SVZMY2xwSDRQdSt6b21OS24rUjhoVkdPYlZrRVEwTHg1Y3l4ZnZoeS8vdm9yOUhvOXhvOGZyNHh4S2lnb1FGUlVGUDcydDc5VjZycTllL2ZHa0NGRGxQVURCdzY0aFpHMFdpMHVYTGlBUTRjT0tkdlVhaldHREJtQ3NXUEhBbkFFZnNMQ3dqQnExQ2dBanRGeG5UdDN4dHk1YzZIUmFEQml4QWlQQWtDbGlZdUxRK2ZPbmFIVDZaUnhhcmM2ZCs0Y0RoOCtyS3kzYnQwYWt5Wk5BZ0NFaElUZzVaZGZSck5telJBV0ZsYXBlNnZWYW93WU1RSWpSb3hBV2xxYUVqd3BEbUs0R2pqUVBYaVdrWkdCTDcvODBtMmJ4V0twMVAzcmlrai9Wa2hBVVJncC82S1hxM0hYcEVrVFRKOCtIUU1IRG9SYVhmNHpBSzFXaS8zNzl5dUYxMG9tQUFBZ0FFbEVRVlRyNGVIaG1EUnBrdHV2aTJiTm1xRmJ0MjdRYXJXWU1tVktxWjEveG8wYmg4VEVSSHorK2VkdUhjb0VRVUJVVkJRbVQ1NE12VjZQdkx3OEdBd0dQUDc0NDhveHZYcjFRbFpXRmlJaUl1RHY3dzgvUHovbzlYcm9kRHBvTkJwb05CcW9WQ3FJb2dpejJZeDMzbmtISDN6d0FWNTU1UlhrNWVWaDdOaXhTckJ2NE1DQmVQdnR0L0hERHo4Z0lpS2lVaDNSWEFVR0Jpcmh2VDE3OWlBME5MVEVNWUlnWU5PbVRXNC95MmVlZWFiY2tYRVYwV2cwZVA3NTV6RnYzandjT0hBQS9mdjNyL0sxNmlLNzNZNFZLMWFnZWZQbWVQREJCNzFkRGhIVkVZSXN5MVg0Q2k0UkVSRVJFUkZWaHMwa0lYRm5GbXdteDFzd0dUSkVDSlh1aVNRSWdPdTd1TEE0WDRSMzlxMitRb21JaUlqSWF6NysrVys0bW5zV0FQQk10MlZvR3RqQnl4VVJsVzFwL0pQSUtyd0dVVkRocFFGZlE2TXFmWVJRWFdDejJYRGp4ZzBFQlFVcGdhYnkyTzEybU0xbVdLMVdaVlNWSjJTWERyWTF4V3Exd213MncyYXpRYXZWd3RlWDd3ZXJVMUxXQ2F3OVBoMEFFT25mRXMvMVhPWGxpbTVQY1lDb3JGL0RWcXUxMnJyWXBLU2tWS3BUMmEwdVhMaUFzTEN3Y3NlaFNaTGs4ZS9IMjFGUVVBQ3IxUXBabG1Fd0dLcnRua3VYTHNYZXZYdXhjdVZLUkVSRVZNczE2NExWcTFmanE2Kyt3dkxseXhFZEhlM3Rjb2lvanVCWFo0bUlpSWlJaUdxWWJBZVM5dVE0ZzBpeURGRVFxelNlVFpaa3BTdFNRRk10ZzBoRVJFUkVkeERSWlV5YnhERnRWSWVsNVYxQVZ1RTFBRUNiMEY1MU9vZ0VPTHIrdUk2WXFvaEtwYXBTeUtlbWcwZ0FsSTR5VkROY3g3S2w1U2Q2c1pMcVVWR0lwanAvTGQxT0VBbUFSNlBYYWlPSUJLREdRbjR2dnZnaVJvOGVmY2VGQ0I5ODhFR01HalVLalJvMThuWXBSRlNIMU01L3NZbUlpSWlJaUJxd0t3ZHpZYzR1K2pDcDZKdXlWUW9peWM0Z2tpNVFoV1o5RGRWWkpoRVJFUkY1bWNwdFRCdkRTRlIzL1RmZE9mNnBRL2dBTDFaQ1ZQMEM5YzZPTldsNWRXdFVHOVZ2YXJVYVRabzBRVUJBZ0xkTHFWWlJVVkVNSWhGUkNRd2pFUkVSRVJFUjFhRDBFMGJrcFZpY0c0U3F2UTF6YmZldjBnbG9QaWdRTHA5VkVSRVJFZEVkUUhUNUM1NWR0bm14RXFMeW5VemJEY0R4YTdaTjZMMWVyb2FvZWdXNWhKR3lUV2xlcklTSWlLaitZaGlKaUlpSWlJaW9odVFrbVhIanY0VzNiSzFjUnlRQlVMb3BBWTRzVTh6Z1FHaDgrWGFPaUlpSTZFNGpDaTVqMmlTR2thaHV5akJlUXE3NU9nQ2dkVWdQNk5SMzFyZ2hvc2lBVnNweVdsNzlIOVZHUkVUa0RYeDZUVVJFUkVSRVZBTUtiOWh3TlQ3UHVVR3UvRmcyQUpCY1JyTkJBS0lIQkVJZnJDNy9KQ0lpSWlLcWwxU2k4Kzk1N0l4RWRkV0ZHNGVWNVE0UkhORkdkeDY5Mmw5Wk50bnl2VmdKRVJGUi9jVXdFaEVSRVJFUlVUV3pGVWhJK2lGSGFZSWt5d0RFcXJ6OWNuWkVBb0NtOXdiQXY3R21XbW9rSWlJaW9yckhyVE9TYlBkaUpVUmxPMy9qQ0FESGlMYTJvWDI4WEExUjlZc0o3cXdzcCtWZDlHSWxSRVJFOVJmRFNFUkVSRVJFUk5WSXNnRkplM0lnV1J4SkpCbHdCSW9xMlJuSmNiZ3ppQlRleVJlQnNicnFLNVNJaUlpSTZoeVZvRktXN1J6VFJuV1F5WmFQSzluL0JRQkVCOFZ4UkJ2ZGtWdzdJK1dZMHIxWUNSRVJVZjNGM3Y1RVJFUkVSRVRWUlFhUzkrZkFuR3N2V3BVaFFJRFNJc2xETHMyUUFBQ0JzVHFFZGVSRGZpSWlJcUk3blNpNmRrWmlHSW5xbnFTc0U1QWhBUUNpQXp0NnVScWltaEVaMEVwWnptWVlpWWlJcUVyWUdZbUlpSWlJaUtpYXBQNWloREhOcXF3TEVNbzV1bXlTUzNiSlAwcURwdmNHM0c1cFJFUkVSRlFQcURpbWplcTRwS3dFWmJsWjBGMWVySVNvWmdYcUk1UmxqbW9qSWlLcVBJYVJpSWlJaUlpSXFrRjJvZ2szZnl1OHJXc0lFQ0RMc2hKaDhnbFJJM3BBSUtxWWFTSWlJaUtpZWtaMEhkUEdNQkxWUVplelR4WXRDV2dXR09mVldvaHFVcEJMR0NuYmxPYkZTb2lJaU9vbmhwR0lpSWlJaUlodVUwR0dGU2xIOG0vN09oSWtDRVV6MnJUK0ltSUdCY0xsOHlnaUlpSWl1c081aHBFa2lXUGFxRzZ4MkFxUmxwY0lBSWp3ajRWT3pWSFNkT2VLQ2U2aUxCZi91aWNpSWlMUE1ZeEVSRVJFUkVSMEd5eDVkbHplbHdzVWpWYVRJWmQvUXFrRVFKYVZzVzRxdllDWUlVRVF0V3lKUkVSRVJOU1FxRVRubURhN3pEQVMxUzJYc3hOUS9NYW5XU0JIdE5HZFRhLzJWNWJaR1ltSWlLanlHRVlpSWlJaUlpS3FJcnRGUnRLZUhFalc0Z0NTTTFEa09VY1FDVVVka1FRVkVEczRDQm8vdmwwaklpSWlhbWhFd1JsR2toaEdvanJtU3M0WlpUazZxS01YS3lHcWVaRUJMWlhsN0VLR2tZaUlpQ3FMVDdlSmlJaUlpSWlxUUxZRGwvZm13R3FVWExaV0xvZ2tBSUFzT1U4VGdPWURBNkVMNG13MklpSWlvb1pJNVJKR3NrdDJMMVpDVkZKSzdqbGxPVG9vem91VkVOVzhJSjlJWlRrOW4yUGFpSWlJS290aEpDSWlJaUlpb3NxU2dlVDlPU2pNdEJXdkZqYzJxaFFKc3R1Snpmb0d3QzlTVTAxRkVoRVJFVkY5STRyT1VEbzdJMUZkY3pYbkxBQkFwL1pEb0Q3Q3k5VVExYXdndlRPTVpMSVpZYkxsZTdFYUlpS2krb2RoSkNJaUlpSWlva3E2K21NZThsT3R5cm9BeDZTMVNwSGRSN3BGZFBXRElWcFhQUVVTRVJFUlViM2sxaG1KWVNTcVEyNFdwc0JpTHdBQVJBVzA5bkkxUkxXamVWQW5aVGt0NzZJWEt5RWlJcXAvR0VZaUlpSWlJaUtxaFBRVFJ1UmNOanMzVkRhRVZNeWxJMUtqTm5xRWR2QzV2Y0tJaUlpSXFONFRYY0pJa3N3eGJWUjNYTXY5VFZtTzhJLzFZaVZFdGNkMVZGdGFIa2UxRVJFUlZRYkRTRVJFUkVSRVJCNjZlY0dFRy84dFZOWmx5RUFWeHJPNUNvelJJYXE3LzIxV1JrUkVSRVIzQXBYcm1EYUpZU1NxTzFKekx5akw0WDRNSTFIREVPbmZTbGxPeTJkbkpDSWlvc3BnR0ltSWlJaUlpTWdEdWNrV3BCN05kMjY0WmN4YVZSaWl0V2phTytBMkt5TWlJaUtpTzRVb09NTklITk5HZFVsNnZyTXJURGc3STFFREVSblFVbGxPWjJja0lpS2lTbUVZaVlpSWlJaUlxQUxHZEN1dUhNcDEyeVlJbFEwaXVSOGYwRlNMWm4wTnQ5MVppWWlJaUlqdUhPNWoyaGhHb3JvalBmOTNaVG5DdjRVWEt5R3FQVEhCWFpUbHRIeUdrWWlJaUNxRFlTUWlJaUlpSXFKeW1MTHN1UHhERGlBWGJaQmxDSUtnckhwR0FGek84SS9TSUxvL2cwaEVSRVJFNUU0bGFwUmx1OFF3RXRVTkptcys4aTFaQUlBZ2ZRUTBLcjJYS3lLcVBhN2h1NlNzRTE2c2hJaUlxSDVoR0ltSWlJaUlpS2dNbG53SlNidXpJZHNkNnpKa1FCQWh5NVdMSXJrR2tmd2lOSWdlR01nZ0VoRVJFUkdWb09LWU5xcURVdlBPSzh2aDdJcEVEVXhrUUN0bE9ZMmoyb2lJaUR6R01CSVJFUkVSRVZFcDdDWVpsM1psdzI1eEJJbGtXWVp3UzRlaml0eWFOL0lOVTZQNWZZRVErRTZNaUlpSWlFcmgyaGxKWW1ja3FpTXlqRW5LY29SL3JCY3JJYXA5cnFQYTJCbUppSWpJYzN3RVRrUkVSRVJFZEF2Skt1UFM3bXpZQ2lUSEJoa1FLcDBnRXVEYVFNazNUSTJZd1VGdytiSTdFUkVSRVpFYmtaMlJxQTY2WVV4V2xzTVpScUlHSmlhNHM3TDgyNDE0TDFaQ1JFUlV2ekNNUkVSRVJFUkU1RUtXZ0tTOU9URG4ySjBiaGNwMVJBS0tSN281bG4xQ0dFUWlJaUlpb29xNWRrYXlTMVl2VmtMa2RLUGdpckljNnR2TWk1VVExYjRnZlNRQzlSSEtPcnNqRVJFUmVZWmhKQ0lpSWlJaW9tSXljT1ZBTGdwdjJKVDFXeFk4SUVDR2MwU2JQbGlObUNHQkRDSVJFUkVSVVlWVWdscFp0c3YyY280a3FqMlpSbWNZS2RpbnNSY3JJZktPZG1GOWxPV2tyQVF2VmtKRVJGUi9NSXhFUkVSRVJFUUVBREp3TlQ0UGVTa1daWk1nQ3VXY1VCcEhCNlhpczNSQktzUU9EWVNvcnV4MWlJaUlpS2doVW9rdVlTUjJScUk2d0dJclJKNGxFd0Rnb3pGQXAvYnpja1ZFdGM5dFZOdjFINzFZQ1JFUlVmM0JNQklSRVJFUkVSRWNRYVNjSkxQYk5sbjJ2Q09TY012eFdvTUtzVU9ESUdvWVJDSWlJaUlpejdoMlJwTFlHWW5xZ0JzRmw1WGxSdXlLUkExVVRIQVhaVGt0UHhIWnBqUXZWa05FUkZRL01JeEVSRVJFUkVRTlhzcmhmUGNnVWlWQ1NBQWdDSUJVOUU4QTBQcUxhREVzQ0NvdGcwaEVSRVJFNURsUllHY2txbHN5QzFLVTVXQ2ZLQzlXUXVROWVyVS9Pa2NOVTlZUEozL3B4V3FJaUlqcUI0YVJpSWlJaUlpb1FVczltby9zUkpPeUxnUE9WSkVISEIyUm9JeG0wL3FMaUIwZUJKV09RU1FpSWlJaXFoeVZxRkdXN2JMTmk1VVFPV1FWcGlyTHdleU1SQTFZdTdBK3lqSkh0UkVSRVZXTVlTUWlJaUlpSW1xd1VvL200K1lGbHlDU1M2aklNd0pjZXlocERTcTBHQjRNdFo1dnRZaUlpSWlvOGxTQ1NsbTJTd3dqa2ZkbEZWNVRsdGtaaVJxeWRtRjlFYWlQQUFCa205SnhJdlU3TDFkRVJFUlV0L0VKT1JFUkVSRVJOVWhwdnhqZGdraUFYSm1HU01vNXhmVEJhclFjSGdTVm5oMlJpSWlJaUtocTNEc2pjVXdiZVo5clo2Ukd2dXlNUkExYmw2amh5dkwrMzlmQ1pNdjNZalZFUkVSMUc4TklSRVJFUkVUVTRLVDlZa1RtdVVLM2JVSWxlaUxKYnYyUUFMOElEV0tIQlVIVU1vaEVSRVJFUkZXbkV0WEtzaVRadlZnSmtZUDdtRFoyUnFLR3JWZjBhT2hVZmdBYzNaSDIvYjdXeXhVUkVSSFZYUXdqRVJFUkVSRlJnNUorb3JRZ0VtNkpGNVZEbHQyQ1N3Rk50R2crS0JBdW54c1JFUkVSRVZXSktEai9Vc25PU09SdGtteEhydms2QUVDQUNJTXUzTXNWRVhtWFh1MlBYdEdqbGZValY3WWlMZTlpcmRlUmtaR0JOV3ZXNE9iTm15WDIvZmpqajBoTVRBUUEyTzEybkR4NXNyYkxxN1FqUjQ0Z1BqNitVdWNrSnlkajA2Wk4yTDkvZncxVlJVUkV0NHRoSkNJaUlpSWlhakF5VGhiZ3huOWRna2l5WEtrZ2tpd0RyclBjQXB2ckVEM0FBSUh2cklpSWlJaW9HcWpjd2tqc2pFVGV4UkZ0UkNYMWloNk5RSDJFc3Y3ZGhROXJ2WWFNakF4czJMQUJXVmxaYnR1TlJpTVdMVnFFZGV2V0FRRFdyMStQbDE1NkNWZXZYcTMwUGN4bU0vTHo4eXY4WDJGaFljVVhxOEFYWDN5QmpSczNWcXEyTjk5OEV4OS8vREcyYk5rQ204MVc2WHZhN1hhc1hMa1NDeFlzZ05YSzhDOFJVVTNnZDNlSmlJaUlpS2hCdVBIZlFsdy9WZURjVUJRczhpU0lKQUNRWkJtQ1N4Q3BVUnM5b3JyN1YzZVpSRVJFUk5TQXVZNXBzMHY4Y0pTOEs5dVVwaXczOG1FWWlRaHdkRWQ2dE1Nc3JEMCtIUUNRbEpXQXI4NHN4aU1kWm5tNU11Q3JyNzVDWVdFaHhvNGRDd0Q0d3gvK2dNMmJOK085OTk3RFAvLzV6eExISHpwMENFYWpzY1QyOFBCdy9QVFRUOWkyYlZ1Rjk3enJycnZ3M252dkFRQ09IajJLOVBUMEVzY0VCQVJnNE1DQmxYMDVaVnE1Y2lXU2s1TXhlUEJnN05tekJ4OS8vREdlZSs2NVNsMURwVkloTEN3TVc3WnNnU3pMbUROblRyWFZWNTV0MjdaaDdkcTFXTHg0TWRxMGFhTnNuemh4SXE1ZXZZcHQyN2JCMzk4Zjc3MzNIbmJ1M0ZuaDlWcTBhSUdWSzFlV2VnM0FFZHlhTW1VS1FrSkNNSGZ1WElnaXYwMUhSTFdIWVNRaUlpSWlJcnJqWlo0clJQb0psd2Rzc2d4SE95UFBlaUpKY0E4aWhYZnlSVmhIMzJxdWtvaUlpSWdhT3BXZ1VaYnRVdVU3UFJCVnB4eFRockxzMmdtR3FLR0xDZTZDbnMxRzRjaVZyUUNBRTZuZkFZQlhBMG41K2ZuWXZIa3pPbmJzaVBidDJ3TUFHalZxaEhIanh1SGl4WXN3bTgzUTZYUnU1Nnhmdng1WHIxNkYzVzZIMVdxRlRxZURJQWpvM3IwN1FrTkRFUmtaaWRtelp3TUFVbE5Uc1hqeFlreWVQQm14c2JFQWdIWHIxc0ZrTWluWDI3RmpCNDRjT1ZLaXRxWk5tMVpiR0ducjFxMzQrdXV2TVhUb1VNeWFOUXM2blE1YnRteEI2OWF0TVdqUW9FcGRhOVNvVVpBa0NTdFhya1NYTGwwd1lzU0lhcW14TEwvOTlodFdyVnFGSjU5ODBpMklWSnJvNkdoMDdkcFZXYjk1OHlZdVg3Nk1zTEF3TkczYVZObmV1SEg1UVZHZFRvZnAwNmRqOHVUSldMOStQWjU4OHNuYmV4RkVSSlhBTUJJUkVSRVJFZDNSTXM4V0l1MjRNNGdrUTRZb2lwRGxpb05JQWdSSEVBbk9JRkpVZDM4MGFxT3ZrVnFKaUlpSXFHRlRpUzVoSkptZGtjaTdja3pPRGljQnVsQXZWa0pVOTl6ZjVxOUl5anFCOVB6ZkFkUk9JT25jdVhPNGZQa3lVbEpTQUFEeDhmRzRlUEVpNHVMaXNIUG5UdVRuNXlNbkp3ZXZ2UEtLY283ZGJvZEtwY0xjdVhQZHJqVjE2bFNzV0xFQ0FQRHp6ejlqenB3NVdMMTZOU0lqSXdFQUgzNzRJWFE2SGVMaTRnQUFmbjUrQUlEWTJGaGxXMkJnb0ZzWUNRQmF0MjZORHo5MGpxNTc4ODAza1pTVVZDMnYvOS8vL2pkV3JGaUJWcTFhWWZMa3lRQ0FGMTU0QWVmUG44ZWlSWXNnU1JLR0RCbFNxV3MrOXRoak9IbnlKRmF1WElsNzc3MFh3Y0hCMVZKcmFkNTk5MTFFUmtaaTNMaHhGUjQ3YXRRb2pCbzFTbG5mdlhzM0ZpMWFoTDU5KytMRkYxK3MxSDFidDI2TmtTTkhZdDI2ZFJnNmRLank3NWlJcUtZeGpFUkVSRVJFUkhlc2pJUUNYRC90SE0wbXk0QWdDQjRGa1FCQWd1UU1JZ2xBMHo0QkNHeXVLLzhrSWlJaUlxTGJJRUNFREFrQUlNc1NCSUVqVmNnN1hEc2pCZWhDdkZnSlVkMzA5RDN2NHROZnByb0Zra3kyZkF4djh5S0M5TlVmK0RoNDhDQjI3TmdCU1hMOEdiRnAweWFJb29pSEhub0lXN2R1aGNGZ1FOdTJiWlhqczdLeWNPellNZlRzMlJNR2c4SHRXaXFWcXNMN0ZSWVc0dWVmZndZQVpmemEyYk5uVVZoWUNNRFJyY2RUcTFldnh1ZWZmMTd1TVVPSERnVUFQUDMwMHhnL2ZyeXlYWlpsckYrL0htdlhya1ZzYkN3V0xWb0V2ZDd4SlRHOVhvOUZpeFpoeG93WldMeDRNVzdldklreFk4YTRkYmV1eU1pUkkvSFRUejloelpvMW1EWnRtc2ZuVmNiaHc0ZVJtSmlJbVRObmVtVlUybU9QUFlidDI3ZGp3NFlOTmZZYWlZaHV4VEFTRVJFUkVSSGRrVktQNWVQbWI4NXY2TW15WEttSFViSkxSeVJCQktJSEdPRGZXRnZ0ZFJJUkVSRVJ1VktKYXRna0N3REFMdHVnRnZoM1VQSU9ocEdJeXFkWCs1Y0lKSjI3L2lQT1hmOFJYYUtHWTBDTHA2bzFsUFRzczgvaTJXZWZ4ZW5UcHpGMTZsUXNYYm9Vc2JHeG1EcDFLdXgyT3hvM2JveFpzNXlkbVJJU0VuRHMyREU4OWRSVEZZNEZLMDFHUmdaZWYvMTFBRkMrMVBYSko1OG96MVpzTmhzNmRPamcwYlg2OU9tRGlJalN4ejErK2VXWHNOdnRHRHQyTEFDZ1hidDJ5cjY4dkR6TW56OGZ4NDRkUTZ0V3JiQmd3WUlTd1NxRHdZREZpeGRqenB3NStPaWpqM0RzMkRITW5Ea1RZV0ZoSHRXV2tKQUFBUGp1dSs4d2R1eFl0ekZvMWVXcnI3NkN2NzgvQmc4ZVhPM1g5a1NqUm8zUXIxOC83TnExQ3krKytLSVM1aUlpcWtrTUl4RVJFUkVSMFoxRkJxNyttSWVjeTJhM3phSWd3Sk4rU0FJRVNMS2tQRndUMVFLYUR3cUVieGpmUGhFUkVSRlJ6Vk1KYXRoUUhFYXlRZzJHa2NnN2NsM0NTQWFPYVNNcWxWN3RqK2Q3Zm9UdFp4WWhJZlY3WmZ1SjFPOXdJdlU3dEF2cmd5NVJ3eEdvajBCa1FLdHF2Ly82OWV0eDVzd1orUGo0VlB1MW16ZHZqdFdyVndNQUxsMjZoRW1USm1ISmtpWEttTFlGQ3hZb0haTXEwcjU5ZTdSdjM3N1VmZnYyN1lQRllzRkREejJrYkpNa0NUdDM3c1RhdFd1Ums1T0RBUU1HWU5xMGFXV0dhRFFhRFJZdFdvUlZxMWJoMjIrL3hjU0pFL0dIUC93Qlk4ZU9SYU5HamNxdExUNCtIczJhTmNQMTY5ZXhZY01HdDBCWGRiQmFyVGgxNmhTNmQrL3VVVWVxbXRLdFd6ZnMzYnNYSjArZVJJOGVQYnhXQnhFMUhIeWFUa1JFUkVSRWR3eFpBcTRjeUVWZWlzVnR1d0FCc2dkUkpFRndQUEFxRGlLcGZVVEVEQXFFTHNoN0Q0dUlpSWlJcUdGUmlXckE3bGlXSkR2QXY0cVNGOGl5akN4VG1ySWV3REFTVWJrZTdUQWI3Y0w2NE52ekh5TEg1QXpvRkhkS0toYWtqMENRVHlTQzlKSG9IRFVNTWNGZGJ1dStMVnUyUlAvKy9TRkpFaTVldklodnZ2bEcyWGYxNmxVQWpyRE54WXNYbGUxTm1qUkI1ODZkY2Z6NGNhU2twQ0E1T1JrQXNHZlBIaGdNQnJScVZmWFFsTVZpd2FWTGw1VDFnb0lDWmZuOCtmTTRlUEFnbm5ubW1YS3ZJY3N5cGt5WmduUG56a0dqMGVDNTU1N0RZNDg5aHBFalI2Si8vLzZZT25WcWlYTW1UWnFFTm0zYTRQWFhYMGZYcmwzeGYvLzNmL2p5eXk5eDl1eFp2UC8rKzJYZTY4S0ZDN2gwNlJKZWVPRUZaR1JrWU51MmJYanFxYWNRR1ZsOUhhM09uVHNIczltTXpwMDdWOXMxcTZMNC9nd2pFVkZ0WVJpSmlJaUlpSWp1Q0xJZHVQeEREb3pwMXBMN1BPeUpKRXZPVVc3NllEVmlCZ1ZDcGZkOHRCc1JFUkVSMGUwU0JlZGplN3RjOHUrMlJMV2gwSllMV1pZQUFJSWd3a2RqcU9BTUltb1gxaGZ0d3ZwaTMrOXJjU0wxTzdkUVVyRnNVenF5VGVrQUVwQ1VkUUpUK215NHJYczJhZElFRXlkT3hNY2ZmNHdiTjI3Z1gvLzZsN0xQYW5YOEdiSno1MDYzamp6OSt2VkQ1ODZkc1hmdlhodzZkQWgydXlNQisvbm5uME1VUlR6NjZLTUFBS1BSaUI5KytBRUFjT1BHRFFEQXI3LytpdXZYcndOd2pIRzcxZVhMbHpGcDBpUzNiY1ZqejA2Y09JRk5telloTGk0T1BYdjJMUE0xQ1lLQUFRTUdRQlJGekp3NVV6bGZraVNQT2dzTkdqUUlQWHYyeEwvKzlTOE1HalNvM0dPLy92cHJxRlFxREJvMENGYXJGVjk5OVJVMmJ0eFlhdUNwcW9wL1h1SGg0ZFYyemFvSURRMkZJQWpLdjBzaW9wckdNQklSRVJFUkVkVjdrbFZHMHA0Y0ZHYmFuQnRsQUI3a2lBUUFraXhERUp6SCt6ZldJcnEvQVFLL2hVNUVSRVJFdFV3bGFwUmx1MlFyNTBpaW1wTnZ6bFNXQTNYZS9RQ2RxTDRaMkdJQ0JyYVlnS1NzRXpoMy9VZWs1VjNFNWV5VEpZN1RxZjBxZFYxWmxuSGx5aFVjTzNZTUFEQjkrblFZalVhbDAxQ3JWcTJ3Yk5reTVmaUVoQVRNbURFRGI3MzFGdHEwYVZQaWVqTm16TUNNR1RQdzg4OC9ZODZjT1ZpMWFwWFNFZWpERHo5RVptWW0zbm5uSFFDT0lCQUFiTnEwQ2FJb0FuQjBRYnAxOUZwMGREVG16Sm1qcks5Y3VWSUo0eno4OE1QWXZIa3pWcTllamU3ZHV5dlhLYzJvVWFNd2F0UW90Mk1zRmdzMEdrMlo1N2p5OC9QREN5KzhVTzR4MTY5Zng2NWR1OUN6WjA4RUJRVUJBSVlPSFlwdnYvMFdvMGVQUm5SMHRFZjNxa2gyZGpZQUtQZndGbEVVNGUvdmo1eWNISy9XUVVRTkI4TklSRVJFUkVSVXI5bk5NaTd0em9ZNTIrNit3OE9HUnBJTXBSc1NBSVIyOEVGRTE4bzlFQ1FpSWlJaXFpNHF0ODVJRENPUmQrUlpiaXJMQWJvUUwxWkNWSC9GQkhkeEc4T1dsSFhDYlg5a1FPWEdvYjM5OXR2NDdydnZsUFgrL2Z1amYvLys2Tml4SXhZdVhIaDd4ZDZpWGJ0MmVQenh4ekZ4NGtRQXdLVkxsekJwMGlRc1dyUUljWEZ4QUJ3ZGwyNE50dWgwT3JSczJWSlo5L1B6VThKSWVyMGVZOGFNd1VjZmZZUWZmdmdCZ3djUEx2UCt0d2FWckZZcmJEWWJmSDE5cStYMUFjQW5uM3dDdTkyT0o1NTRRdG4yeEJOUFlQZnUzVml4WWdVV0xGaFFMZmNwN2p5bFZudi9ZM2xSRkNITG5uUVBKeUs2ZmQ3L3J4NFJFUkVSRVZFVjJRb2xYUG8rRzVaOHliblJ3NDVJeXFIRnh3cEEwM3NERUJpcnErWXFpWWlJaUlnOHB4SmR3a2dTeDdTUmQ3aDJSakxvUXIxWUNkR2R3eldZVkJXOWUvZEdseTVkb05mcjhlYWJiK0tSUng1eEMvN2s1dVlxWTlVQXg4ZzBBRGgyN0JoU1VsS1U3WkdSa1NVNkd0MnFvdkZtQVBEZ2d3OVc5aVhnd1FjZnhMcDE2M0RvMEtGeXcwaTNLdTR1RkJnWVdPbDdsdWJFaVJQWXZYczM3ci8vZnJSdTNWclpIaDRlanRHalIyUFRwazNZdTNldlJ6K0hpaFRYN08yT1JKSWtJVGMzdDlwK2hrUkVGV0VZaVlpSWlJaUk2aVZ6amgxSmUzSmdLM1FHa1FRSWtBVVB2dUhsbU0ybWRFUVNOUUthM3hjSTN6QytSU0lpSWlJaTczSWYwOFl3RW5sSG50bTFNeExEU0VSMVFlL2V2UUVBcDArZkxuVi9hbXFxTWxZTmNIYmtXYjkrdlZ1bm9ZRURCMVlZUnZyKysrOWhzem03ODJWbU9nS0todzhmUm5KeXN0dXgvZnIxUTBCQWdFZXZ3Yy9QRDh1V0xhdjBDTFRVMUZRQVFGaFlXS1hPSzAxT1RnNFdMbHdJWDE5Zi9QblBmeTZ4Zi96NDhkaTdkeStXTGwyS0RoMDZLS1BycXFwUm8wWUFnSnMzYjFad1pNM0t5c3FDTE10S1BVUkVOWTFQMm9tSWlJaUlxTjR4cGx1UnZDOEhVdkZ6c2FJV1J6SXFEaUlKQUdUSGJEWUFnTVpQUk16Z1FHZ0RWRFZXTHhFUkVSR1JwOVNDU3hpSlk5cklTL0l0enM1SUhOTkdWRCswYmRzV3k1WXRVOVlURWhJd1k4WU12UHZ1dTJqVHBvMUgxNUJsR2JtNXVmam9vNDlnTXBtVTdaTGsrQ0xZdG0zYlNveFFpNHVMOHppTUJBRE5temYzK05oaVo4NmNBUURFeHNaVytseFhack1aYjd6eEJqSXpNL0hLSzY4Z09EaTR4REY2dlI3VHAwL0g3Tm16OGRwcnIrSGRkOStGbjU5ZmxlL1p0bTFiaUtLSVU2ZE9ZZmp3NGJkVC9tMHBEckhkZGRkZFhxdUJpQm9XaHBHSWlJaUlpS2hleWY3ZGpKVERlVkJ5UjdJTWlLTGpueFdRaTJlNEZRV1JmRUxVYUQ0b0VDcXRoM1BkaUlpSWlJaHFHRHNqVVYyUXo4NUlSQTFHWVdFaEFHRDU4dVU0ZCs0Y09uYnNpTTJiTjdzZGMrblNKVXlhTkFtTEZpMUNYRnhjbWRlNmVQRWlIbnJvSVdYZFlyR2djZVBHdDFXZnlXVEMxMTkvamNhTkc5L1d0VXdtRTk1ODgwMmNQbjBhRXlaTXdJQUJBOG84OXU2Nzc4YTRjZU93YWRNbXZQenl5M2pycmJjcUZiaHlGUkFRZ0RadDJ1RDQ4ZU5WTGIxYUhEOStIS0lvb2t1WDJ4c1hTRVRrS1lhUmlJaUlpSWlvM2tnL1VZQWIveTF3MmVJWXRTWjdFa1NTb1l4bEF3QkR0QlpOK3hnZ2lPV2NSRVJFUkVSVXkxU2k4N0c5aldFazhwSUNhNDZ5ek01SVJQV0RKRW5Jejg5WDFvdERSb1dGaFc3YkFVZjNuNlZMbHlJaElRSFhybDBEQUNRbEphRmZ2MzdvMzc5L2xXc0lDUW5CcUZHamxQVmR1M2JCYWkzL3p6S2owUWdmSDU5UzkxbXRWc3lmUHg4WkdSbDQrZVdYcTF4WFJrWUczbmpqRFZ5NGNBR0RCdy9HRTA4OFVlRTVFeWRPUkhKeU11TGo0L0hpaXk5aTVzeVo2TlNwVTVYdVAyellNQ3hkdWhTLy9QSUw3cm5ubmlwZDQzWVlqVWJzMzc4ZnZYdjNocisvZjYzZm40Z2FKb2FSaUlpSWlJaW96cE1sNE9xaFhPUmVzVGkzRllXTEtvNGhGUjlidENJQWtWMzlFTksrOUFkZFJFUkVSRVRlcEJLY2orMDVwbzI4eFdqSlZwWjlOQVl2VmtKRXhjNmVQWXVUSjAvaTFLbFRBQUJmWDErMy9lZlBuOGZJa1NOTG5EZGp4b3dTMjVZdVhZclUxRlJFUlVYaGtVY2VRZmZ1M2RHc1dUTllyVmJzMnJWTENTZ1Z5OHgwakc0OGZQZ3drcE9UUzF4dnhJZ1JBSURnNEdDTUdUTkcyWDdtekJra0pTVzVYV2ZEaGczdzlmV0ZWcXRGYW1vcUVoTVQ4Y0FERDVTNFpucDZPdWJQbjQ4elo4N2c0WWNmeHFCQmc4cjgyWlRuL1Buem1EVnJGb3hHSThhTUdZTy8vT1V2SHAwbmlpSmVlZVVWekpzM0QvSHg4WmcrZlRxV0xsMks5dTNiVjdxRysrKy9IeHMyYk1DR0RSdEtEU090V2JPbTNQT0hEQm1DSVVPR2xIdE1lZGZZc1dNSGpFWWp4bzhmNzFuQlJFVFZnR0VrSWlJaUlpS3EweVNyak1zLzVLRGd1c3NITWJJTTBZTWdrZ0JBY2draXFYUUNvZ2NFd2plTWI0V0lpSWlJcUc1U2lWcGxtV1BheUZ1TUxwMlIvTFNCWHF5RWlJcGxaR1JnOWVyVkFJQytmZnNpS2lyS2JYOXNiQ3htejU3dDBiV2FOR21DSlV1V2xOaHVzVml3WXNXS1VzL1I2L1g0NnF1dlN0MDNZc1FJL016Q3M3RUFBQ0FBU1VSQlZQR1BmNFRaYkhiYlBtM2FOTmhzenVjNUJvTUIvL25QZjVSdVNhSW9vbjM3OXFXR1pDNWV2SWh6NTg1aC9QanhlUHJwcHoxNlhhVnAwYUlGMnJScGd5RkRobURZc0dHVk9sZWowZUQxMTEvSCt2WHJZYmZicXhSRUtyN084ODgvajNuejV1SEFnUU8zMVgycXNqSXlNdkRGRjE5ZytQRGhhTldxVmEzZGw0aElrRDJaWjBCRVJFUkVST1FGVnFPRXBEMDVzT1RaWGJiS2NNU015aVpBZ0F6SjdUaWZVRFdpQnhpZzFuTXVHeEVSRVJIVlhWdE96OFYvMC9jQkFCNkxleFYzUlF6MGNrWFUwTWl5alAvZDYrekE4ZHFnM1c0anI0bklPeVJKZ3Rsc2hsYXJoVXFsOG5ZNXQwV1daZGhzTnFoVUtvaGkyYzlwMHRMU0VCa1pXUzMzcXd2L0hWdTZkQ24yN3QyTGxTdFhJaUlpb3Nidkowa1NwazJiaHZ6OGZIend3UWZRNi9VMWZrOGlvbUw4T2pBUkVSRVJFZFZKQlJsV0pPL1BoZDNpL1A2RURCbUNKMEVrdDdsc1FFZzdIMFRlN1ZkUmhvbUlpSWlJeU90VWdrWlp0c3ZzakVTMXoyVExVNWIxYXI4NjhRRStFVG02Q1BuNDNCa2o1d1ZCZ0VhanFmQzQ2Z2dpRmQrdkxuanh4UmN4ZXZUb0VpUDJhb3JkYnNmTW1UTVJGQlRFSUJJUjFUcUdrWWlJaUlpSXFNNjUrVnNoVW44eG9uZ09tNk1YVWtVeHBLSmpaVmtKSFFrcW9GbGZBd0thYXNzL2lZaUlpSWlvamxDSnpzZjJITk5HM2xEZ01xTE5WeFBreFVxSWlPNHNhclVhVFpvMHFiWDdhVFNhV3IwZkVaRXJocEdJaUlpSWlLak9rQ1VnNVhBZWNpNlpYYmNXeFpES25qQXRBSkNLVzI0WEJaRzBBU28wdjg4QWJVRDlibDFPUkVSRVJBMkxXblRwakNUWnZGZ0pOVlJHUzdheTdLZGxHSW1JaUlpSUtvOWhKQ0lpSWlJaXFoTnNoUkl1Nzh1RjZhYkxCeTVGQWFPeVkwZ0FJRGpHdDdtMDNEWkVhOUhrWGdORXZ1TWhJaUlpb25xR1k5ckkyMXc3SXpHTVJFUkVSRVJWd1VmelJFUkVSRVRrZGFhYk5pVHR6WUhkN0JJN2ttV2d3aUFTQUVod3ptVURJdS8yUTBnN241b3BsSWlJaUlpb2hybU9hYk54VEJ0NWdXdG5KRjlOb0JjcklTSWlJcUw2aW1Fa0lpSWlJaUx5cXV4TFpsdzduQWRaY201ejVKQ0VzaytDVUhSUTBUSUFqYitJNlA0RzZJUDVOb2VJaUlpSTZpKzN6a2djMDBaZXdERnRSRVJFUkhTNytKU2VpS2dXU0pLRXExZXZJam82dXNTK3dzSkMrUGlVM2IzQlpyT2hzTEFRQVFFQnBlN1B6czVHUUVBQVZDcVZ4N1hZN1hab05KcHlqN05hclJCRjBlUHJGcnQ1OHlhQ2dvSWdpaUlBSUMwdERZMGFOWUpXcTYzVWRRZzRmUGd3RGh3NGdNVEVSQmdNQnB3NGNjTGJKUkUxR0owN2QwWmVYaDVhdG15SisrNjdEOTI3ZC9kMlNYY21HYmoyY3o2eUxwaWNtNHJHc3BXYlE0SUFXWmJjd2tyQnJmU0k2dVlQb1hKL2JCRVJFUkVSMVRrcWtXUGF5THNLcks2ZGtSaEdJaUlpSXFMS1l4aUppS2pJZ2dVTElBZ0NaczJhcFFScEtrdVNKTXliTncrdFdyWENuLzcwSjJYN3FsV3I4TzIzMzJMbHlwV0lpSWhRdHN1eWpOZGZmeDJpS0dMKy9QbWwzdmZJa1NQNDMvLzlYOHlaTXdjREJnd29zWC8rL1BsSVRrN0doZzBiUEtwNzQ4YU4yTHg1TTdadjMxN3VjVTgrK1NUdXUrOCtQUGZjY3lYMm1Vd202UFg2VXM5NzZhV1hFQlVWaFRmZmZCTlpXVmw0OXRsbmNkOTk5MkhhdEdrVjFrWk83N3p6RHV4Mk83cDA2WUxSbzBlalpjdVczaTZKcU1GSlRFeEVZbUlpOXV6Wmd4OS8vQkgvK01jL3ZGM1NIY1ZhSUNGNWZ5NU1OMTIrNlMzTEVNc1p5eVlJQWlSWmhnQlpDU0twZEFLYTlqYkF2M0g1SVZzaUlpSWlvdnJDZFV3Yk95T1JOeFJZYzVWbFg2M0JpNVVRRVJFUlVYM0ZNQklSRVlEejU4OWo3OTY5R0QxNnRCTG9PWHIwS0s1ZXZWcnVlYTFhdFVLblRwMlVkVkVVRVJFUmdUVnIxcUJKa3laS2VHak1tREg0OXR0dnNXVEpFaXhac2tUNUFIWFRwazM0OWRkZk1XblNwREtEUkh2MzdvVk9weXUxSzBkZVhoNFNFaEl3ZE9qUWNvTkkxNjVkUTM1K1BnQWdNek1UZHJzZDU4K2ZML2UxMmUxMlpHVmxLY2Y1K1BpZ1diTm0yTEpsQzc3NjZpdDg4TUVIQ0F4MG54bC84dVJKWExwMENVODk5UlFBSURnNEdILzR3eCt3WmNzVzlPalJBMzM3OWkzM251UXdiOTQ4ZE96WUVZODg4b2kzU3lGcTBGcTJiSW1XTFZ0aTJMQmgyTFp0R3hZdVhJaVhYbnJKMjJYZEVmS3VXSEQxcHp4SVZwZllrV011VzVsQkpBaUFKRXNRNE95RzVCK2xRZE0rQnFoMDViWlJJaUlpSWlLcVY5ekh0TEV6RXRVK2t6VlBXZlpSbDk2dG5ZaUlpSWlvUEF3akVSRUJXTHQyTFlLQ2d2RGtrMDhxMi9idDI0ZURCdytXZVk3SlpNS1lNV1Bjd2tnQThPeXp6K0xNbVROWXRtd1pldlRvQVI4Zkg0U0VoR0RDaEFuWXZIa3pNakl5RUJFUmdZc1hMMkxObWpXNDc3NzdNR2JNR0xkclNKSUVzOW1Ndkx3OHhNZkhZOWl3WVJBRUFZV0ZoUUFBblU0SFVSVHh3dzgvUUpJazNIMzMzYmgrL1hxSkdvT0NncURSYUxCeTVVckV4OGU3N2Z2clgvOWE0YzlsejU0OTJMTm5Ed0NnVTZkT2VQdnR0eEViRzR2MDlIVE1uVHNYQ3hjdWhGcnQvS1Brczg4K1E1TW1UZEM3ZDI5bDI4U0pFMkczMnhFWEYxZmgvY2pSRWFsVHAwNTQrT0dIdlYwS0Via1lPWElrdG0zYmh2ZmZmeDlUcGt6eGRqbjFsaXdCcVQvbkkrdWl5WDI3RExlUmE2NkVvditUWkNoQkpFRUZSTjdqajBhdFMrL1NSMFJFUkVSVW43bDFSdUtZTnZLQ1FsdStzcXpYTUl4RVJFUkVSSlVueUxKYzVwZVBpWWdhZ2pObnptREtsQ2w0K2VXWE1XalFJQUNBeldaekM5bVVadmp3NFJnM2Jod21UcHdJQURoMDZCQ3lzcklBQUJrWkdUQ1pUSWlPamxhT3Q5dnRzRnF0YnVQTnZ2MzJXOXgzMzMzUTZYUUFnTURBUVBUdjN4K1hMbDNDcEVtVHlyejM4dVhMMGFaTkd6ei8vUE5JVEV5czhEaUx4UUs3M1E0QStQenp6N0Y5KzNaczNMaXgzTmMzY2VKRTlPdlhEMy8rODU4Qk9MbytGZGU1YnQwNnJGMjdGZzg5OUJBbVQ1NE1BUGoxMTErVkVYZGFyYmJjYXdQQTRNR0RPZkxvRm9jUEg4YkJnd2N4YytaTWI1ZENSR1ZZdUhBaEJnOGVYR3EzT2lxZkpkZU81QU81TU9mWWxXMHlpZ05HWmJ3bEVRVElrdVFXVk5JSHE5R3N2d0ZhLzZxTlZDVWlJaUlpcXV0K3ZmWU5kcHg5R3dCd2QrTVJlS2o5ZEM5WFJBM044cCtleG8yQ0t3Q0F2L2I2QktGK3piMWNFUkVSRVJIVk4reU1SRVFObXRWcXhYdnZ2WWR1M2JvcFFTUUFXTEprQ1ZKVFUvSE9PKytVR1VxU0pNbHQzK2VmZjQ3ejU4OTdGTVJ4dFhidFdnQ0F4V0pCVEV3TSt2ZnZyK3diTVdJRU9uVG9vS3lmUDM4ZU8zYnNBT0FJL3lRbUptTE1tREc0NjY2NzNLNTU1TWdSL09jLy8xSHFjNjFKbzlHZ29LQUFMNzc0WXJsMVpXVmxRYTFXdzhmSHA4Uys4ZVBINCt6WnMvajY2Ni9SclZzMzlPalJBeDkrK0NFQVlNS0VDUWdQRDFlT2pZK1B4OEdEQnpGNzlteTNhelJ1M0xqYyt6ZEVCdzRjUUpjdVhieGRCaEdWbzB1WEx0aS9mei9EU0pXVWRjR0UxRi95SWR0ZE5zcHlVY2lvWkJCSkVBUklrZ3hBZGdhUkJDRHNMbCtFZC9JRk9KV05pSWlJaU81Z0twRmoyc2k3MkJtSmlJaUlpRzRYdzBoRTFLQ3RXYk1HNmVucG1EZHZuckx0eElrVDJMdDNMOGFORzFkbUVNbG1zd0Z3Qkh0Y2RlL2UzZTFhbGZIbW0yL2kyclZyYnRzNmR1eUlJVU9HS09zK1BqNUtHR25kdW5VSUNRbkJ4SWtUUzlTUmxwWUdBR1hXcjlWcThkUlRUNVZiejdKbHk4cmNKd2dDWG5ycEplellzUU85ZXZYQ3hvMGJrWlNVQkFEbzJiTW5XclpzcVJ5Ym5wNk9nd2NQdXIwT0tsMWlZaUpHang3dDdUS0lxQnl0V3JYQzl1M2J2VjFHdlNIWlpGejlNUTk1VnkzS05rYzNKQUJsakdXRElFQ1daYmZkK21BVm10d2JBSDB3Mzc0UUVSRVIwWjFQSlRqLzNtdmptRGJ5QXFNbFMxbjIwd1I3c1JJaUlpSWlxcS80TkorSUdxeFRwMDVoeTVZdG1EMTd0dExKeDJhellkbXlaUWdORGNYNDhlUExQTGVzTUZKdE9YcjBLRTZlUEltcFU2ZVdXb01rU1FCUVpwY21sVXFGdUxpNGN1OVIwWmk2Z0lBQWpCOC9IbWZPbk1Gbm4zMkd4bzBibHdoVDFRUlRsazM1VUZzZnJJWks2L2kwV2gra2hxaXQzNjB5QWdJQzNJSmNSRlQzdEdyVkN2NysvdDR1bzE0d3BsdHhOVDRQdGdKSjJTWURFQ0ZBTG0wc213RElrdXpXOUVoUUFSRmQvQkRTMW9mZGtJaUlpSWlvd1dCbkpQSW1xMlJTbGpXaXptMXNOaEVSRVJHUnB4aEdJcUlHYTlPbVRaQmxHWjkrK2lsV3JWb0ZpOFVDczlrTXE5V0sxMTU3RFhxOXZzeHpyVmJIZ3lEWHdFNWNYQng4ZlgyUm5KeU12LzcxcjVXcVpmbnk1V2pidGkxQ1EwTTlPcjVidDI2SWlZbEI0OGFOc1hQblRqejQ0SU51KysxMmU0bjZYQlVVRk9CUGYvcFRwV29zeTZlZmZvcXdzREE4L2ZUVG1EOS9QaVpQbmd4UkZKWDl4Y0d0aHg1NnFNUjVJU0VobGI3ZnBWMDVrS3lsZkloZHhDOUNnNENtV3ZoRmFPcGRCNDJFaEFSdmwwQkVIdUR2MWZKSk5pRHRlRDZ5THBqY3RzdXlERkVvSTRnRUFCTGNIbkw3TjlhaVNVOS9xSDNGMG84bklpSWlJcnBEcVVYbmw4dHNEQ05STFROWk9hS05pSWlJaUc1Zi9mcVVsb2lvR2ozODhNUG8wS0VEZ29LQzRPUGpnNXljSEh6NDRZZTQ5OTU3MGE5ZnYzTFBMUTRqdVhZbGV1NjU1d0FBbHk1ZGdzbGt3c01QUDR3MmJkcVVlNTN6NTg5ang0NGRzTnZ0R0RkdW5NZTFpNktJdm4zN1lzV0tGZGk2ZFN1Q2dvTFFwMCtmY3V0ejVldnJpL1hyMTVkN2o3Lzg1Uy9sN3Bja0NiLzk5aHRtenB5SnpNeE1aR2RuQXdER2p4K3ZkSm9DZ1BqNGVCdzhlQkJUcGt4eE85L1B6Ni9jNjFlVk1kMEtZN3JqOVlzYUFZWm1Xb1MwODZsM3dTUWlvdnFvOUc1SU1rUUlqdkZycFp3ankwVVQyNHB5U0dxOWlLanUvakJFbDk3ZGo0aUlpSWpvVHVmZUdjbFN6cEZFMWEvUWxxY3MrNmpaR1ppSWlJaUlxb2FmekJKUmc5V3paMC8wN05sVFdYLzU1WmZoNCtPRHYvLzk3eFdlVzFIWUJ3QTZkKzZNL3YzN0srdHZ2UEVHREFZRHBrMmJwbXp6OGZIQmpoMDd5cnpHb2tXTHNHalJvakwzLytVdmY4R3BVNmV3Y09GQ0xGdTJEREV4TVFDY25aRTBHZzB5TXpQeDY2Ky9LdWNrSmliQ2JyZmo4T0hENWI1R3M5bU01T1JrN042OVc5bld0V3RYcFp0UlFrSUNaczJhaGRkZWV3MzkrdlZUcnRlelowKzNVV1BwNmVrNGVQQWdoZ3daVXU3OVBCVTdOQkM1Vnh3UDRvcERSNEJqZk51dEhaTWtxNHpzMzgzSS90Mk1vQlk2aEhmeWc4YVBIVGFJaUtwYjJkMlFBRUVRUzNSREVnUUJzdXpZNnRyeHYxRnJQU0s2K2tIVWNBd0FFUkVSRVRWY2FwY3dFanNqVVcweldWM0NTQnFERnlzaElpSWlvdnFNWVNRaUlnQzdkdTNDc1dQSE1IWHFWSVNFaE9EczJiTm8zNzU5bWNjWGg1RzBXcys3TnB3OWV4YmR1M2V2VkYwalJveEFodzRkbFBYaVRrckZOQm9OWG4zMVZVeWFOQWx6NTg3Rjh1WExvZGZyM2VxN2VQRWkxcXhaNDNaZHRWcU5SWXNXSVNnb3FNUnJNSmxNeU0zTmhjRmdRRkpTa3R1NTRlSGhTaGpwNE1HRFVLbFU2TktsUzZWZTArM1NCNnZMN0hKa05VcEZuWkVzTUtaYllUVTZPM013bEVSRVZETks3WVlreXhBRW9TaG81QXdpQ1hDTWFaTmxxV2pOUVdkUW9VbnZBUGlFOE8wSkVSRVJFWkZLY08yTXhEQVMxYTVDbHpDU25wMlJpSWlJaUtpSytMU2ZpQnE4N094c3JGaXhBdDI3ZDhlSUVTT3dlL2R1TEZteUJHdlhya1ZrWkdTcDUxZ3NqczQ4bm9hUk1qSXljUFBtVGJlT1FaN28yTEdqVzBlaDBqb3BSVVZGNFpsbm5zSHk1Y3Z4L2ZmZjQrR0hINGJGWW9FZ0NGQ3IxZWpVcVpQYlNMYWZmLzRaOCtmUHg0Z1JJekJseWhTSW9vaFhYMzBWS3BVS2I3enhCaXdXQ3hZdVhJaHo1ODVoOXV6WjZOU3BVNG02SkVuQ29VT0hjUGZkZHlNZ3dIMTIvSjQ5ZTVDUWtLQ3Nuemx6QmdDd2RldFd0K09HRHg5ZTdhUGFOSDRpZ2xyb0VOUkNCOERSTFNualpBSHlyanBibW1mL2JrYnVGUXRpaHdaeWRCc1IwVzBvcXhzU2lyb2g0ZFp1U0FBa1dTNEtLRGxpU0lJS0NPL29oNUQyUGhDWUVTVWlJaUlpQXVBK3BvMmRrYWkyRmRyeWxXVWZUVUE1UnhJUkVSRVJsWTJmd2hKUmd5YkxNcFlzV1FKQkVEQjkrblFBd0lBQkE3Qnk1VXA4OGNVWG1EeDVjcW5ubWMxbUFKNkhrWXBIblgzMjJXZElURXpFakJrenFxRjZwMGNlZVFSUlVWSEsyRG16MlZ5aU5ydmRqbzBiTitLenp6N0RoQWtUOEtjLy9VblpaN1BaSU11T0Q0MjFXaTFlZmZWVnJGcTFDak5uenNUWXNXTXhkdXhZdDlEUjZkT25rWldWaFlFREI1YW9aYytlUFZDcm5YKzhHSTFHQU1DWFgzN3BkbHlmUG4ycVBZeDBLMzJ3R3RFREREQ21XNUZ4c2dBRkdZNEhlSkpWeHFWZE9ZanE1cThFbDRpSXlITTVsODFJTzI1MDY0YWt6RndUWkxoMVF4SUFTWklCcFZPU1EyQ3NEaEZkL0tEeFpRcUppSWlJaU1pVjY1ZzJ1OHd3RXRVdXMwc1lTYTloWnlRaUlpSWlxaHFHa1lpb1FkdTJiUnVPSGoyS2VmUG1LZVBITkJvTlJvNGNpWFhyMXVHcHA1NUNVRkJRaWZPS3cwZzZYY1ZCbHJTME5HemV2QmtkTzNaRVZsWVdUQ1pUcWNlbHBLVGcyMisveFVNUFBWVHAxeUVJZ2hKRUFoeWoxbHhyTzNUb0VGYXZYbzJjbkJ3TUhqd1lHemR1eE1hTkc1WDl4WjJlYnIzM2lCRWo4TzkvL3h2YnRtM0RrQ0ZETUc3Y09FUkdSdUw3NzcrSFdxMUduejU5U3RReWYvNTh0dzVRNjlldng2ZWZmdXJXbmFtMitVVm9FRHMwRU1aMEs1TDM1MEt5eXBDc01sSit5b1BkSWlHa25ZL1hhaU1pcWsvTU9YWmNPNUtIZ3V1MkV2c0VBWkRkUnJJQmtseTh6NWxDOGczWG9IRjNmK2lDVkRWZExoRVJFUkZSdmNUT1NPUk5KcHRSV2VhWU5pSWlJaUtxS29hUmlLakIrdjMzMzdGNjlXckV4TVRnNHNXTE9ITGtDRzdjdUlFYk4yNGdQVDBkVnFzVlgzNzVKWjU1NXBrUzUrYmxPV2FuKy9pVURMRTBiZG9VcTFhdFFuaDRPSzVjdVlMWFhuc05ack1aenozM0hCWXVYT2gyN0QzMzNJTlZxMWFoYWRPbVNFaEl3S1pObTlDMmJWczBhZExrdGw2YjBXaFVha3RNVE1UOCtmUFJ0V3RYTEY2OEdGcXRGc09IRDNjN2Z0V3FWVkNwVkNWZWE0c1dMZkRrazA5aTdkcTErT1dYWHpCaHdnUVVGaFppLy83OTZOYXRXNDEzTnFwdXhhR2tsUGc4bUxMdEFJQzBYeHdQV0JoSUlpSXFtMlNWa1g3Q2lKc1hURzdUMTRxYklVRjJiaFlFQVpJc08vY1YwUVdwRU5uVkQvNk5QZXNxU0VSRVJFVFVVTGwxUnBJczVSeEpWUDNNdGdKbFdhZXFYOC8raUlpSWlLanVZQmlKaUJxc2E5ZXV3V3ExNHRxMWE5aTllemNpSWlJUUdocUsyTmhZaElhR0lqNCtIcnQyN2NMRWlSTWhpdTRqWk02ZVBRc0FDQTBOTFhGZGpVYUQ0T0JnYk5xMENkdTNiNGNrU1hqcHBaZlF0bTFiQ0lJQXU5MnVIT3ZuNTRmWTJGZ0FRR1ptSmdDNEJaSGVlZWNkdlAvKys4cTY2N2xsc1ZxdHVIRGhBaG8zYmd3QWFObXlKZGFzV1lPSWlBamxtRnU3UFJrTUJxaFVLblR1M0xuVWEwNmRPaFYydXgwcWxRci8rYzkvWURLWk1HREFnRktQL2UyMzM1Q2Y3MnpubkpxYUNnQklTRWh3TzA2cjFhSjkrL1lWdnA3cXBnOVdJM1pvRUM3dHluWUxKT21EMWZDTDBGUndOaEZSdzVOMXdZVDBCQ1BzWnZtV1BUSkVpTXFZejZKTmtHVEpyUk9TMmtkRWVHZGZCTGZRTzlvbEVSRVJFUkZSdVZRQ095T1I5NWhkT2lQcDFQenlIaEVSRVJGVkRjTklSTlJnOWV6WkUxOTg4UVdDZzRQTDNPL2o0NE1sUzVaQXI5ZkQzOThmYXJVYVY2OWV4WUVEQjlDdVhUc0VCZ1lDQUdSWlJsSlNFazZmUG8zNCtIZ2NQMzRja2lTaGE5ZXVlT0dGRjVUQVVWaFlHSDc5OVZkODg4MDM4UGQzdGprMm1VejQ0b3N2NE92cmk2Wk5tK0xxMWFzQWdGNjllcm1OUEV0S1NzSytmZnVVZFl2RmdnVUxGaUE4UEJ6Ky92NFFSUkZIang1RlZsYVcyOGcxczltTVJ4OTl0TXlmUldGaElRQ1VlOHp5NWN2UnBFa1RpS0tJOFBCdzlPN2R1OVRqM24zMzNWSzN6NWd4dzIwOVBEemNhNlBiUksyQWxnOEc0OUt1SEJSa09CN3FKZS9QUmFzSGc2SHhFeXM0bTRpb1lTaThZY08xSTg1T2NzVmtBQ0lBR1FKa3lCQ0svZ2tBRUFDaEtIRWthZ1NFZHZCQmFIdGZDSnpJUmtSRVJFVGtNYlhvN0NacVp4aUphcGw3R0ltZGtZaUlpSWlvYWhoR0lxSUdxN2lEVVZuQ3c4TUJBQmtaR1RoMTZwVFMrVUd2MStQdXUrL0c1TW1UbFdPdlhMbUM1NTkvSHBJa3dkZlhGME9IRHNYOTk5K1B1TGc0dDJzKzg4d3orT2MvLzRuMzMzOGZraVFwMjBWUlJGUlVGR2JPbkFtTnh2bnR0OTY5ZTJQSWtDSEsrb0VEQjl6Q1NGcXRGaGN1WE1DaFE0ZVViV3ExR2tPR0RNSFlzV09WYmFHaG9YanBwWmM4L3RtVUppUWtCQUF3ZlBod0RCMDZ0RVMzcUdMTGx5OTNDMUNWeGJWcmhyYzBIMkRBYjl0dlFyTEtrS3d5VW8vbEkzcUF3ZHRsRVJGNWxUbkhqdlFFSS9LdXVJK0RLQTRlRlUxbFUwaVEzUnNlQ1VDajFucUVkL0tEU3VmOS85WVRFUkVSRWRVM0t0SDUyTjRxbWIxWUNUVkVacnZybURaZkwxWkNSRVJFUlBXWklMdk5WU0Fpb3JMWTdYWklrdVFXRm5LMWQrOWVoSVdGb1gzNzlsQ3JieS9yYWJQWmNPUEdEUVFGQlVHdjEzdFVtOWxzaHRWcVJVQkFRSmxCSVNySm1HNUYwdTRjWlQxbVNLRFh4clVOSFRvVXUzYnQ4c3E5aWNoemQrcnZWVXVlSFJrSkJjaTU3UDVoaHl3WFRWZXJJRmNrcUlEZ2xucUUzZVVMdFMvL0hDSWlJaUlpdWgxdjdobXNMTDgyYUJjRWdYL0hwdHJ4eWJISnVKTHpYd0RBTTkyV29tbmdYVjZ1aUlpSWlJanFJM1pHSWlMeWtFcWxna3BWOXB5WlFZTUdWZHU5MUdvMUlpTWpQVDVlcFZMQjE1ZmZWS29LdndnTmdscm9rUDI3NDhQM2xKL3kwT2JSUmw2dWlvaW85bGlORWpKT0dwRjl5ZXplOGdpTzFlSkdkZ0ljd2FSYlEwbWlWa0JJR3grRXRQTmhKeVFpSWlJaW9tcWlGald3Rlkxb3M4a1dhSVNLdjZ4R1ZCMU10bnhsbVdQYWlJaUlpS2lxR0VZaUlxSUdMK29lZitSZXNVQ3l5ckFhSldUL2JrWlFDNTIzeXlJaXFsRzJRZ25YVHhVZ0s5RUVXWExmNXhqSkprSnd4SkVneTVJamxlU1NOVkw3aUFocDU0T1F0ajRReXM3cUVoRVJFUkZSRmFnRUxXeHdoSkhza2hVYWtXRWtxaDFtbTh1WU5qVy8vRWhFUkVSRVZjTXdFaEVSTlhpaVZrQlVOMytrL0pRSEFNZzRhV1FZaVlqdVdKWmNPMjZjS1VUMnBWSkNTRElnaWdCa0FUSmtRSllkR1NUQm1VTFNCcWdRMnNFSHdhMzRZUWdSRVJFUlVVMVJpeHFZN1k3bDRnNUpSTFhCTFl5a1ltY2tJaUlpSXFvYWhwR0lpSWdBR0pwcWthb1I3c2p1U0xJc3V3VUphbE4rZmo3OC9mMnI1VnBHb3hGK2ZoVS9CUFAwdUpwaXM5bWdVcWx1NjJjdVNSTHk4dklnQ0FJTUJrT1ZyNU9YbHdlejJZelEwTkFxWCtOMldDd1dhTFhhR3J0K2RuWTJmSDE5YS9RZWR4SmptaFUzemhRZ1A3V1VEektLL3pzaEZIVkJndUJvZ3VUeTYxamZTSTJ3dTN4aGlPYlBtNGlJaUlpb3BxbEVqYkpzWnhpSmFwSFo3Z3dqYVZVK1hxeUVpSWlJaU9vejBkc0ZFQkVSMVFXaVZrQklPK2NEbG95VFJpOVdVMzFTVWxMd3h6LytFUjk4OEFGc05sdTFYLy9FaVJQWXZIbHppZTNaMmRtWVBuMDZac3lZQWF1MTlJZW1kcnNkczJmUHhxNWR1eXE4ejIrLy9ZWlJvMFpoMnJScE1Kdk5aUjUzL3Z4NWpCdzVFbi83Mjk5cTVQVld4RzYzWTk2OGVaZy9mMzZacjlzVGx5OWZ4bU9QUFliSEgzOWMyWGJzMkRHc1dMR2lVcTlyeDQ0ZGVQenh4ekYvL3Z3Uyt4WXZYb3hISDMwVVc3ZHVyWEtkWmNuT3pzYmJiNytOOGVQSEl5VWxwZHF2RHdCYnQyN0ZFMDg4Z1MxYnR0VEk5ZThrMmIrYmNYRm5GcEwyNUpRU1JKS0wvaWRBa3AzTHhRUVZFTlJTanhiRGc5RHlnU0FHa1lpSWlJaUlhb2xLZEg2UG1KMlJxTFpZN0FWd3ZDOEVOS0llZ3NDUGtJaUlpSWlvYXRnWmlZaUlxRWhvT3g5a25pdFV1aU1aMDYzd2k5QlVmR0lkOXNVWFh5QXJLd3ZaMmRsUXE1MS83SnRNSnNpeTdQRjE5SHA5aVU0L0JRVUZtRGR2SG5KeWN1RG41NGNSSTBZbyt3d0dBMncyR3hJVEU3Rm16UnBNbWpTcHhEWFhyVnVINDhlUEl6TXpFd01IRG9SR1UvYlBlcytlUFpBa0NiNit2dERweXU1WWRmRGdRY2l5ak9EZ1lMZlhXNWJMbHkvajg4OC9yL0M0VzQwWU1RSnhjWEZ1MjJ3Mkd4WXNXSUFmZi93Um9hR2h5TXJLUW5oNGVLV3ZEVUI1alhhN295ZS9KRW40NktPUDhQdnZ2K1BNbVRONC9mWFhQZXAydEh2M2JnQkFodzRkU3V3ckxDeUUwV2lFeFdLcFVvM2wwZWwwT0hYcUZMS3pzL0UvLy9NLytPQ0RENnJjSVV1U0pCdzdkZ3hkdTNaMSt6WFNwRWtUbU0xbWJOeTRFUTg4OEFDQ2c0TkxuSHZwMGlWY3VYSUZiZHEwUVdSa1pKVmZUMzFrdDhqSVRqVGh4cGtDMkV5bC8xNTMvRGRBY0RRL0VwUmVTQUNBLzJmdnp1Tmp1dmMvanI5bU1qT1o3SW1RUlZJU1czRFZFbEhhV3FxMXQzV3BhdDFxbFZMdDVmS2pxQ1cxcTZYVXJicTJ0SzZ0N25VcGlsdTF4bEpWUzlRdVJHSkpoQ3hTSVlsTU1wT1ozeCs1T1RJeVdZVlFuK2ZqNFhIbm5PODUzL09kU2R4SDUzaWZ6OGZCVTROSFRUMXVnZmFvTlJWVFdVMElJWVFRUW9pbm1VWjk3MEdBSEhQNWYyOFR3aGFyRm0wYXh3cGNpUkJDQ0NHRWVOSkpHRWtJSVlUNEg3Vk9oVWNOUFNrWE1nRkl2V1I0b3NOSUtTa3A3Tnk1RTYxV3k0QUJBNnpHM252dlBWSlRVMHM4MTZwVnF3cUVPUndkSFJrN2Rpemp4bzFqM3J4NStQdjcwN0JoUXdEVWFqV2pSbzFpNE1DQmZQLzk5N1JzMmRJcUVIUDA2RkgrOWE5L29kZnJtVEJoUXBGQkpLUFJ5TzdkdXdIbzBhTkhrZXY4K2VlZkFlalFvVU9KM2xmZVoxUmFqUm8xc2dvanBhZW5NMm5TSkU2ZVBJbW5weWR6NXN3cGN4QUpVTnFPNVlXUjFHbzFzMmJOWXV6WXNady9mNTYvL2UxdlRKMDZsZHExYXhjNngvbno1N2wyN1JvNm5ZNTI3ZHFWYVIxMzc5N0YwZEg2NXFQSlpDcFIxYWVSSTBjeWN1UklVbE5UT1hIaUJFMmJOaTN5ZUkxR1kvUDNZTml3WVVSR1JqSm56aHdhTldxazdHL2V2RG4xNjlmbjNMbHpMRnUyakU4KythVEF1ZnYyN1dQMTZ0Vzg5TkpMaElhR0Zydm1KNTNGREdueDJhVEdHRWk3bnAzM01HdWg3ZzhZcXJVcTNBUHQ4YWp0Z043ZDdpR3VWQWdoaEJCQ0NGR2MvR0VrazRTUnhDT1NaYnBYS1Z6Q1NFSUlJWVFRNGtGSUdFa0lJWVRJeDdPZVE3NHdVaGErVFoxUjY1N01xaUNyVnEzQ2FEVHl6anZ2RkFnUzFhbFRoenQzN2hRN1IzUjBOQ2FUcWRDd1VOT21UZW5kdXplclZxMWkxcXhaTEYrK1hEblczOStmSGoxNnNHYk5HbzRmUDY2RWtXN2V2TW5ubjMrTzJXeG0yTEJoVkt0V3plYmNtWm01UDRlZmYvNlpPM2Z1VUwxNmRlcldyYXZzQitzQXk1a3paNGlQajBldjExT3JWaTJTazVOdHptdG5aMGVsU3BXQTNJcEJTNWN1QldENTh1WDgvUFBQL08xdmY2TkpreWJLOGJiMmUzcDZLdU9YTDE5bTZ0U3B4TVhGVWExYU5hWlBuNDYzdDNjeG4yelI4c0pJa0ZzWlNLMVc0Kzd1enBkZmZzbkVpUk01ZGVvVThmSHhSWWFSTm03Y0NFRGJ0bTNMVkpWbzU4NmRMRjY4bUJFalJ2RENDeThvK3pkdjNzeWlSWXRLUEU5R1JnYVRKMDh1OXJoWFgzMlZZY09HRmRoZnJWbzFJaU1qT1g3OHVGVVlDYUJmdjM2TUdqV0s3ZHUzOC9iYmIrUG41MmMxZnZueVpZQUNWYXorYURKdm1raTlKTXpIdFFBQUlBQkpSRUZVa2tYcUpRTm1ZOGtybnVWeHJLTEZvNVlldHdCN3BBSy9FRUlJSVlRUWp3Y0pJNG1LWUxBS0l6bFY0RXFFRUVJSUljU1RUc0pJUWdnaFJENWFKeldPWGxydUp1VldmcmwxeVlCblhZY0tYbFhweGNYRjhkTlBQK0hsNWNWZi92S1hBdU9mZi81NWllYnAxYXNYS1NrcEJWcThtVXdtWmJ0YnQyN0V4Y1hSclZzM3NyS3l5TXJLVXNiKy9PYy8wNkJCQS83MHB6K1JucDRPNUxaODY5cTFLNG1KaVRSdjNselpuemVtMFdqSXpNeWthOWV1Vm11NWV2VnFnWDF0MnJUaHM4OCtBK0NubjM1UzF0ZW5UNTlDMzVPdnJ5OHJWNjVVcnBjWGhuSnl5cjNKVnJseVphdUFWR0g3QWJaczJjS2lSWXN3R28wMGJ0eVlDUk1tNE9MaVluVk1iR3dzQm9PaDBQWFlrdjh6dkhEaEFuWjI5NnJVOU8zYmwzUG56bEcxYWxXaW9xSndjWEhCMTlmWDZ2ekV4RVQyN3QwTFFNK2VQVXQxYmNnTmRzMmRPeGVUeWNTV0xWdXN3a2g1M04zZGxWRFhnMGhMU3lzME9BWVFFaExDOXUzYk9YVG9FSDM3OXJVYWE5eTRNZlhxMVNNeU1wTFZxMWZ6NmFlZldvMmZPM2NPK0dPR2tYSU1GbTdGR0VpOWJDRHJkazZwejNmdzFPQmF6UjYzNnZab25TU0JKSVFRUWdnaHhPTkdvNzczVUpESlhIeDFXaUhLUTNiT3ZRZkE3TzJldlB0aFFnZ2hoQkRpOFNGaEpDR0VFT0krSGpYMVNoZ3A1WHptRXhsR1dyaHdJV2F6bVVHREJxSFg2NVg5R1JrWmhJYUcwclp0VzE1NzdUV3JrSXN0ZWFHai9HR2tyNy8rMm1acnM3endTMm1FaDRkYmJZOGZQNTdXclZzcjJ5cVZ5bWJscEx0Mzcxb0ZXRzdkdXNXZVBYdFFxOVdGQmsvUzB0SzRmUGx5a1MzaFN1cnExYXZNbXplUDA2ZFBBN21oclg3OStxRldGd3gxeko0OW0vUG56NWY1V2tPSERpMXl2R1hMbGt5Y09ORnEzN3AxNnpDYnpUUnYzcHpxMWF1WDZub0pDUWxNbWpRSms4bEUxYXBWQzIxdjFyRmp4d0x0LzhwaSsvYnR6Smt6cDlEeFpzMmFvZEZvaUltSklTRWhvVUNWcjE2OWVqRng0a1NPSERtQ3dXQlFmdDlqWTJOSlRVM0Z5Y21Kd01EQUIxNW5SYk9ZNFc2eWtmUWIyV1FrR01sTU1SVi8wbjBjS210d3EyNlBXelY3Tkk0U1FCSkNDQ0dFRU9KeEpwV1JSRVhJSDBiU1NSaEpDQ0dFRUVJOEFBa2pDU0dFRVBkeDlkZHhRNnZDYkxSZ3pEQ1RrV2pFeWZ2QkF5eVBTbmg0T0JFUkViejQ0b3U4K09LTFZtTXJWNjdrN05telFHN1ZvdUxraFpGc0JYZ0NBd054ZDNjdmh4WG5Ca2RTVWxJSzdIZDBkT1RiYjc4dHNILy8vdjFNblRwVjJkNndZUU5HbzVHMmJkc3lidHc0bTllSWlJaGc3Tml4NVJKR1dyeDRNYWRQbjZaS2xTcU1HREdDcGsyYldvM250VmFEM0ZaMlpXbmJkdkRnUVl4R0k4MmJON2NLbE4wdnIvMWRub1NFQkxadTNRcmtWaFVxalR0Mzd2RFpaNTl4Ky9adFhGeGNtRHAxYXBsYXZKVW5KeWNuZ29PRE9YTGtDTHQzNzZaMzc5NVc0ODgvL3p3REJ3NmtjK2ZPVnAvVHdZTUhBV2pVcUpITmtOaVR3SEFyaDR5RWJOSVRjZ05JRm5QcDUzRDAwdUpXVFlkcmRYczAraWZ6Y3hCQ0NDR0VFT0pwSkdFa1VSRWtqQ1RFazZGZnYzNWN1M2JOYXArVGt4TkJRVUc4K2VhYk5Hdld6R3JzOTk5LzUrMjMzNlpHalJvc1diS2swSG5IamgxTFJFUUVZV0ZoTmgvdWk0K1A1NGNmZnVENDhlTWtKU1ZoTXBtb1hMa3lqUnMzcG52MzduK0lCd0tGRUVLVUh3a2pDU0dFRVBkUjYxUzRQcU1qOVZKdXE2elVTNFluSm95VW1wcktva1dMY0hKeVlzaVFJVlpqc2JHeGJOcTBDWlZLeGVEQmcwczBuNjNLU0huZWZmZGRxeXBHRCtMTEw3OWsyN1p0WlRyMzFxMWJiTnEwQ2NCbVM3bzhPVG01cmF4c3ZaZlNHajE2TlAvNXozOTQ3NzMzY0hSMHRCbzdlZklrWDMvOU5aTW1UZUtaWjU0cDBGcXNwTjU5OTEwU0V4UHAzNzkvcWI3SUwxbXlCS094OUNYOGs1T1RHVE5tRExHeHNUZzRPREJqeGd5YlZhbjgvZjFwMDZZTk5XclVLUFUxYlBIeTh1S0ZGMTZnWnMyYWhSN3p5aXV2Y09USUVYYnMyTUU3Nzd5RFNxVlN4bFFxbGMxV2RIbVZ1dHEzYjE4dTYzd1VjZ3dXMHE3L0wzeDB3NGpKVVByMGtaMU9oWk8zRmljZkhjNitXblF1UlZjL0UwSUlJWVFRUWp5ZUpJd2tLa0oyenIwMjh6cU5oSkdFZU55RmhJUmdaMmRIZG5ZMjE2NWQ0N2ZmZnVPMzMzNWorUERoZE9uU3BWeXZ0WGJ0V3BZdVhZclpiRWF2MStQdjc0OUtwZUxhdFd2ODlOTlBiTnUyalE4KytJQmV2WHFWNjNXRkVFSTh1U1NNSklRUVF0amdXZGNoWHhncEM2K0dUbWlkSHYrcUluUG16Q0UxTlpVeFk4Ymc2ZWxwTmJadzRVSnljbkxvMUtrVHRXdlhMdEY4UnFNUnRWcjlXRmVXK2VjLy8wbG1aaVl2di94eWthR2R2REJTZVZSR2NuZDM1Nk9QUGlxdy8vejU4NHdmUDU3TXpFeU9IajNLTTg4OFUrWnJPRHM3azVpWVNFWkdSb25QT1hIaUJBY09IQ2oxdGVMaTRoZ3paZ3hKU1VubzlYcW1UWnRHVUZCUWdlTXlNakx3OVBSVVFsOHhNVEdsdnRiOVhGMWQ2ZE9uanpLL2s1TlRnV05hdG15SnM3TXoxNjlmNThpUkl6UnYzcnpJT2MrZlAwOU1UQXh1Ym02MGFOSGlnZGRZM2l3NVlFZzFrWFU3Si9kL1UwMFlidWRndWx2NjhKSEtEcHk4L2hjKzh0R2k5OUNBcXZqemhCQkNDQ0dFRUk4M2pkMjlNRktPdWZRUG5BaFJGdGttcVl3a3hKTWtORFJVcVdwdU5wdjU5Ny8vemZMbHl3a0xDNk45Ky9ibGNoOFVjcXZTZi9QTk4raDBPajc2NkNNNmQrNnN6RzB5bWRpMWF4Y0xGaXhnNmRLbDZQVjZ1blhyVmk3WEZVSUk4V1NUTUpJUVFnaGhnOTVEZzZPWGxydEp1VGY4YmtTa1U2Mk5hd1d2cW1oYnQyN2w4T0hEdUxpNEVCY1hSMWhZR0VhamtheXNMRzdmdnMyeFk4ZHdjbktpZi8vK0paclBZckZnTnB1eHQ3Y3Y4cmdKRXlaZ05wZWhmOVQvakJrenBzem5BalJ2M3B5TEZ5OHlZTUFBYnQ2OFNlWEtsVzBlVjU1aEpGdE9uVHFsQkpIKzhwZS84TVliYnp6UWZIazNFa29hUmpJWURIejExVmVsdnM3Rml4ZFp0MjRkZCs3Y3dkWFZsYzgvLzV5NmRldmFQUGJZc1dOVzdmSEsyL2p4NDIxVzI5THBkSFR1M0psMTY5YXhidDI2WXNOSUd6ZHVCSElyS3BWSEphelNzT1NBMldnaHgyVEJiTFJnTmxrd1p1VGtCbzl1bVREY05tRk1ML3ZmRndDSHlocWNmWFE0K1dpZm1LcHRRZ2doaEJCQ2lOS1J5a2lpSWtpYk5pR2VYR3ExbXQ2OWU3Tmx5eFpTVWxLSWpZMHRzaEo1U1NVbEpSRVdGb1pLcFdMcTFLa0VCd2RialdzMEdqcDE2b1N2cnkralJvMGlMQ3lNVnExYUZYaFFWZ2doeE5OSHdraENDQ0ZFSWJ3YU9uSmwxMjFVS2hWcDE3S0ovRThLcW9kWUlHanlXd3RKT240WHJ5YU94UjlzUTE3b0lpMHRqZFdyVjlzODVvTVBQc0RkM2IxRTgrVzFhTHMvdk5PdFd6ZGF0R2hCL2ZyMUFUaDgrUEFEaFpHeXM3TjUvZlhYYWRhc21USm5hYlJzMlpLV0xWdXliOTgrNXN5WlE5KytmZW5SbzBlQjQyeUZrVWFQSHEyOHo3aTRPQUNXTFZ2R2hnMGJsR01LMno5cTFDaDhmSHdBT0hEZ0FOT25UOGRvTlBMMjIyL3p3UWNmV0YwN0t5dXJ4SitSU3FWQ3I5Y3JYOWhUVWxKS2RGNVlXQmp4OGZINCtQamc3KzlQUkVSRWljN2J2MzgvQUQ0K1BreWZQcjNJYWs1VnFsU2haY3VXSlpvWDRPREJnNWpOWnA1NzdqbDBPbDJ4eDFlcFVxWFFzUjQ5ZXJCeDQwWk9uanpKYjcvOVZ1REdSNTZyVjYreVo4OGVWQ29Wcjc3NmFvblhXbHFwbDdKSU9aK0oyV1M1OThkb0tkZHJhUFJxN04zdGNLaWt3ZDVOZzcyYkhRNmU4cC92UWdnaGhCQkNQQTBrakNRcWdqRi9tellKSXdueFJISnhjU0VsSmFYY0hzamN0R2tUT1RrNWRPN2N1ZEQ3Y1FDTkdqV2liZHUyaEllSDgrT1BQeXFWMElVUVFqeTk1Rjh6aEJCQ2lFSTRlV3Z4cUszbjl5Z0RLaFdZVGVVYk5MaWZtNk1IeVpGbER5Tzk4TUlMVEpreUJROFBEMXhkWFhGMGRNVEJ3WUh2dnZ1T05XdldFQlFVeEd1dnZWYmkrWXpHM0twUTkzOXhyVk9uRG5YcTFMSGFwMWFyK2VHSEgwcTEzZ0VEQnBDVWxGVG9uSGt5TXpNTDdNdk9MbmdqMXQzZG5lenNiSllzV1VLMWF0Vm8xcXlaMWJpdDkzUDY5R2xsZjU2clY2L2FYTWY5K3pNek16R2J6WHozM1hlc1dyVUtnSUVEQjlLelo4OEM1NDRlUFpxelo4L2FuUGQrdnI2K3JGeTVzbFJocElpSUNMWnMyUUxBSjU5OHd1Yk5tNHM4UGkwdGpSczNiaWpielpvMVkrellzYmk0dUJSNVhyMTY5Wmc0Y1dLeDY4bnordXV2WXpBWUdEWnNXSkZCbzVMdzlQVGsxVmRmWmRPbVRZU0ZoYkZ3NFVLYjdRT1hMRm1DeFdLaFM1Y3VWS3RXN1lHdVdaVHM5TnhLUitWQnJWV2hkN2ZEM2wyRDNsMkQzdDBPdmJzR3RVNzZyUWtoaEJCQ0NQRzBrakNTcUFoU0dVbUloODlnU2ljeFBRYUE2dTZOeW5YdUd6ZHVFQmNYaDVPVEU3Nit2dVV5NTdGanh3RG8yTEZqc2NlMmFkT0c4UEJ3amg4L0xtRWtJWVFRRWtZU1FnZ2hDbVBPdHBCNTA0anFFZVlCN096TGZqRm5aMmVlZi81NXEzMlhMMTltM2JwMXFOVnFoZzhmYmpPOFVaakN3a2lGY1hBb2VKTXFMQ3dNazhuRVJ4OTloSjJkWFltdm5TY2pJNE91WGJ1VzZOaEdqUnJ4M252dnNXTEZDcVpQbjg2Q0JRdW9XcldxTW02ck10S0dEUnV3V0hKRFpsOSsrU1g3OXUxajBxUkpWay81eko4L241MDdkekp1M0RoYXRHaWg3TDk3OXk2aG9hRkVSRVJnYjIvUHFGR2phTk9tamMyMStmbjVGUWhWWGI1OEdZdkZRa0JBZ05YUHhjdkxDMENwdXBTWW1GanNlODhMWjczeHhoczBhZEtreUREUy92MzdtVDkvUHFtcHFRQzgvUExMakI0OXVsUy9HL25md3hkZmZFSHQyclg1NUpOUFNuMSthYjM3N3J2czNMbVRtSmdZMXE5Zlh5RDR0V2ZQSG80ZVBZcWpveVA5K3ZWNzZPc3BqSjFPaFZxclFxM0ovV09uVTZGeFVLTjF0TVBPL24rdkhkVFk2ZFZvOVdvSkhRa2hoQkJDQ0NFS3NBb2o1UmlMT0ZLSThtTVZSdEpJR0VtSXNrbzFKSEQxMWttdTNEcEpxaUdCSzdkTzJqek94N2ttSHpVUGUrRHJaV1ZsRVJrWnlmejU4OG5KeWFGZnYzNDI3K2xldjM2ZFR6Lzl0TkI1b3FPakMrekxxeHBmdTNidFl0Y1JFQkFBUUVKQ1FrbVhMb1FRNGc5TXdraENDQ0ZFSVc2ZXo4UndLemZBb3RhcXFGTGZFWlhtNFlVR1pzMzluQy9DcHBiYmZCYUxoYSsrK29xY25CeDY5dXhaNmg3aGhiVnBLNm1zckN6V3JWdUhYcTluMEtCQlpacERyVmJUb0VHREF2dFRVMU9KalkwdHNQK2RkOTdoMUtsVEhEOStuTW1USnpOLy9ueWxQWml0Y0pWZXIxZGU1NFdWWEZ4Y3JJSlZlU0VxblU2bjdOK3pady96NTg4bkxTME5IeDhmSmsyYVZPVG5PMnJVcUFMN3VuWHJSa1pHQm5QbXpNSE56YTNBZUY2N05GdnY4MzR0V3JTZ2JkdTJEQmd3b05CalltTmorZWFiYnpoMDZKRFYvc0RBd0RJRmtRQmlZbUtJam80dVVRdTI4dUR1N2s3Ly92MlpQMzgreTVZdEl6ZzRXUG5jRXhJU21EZHZIZ0M5ZS9jdWNUdkNzdktvcWNmRlQ0ZGFxOEx1ZjZFakNSVUpJWVFRUWdnaHlvdFZHTWtpbFpIRW95R1ZrWVFvdXl1M1RuRHl4ZzZ1M0RwQnFxSDRod3NCYm1VK1dHaW5lL2Z1VnR0K2ZuNk1HVE9HVjE1NXhlYnhCb09CNDhlUGwzaCtvOUZJZG5ZMldxMjJSUGYvbkp5Y2xPc0lJWVFRRWtZU1FnZ2hiREJuVzBnNWYrOEdqRytJTSs0MTdCL3FOWTlmUGxUOFFhWHczLy8rbDNQbnp1SHY3MC9mdm4xSlRVMWw5ZXJWQkFZRzBxVkxsMkxQejZ1MlU5YWdTVjVGbjd4S1AyWGg0T0RBbDE5K1dXRC8vdjM3bVRxMVlIQkxyVll6Y3VSSVB2endReTVkdXNUQ2hRc1pObXdZVUh5bHB6dDM3Z0M1RmFhS2MvMzZkZExTMG5qbGxWY1lNbVNJOGtVN1QwUkVCTkhSMGZUcTFhdll1UXFUOXlSUmJHd3NGb3NGVlJFbHV0UnFOZVBHamJNNWxwaVl5TXFWSzltMWF4ZG1zeGtIQndkNjkrN05tVE5uQ2dTVFNpdXZkVjJ0V3JXS1BHNzY5T2xGaHRvQ0F3UDU2MS8vV3FKcnZ2NzY2K3pmdjUrVEowOHlkZXBVNXMrZmoxYXJaY3FVS1dSa1pOQ2dRUVBlZU9PTmtyK0pNdEk2cWRFNmxTM0VKWVFRUWdnaGhCREZzYTZNSkdFazhXaGs1OXdMRUVnWVNZaVN1WExyQlBzdXJ5eTArdEg5M1BUZXVPdTlBV2hjdGRNRFhUc2tKQVNMeFVKVVZKUnlyN0p0MjdhRkhsK2pSZzJXTEZsUzZQallzV09KaUloUXRyVmFMV3ExR3FQUmlORm9MUGFoMWJ6SzhDVzV2eXFFRU9LUFQ4SklRZ2doaEExM3JtVmpOdWEyNzlJNnFSOTZFS204cGFTa3NIVHBVbFFxRmFOR2pVS24wNUdjbk15bVRadnc4ZkdoVTZkT3hWYkR5UXZ2bERXTWRQSms3aGZ3T25YcWxPbjhzdkx5OG1MZ3dJRjg5ZFZYbkQ5L0hvUEJnRjZ2VjhKVjl2YTJmNVpKU1VrQVZLbFNwZGhyOU83ZG0wYU5HdG1zMmhRVkZjWGt5Wk14R0F6VXIxK2ZoZzBibHVsOWVIaDQ0T1hsUlZKU0VsZXVYQ0V3TUxCTTg4VEh4N05qeHc1VUtoVWRPM2FrZi8vK2VIaDRjUDc4K1dMUE5SZ01aR2RuNCtycWFuUDg0c1dMUUc2THZLS2NPWE9teVBHOG4wMUpxRlFxeG8wYng4Y2ZmMHg4ZkR5ZmZmWVpMaTR1WEx4NEVTOHZMeVpPbkloR0kvK0pLNFFRUWdnaGhIaXlXWVdSekJKR0VvK0dkV1VrZlJGSENpRVMwcUxaZm5HaHpSQ1N2WjBUQVI2TjhIR3BSWUJISXdJOEdqK1VOWVNHaHVMczdFeG1aaVlUSmt4ZzVjcVZxTlZxZXZmdVhXN1g4UEh4NGZyMTYxeTZkSW1nb0tBaWo3MXk1UXB3citLN0VFS0lwNXY4UzQwUVFnaGhROHI1dThwcno3cFAxcE5nRm91RjJiTm5rNUdSd1Z0dnZVWDkrdldCM0RLOUw3endBci84OGdzSERoeWdkZXZXUmM2VGxaVUZGQjdlS2M3UFAvOE13SWtUSnhneVpBaWpSbzJpV3JWcVpacXJ0RjU5OVZYVWFqWHQyN2RYZ2lsNTVZRnR2WitNakF3U0VoSndkM2ZIeGNXbFJOZXdGVVNLaTRzak5EUVVnOEhBdSsrK1crWWdVdjVyaEllSGMrclVxVEtIa1lLRGd4azBhQkFOR2pRb1VXLzMvS0tqb3hreFlnU05HemRtNXN5WlZ0V1owdExTT0hIaUJBRFZxMWN2Y3A0RkN4Ymc0ZUZSNkhocFd3RldxbFNKYWRPbU1XTEVDTTZkT3dmay9seW5USm55ME51ekNTR0VFRUlJSWNTam9MSExIMFl5VnVCS3hOTWsyeVJ0Mm9Rb2lTdTNUdkNmVXhNd21ES3M5amZ5N1VDTFozcmc0MUowRmZIeTV1RGdRR2hvS0FNR0RPQzc3NzZqVmF0VzVYWWZOamc0bU92WHI3Tjc5KzVpdzBqNzl1MERvR25UcHVWeWJTR0VFRTgyNlMwaGhCQkMzTWR3eTRUaFZvNnk3VkhqeVhvU2JPUEdqUnc3ZG94YXRXclJ0MjlmcTdFMzMzd1RnTFZyMXhZN1QxNFlxU3lWa2M2Y09jUHg0OGR4Y1hHaFNwVXFTb1dpb2h3K2ZMaGMrNGwzN3R6WnFrSk9VZS9uMUtsVHdJTlZjYnB3NFFMRGhnMGpOVFdWMTE1N2pmZmZmNy9NYytWcDNydzVBQWNPSENnd2xwcWF5bGRmZmNYUm8wZUxuYWQ3OSs2bERpSkJidXM2czluTXBVdVhDclNKKy9ubm44bkp5ZjE3OHYzMzN4YzVqNGVIQjFXcVZDbjBUMWtDUks2dXJ2ajYraXJienM3T1pHUmtGSEdHRUVJSUlZUVFRanc1OGxkR3lwSEtTT0lSc2E2TUpHRWtJV3c1Y1dNN0szNGJZUlZFYWhQWWgvOTdjVFhkNm85KzVFR2tQTzd1N2d3WU1BQ1R5Y1M4ZWZQS2JkNXUzYnFoVXFuWXNtVUxGeTVjS1BTNFU2ZE9FUjRlanFPakl4MDdkaXkzNndzaGhIaHlTUmhKQ0NHRXVFOXFUSmJ5MnIyR1BXcWRxb2lqSHkrWEwxL20yMisvUmEvWEV4b2FhbFZ4eG1BdzRPSGhnYSt2THhjdVhGQUNPSVhKQysvbzlVV0hzVHAxNmtTblR2ZjZtOSs1YzRlWk0yY0N1VjlXQ3p1L2JkdTJkT3JVQ1h0N2V5d1dDK1BIajZkSGp4NmtwNmVYNkwyVzF0Mjd1ZFd1YkswbnI0cFRTRWhJbWVhT2lJaGc1TWlSM0xsemh6ZmVlSU9oUTRlVzZueUx4VUp5Y2pJblQ1NWs2OWF0TEYyNkZNZ05JK2wwT2s2ZE9rVmlZcUxWT2RldVhlUEhIMzlrd1lJRlpWcHpTU1FrSkFDNTVaanZYKytQUC82b2JHL2Z2cDNJeU1pSHRvNzh6R1l6VzdkdVplREFnVnkrZkJrM056YzhQRHhJU1VsaHhJZ1JMRml3Z051M2J6K1N0UWdoaEJCQ0NDSEV3eUp0MmtSRk1PYmNlMGhNcDVFd2toRDMyM3RwQlp2T2ZhRnMyOXM1OGRGelMzaXB4dnU0NjMyS09QUFI2Tml4STNYcTFPSFVxVlBzMkxHalhPYXNYcjA2Nzd6ekRpYVRpZEdqUnhNZUhvN1piRmJHVFNZVDI3WnRJelEwRkxQWnpOQ2hRM0YyZGk2WGF3c2hoSGl5U1pzMklZUVE0ajYzTHQyNzhlTCtCRlZGTXBsTXpKZ3hBNlBSU1BYcTFWbXpaZzBwS1NuY3ZIbVRtemR2RmdqNXJGMjd0c2cyWW5uaEhRZUhvbTgrRFI4K1hIa2RHeHZMbENsVFNFeE1wSGJ0MnJ6OTl0dWNPWFBHNW5rREJneFFYdCs1Y3dlTHhRS2c5RG5Qay85MW51enMwdCtJelh2Lzk0ZVJVbE5UMmJ0M0wycTFtcFl0VzVacVRyUFp6S3BWcTFpOWVqVVdpNFcrZmZzVzJwTTlQVDJkeE1SRTVVL2VleGcrZkxqVk51UldiK3Jmdno5T1RrNjg4c29yL1BUVFQvejczLzltMkxCaHlqR3hzYkVBMUtwVnRxZXQ4aW9kNVZVM3N1WHExYXRBd1Q3dk8zZnVKQ29xQ21kblovcjM3OCs4ZWZQNDdMUFBtRGR2SHY3Ky9tVmFUMGtjT25TSXBVdVhLdjNuUTBKQ0dEVnFGR3ExbWpsejVuRDQ4R0YrK09FSHRtM2JSdGV1WGVuUm93ZVZLbFY2YU9zUlFnZ2hoQkJDaUljbGZ4akphTTRxNGtnaHlrLyt5a2dhZGNFMjkwSTh6YTdjT3NHK3l5dVY3YURLTDlEdFQ2UFJheDZmNEkxS3BlSnZmL3NiUTRjT1pjbVNKVHovL1BPNHVMZzg4THp2di84K1JxT1J0V3ZYTW1QR0RQN3hqMy93ekRQUFlEYWJ1WHIxS3BtWm1XZzBHb1lQSDg0cnI3eFNEdTlFQ0NIRUg0R0VrWVFRUW9oOFVpOWxZVGJtaG1LMFRtcWN2TFhGblBINHNGZ3NYTHQyRFlEbzZHaWlvNk9CM1BDTnA2Y25OV3ZXcEVxVktsU3VYSm4vL3ZlL0hENThtS3RYcjFLOWVuV2I4K1VGUGp3OVBZdTlkbHBhR3V2WHIyZjkrdlVZREFhcVZxM0twRW1Uc0xjdjJZMnJ2S28vOTFmZ3ljaklvR3ZYcmlXYW96Z3hNVEZBd2ZmejdiZmZZalFhYWQyNk5WV3FWQ254ZkVsSlNjeWNPWlBUcDArajErdjU1Sk5QYU51MmJZSGpWcTFheGZyMTZ3dHRJUllYRjRkZXI2ZG16WnI0K3ZyaTUrZG4xZFA5blhmZVlkZXVYV3pkdXBXMmJkdlNxRkVqQUtVc2N2MzY5VXU4NXZ6eVFqcW5UcDNpTDMvNUMycTFkY0hNbEpRVURoNDhDR0RWRHo0OVBWMnAzTlM5ZTNkZWUrMDFJaU1qMmJGakIwT0hEdVhqanorbVE0Y09aVnFUTFptWm1lemF0WXZObXpkYi9VNSs4TUVIdEcvZlhnbFZUWnMyamZEd2NKWXVYVXBTVWhKcjE2N2wrKysvcDJuVHBuVG8wSUVXTFZvVVcrVkxDQ0dFRUVJSUlSNFhXcnQ3MzZlTk9SSkdFbzlHL3VDYnRHa1Q0aDZES1ozL25KcWdiRmQzYjBpdlJsTXJjRVdGcTFldkhoMDZkR0RIamgyRWhZVXhZc1NJQjU1VHBWTHg0WWNmMHFaTkd6WnQyc1NwVTZlNGVQRWlkbloyZUh0NzA3UnBVN3AzNzE3ZzNxNFFRb2lubTRTUmhCQkNpSHhTODFWRjhxejdaTjEwMFdxMXZQLysrNmpWYXJ5OXZmSHg4Y0hiMnhzM043Y0N4K3IxZXV6dDdURVlEQ1FrSk9EbTVxWlVRREtielp3K2ZacE5tellCVUxkdVhadlh5OG5KNGZqeDQremR1NWY5Ky9jckZZeGF0V3JGaUJFamNISnlBbEQrTnpvNm1qcDE2dGljNjhDQkF3QUZnbEVxbGNvcW1KUG43dDI3SkNjbkY5aC82TkFoSEJ3Y0NBd014TlhWVlhrLy8vNzN2NG1QandlZ1pzMmF5dkc3ZCs5bSsvYnQyTm5aMGE5ZlA1dHJ1NS9SYUdUOSt2V3NYcjNhS25nVkdCaG84M2dmSHg4eU1qTFE2WFQ0K2ZuaDUrZUh2NzgvL3Y3K1ZLMWFsYXBWcXhZWitQTHg4YUZ2Mzc1ODg4MDNUSmd3Z2ZIanh4TVVGS1FFaGZMQ1NhVVZIQnpNcGsyYitPMjMzM2ozM1hmeDhmRlJnajBtazRsTGx5NWhNQmpRNi9WS3hhanM3R3pHangvUDc3Ly9UcFVxVlhqcnJiZUEzT3BPWnJPWlhidDJNWHYyYlA3MXIzL1Jva1VMcGVwU1pHUWtDUWtKcUZRcTFHcTExWFZNSmhOR294R1R5WVJPcHlNa0pBU2owY2l4WThmWXYzOC9CdzRjVUg2M1hGeGM2TjY5T3oxNzlyUVpMSHI1NVpkcDJiSWxtelp0WXYzNjlhU2twSEQwNkZHT0hqMktWcXZsVDMvNkU4SEJ3YlJ2MzU3S2xTdVg2WE1UUWdnaGhCQkNpRWRCMnJTSlI4MW92bmRQTFAvdm54QUNEc1d1eDJES2ZkRFEzczZwd29OSXk1WXRLM0o4MUtoUmpCbzFTdG11VktrU08zZnVMSGJlR1RObUZEbGVwMDRkcTNtRkVFS0lva2dZU1FnaGhQaWZqRVFqR1lsR1pkdmpDV3JSbHVmdHQ5OHUwWEY1cmNSbXo1NnQ5QTlYcTlYWTI5dVRuWjJ0aEVqOC9mMXAzcnk1Y2w1U1VoSTdkdXpnN05tem5EdDNUbW5sQnJsUDNmVHYzNzlBT0taaHc0WWNPSENBZWZQbThkTlBQNkhUV2QvUVNrMU5WVnFPdFduVHhtck0wZEdSYjcvOXRzRDY5Ky9mejlTcEJiLzAvL3JycjJ6ZHVoVUFPenM3bkoyZHVYdjNMa1pqN3MrMWRldldlSHQ3QTdrVmliNzRJcmZIZTc5Ky9VclVYc3hvTkRKa3lCQ2x5bEw3OXUwWlBIaXdFcml5cFZXclZqUnExSWdxVmFvb0laelNldXV0dDdoNTh5WWJOMjVrN05peGFEUWFUQ1lUZm41K1Z1R3EwbmpoaFJmbzI3Y3ZhOWFzSVRrNTJXYTR5OC9QajZGRGh5cGhxYmx6NXlwdDl6NzU1Qk1sRUtUUmFCZzllalRObWpWaitmTGx4TWZIczM3OWVtVWVXejhyV3pwMzdreGdZQ0FEQnc3a3pwMDd5bjR2THk5NjlPaEJseTVkaXExdXBOUHA2Tm16SjkyN2QyZnYzcjM4OE1NUFhMaHdBYVBSeUlrVEowaExTNk43OSs0bFdvOFFRZ2doaEJCQ1ZKVDhMYklrakNRZUJXUE92VENTMXU3SnV5Y214TU5pTUtWek9PN2VmYTVPUVlNZnE5WnNRZ2doeE9OS3draENDQ0hFL3lTZnZoZXNjYTloajFwWHR1RElreVFvS0loZHUzWmhOcHN4bTgxS0JacEtsU29SRWhMQ0J4OThnRVp6N3o4WDlIbzk2OWF0VTBKSTd1N3V0RzNibGc0ZE9sQ3JWaTJiMStqYXRTdkp5Y21FaDRkei92ejVBdU1halFaL2YzKzZkZXRXSUl4VVd2a0RSVGs1T2R5K2ZSc0FCd2NIMnJWclIvLysvWlh4WjU1NWhrNmRPbUV5bVpRS1A4WFJhclgwNmRPSGVmUG1NV3pZTUo1Ly92bGl6OUhyOWVYU0htelFvRUU4Kyt5enJGbXpoc3VYTDFPOWV2VUhmaEtwZCsvZXZQUE9PNlNrcEpDVmRhOFV1MHFsd3NYRnBVQlArWkNRRUhidjNrMmZQbjBJQ1FrcE1OL0xMNy9NU3krOXhMbHo1emh6NWd3M2J0emc3dDI3Wkdkbks5V1A4bjdYTEJhTGNsNWV0YVRPblR2ajZlbEpqeDQ5V0xseUpjOC8venlkT25XaVdiTm1CZHJJRlVlajBkQ3VYVHZhdFd0SGJHd3N1M2J0NHNpUkkweWFORW5hdFFraGhCQkNDQ0VlZTFJWlNUeHErZHNCNnRUeXZWbUlQUG1ySW5rNzE2Q3hiOGNLWHBFUVFnanhaRkJaOHY5TGtCQkNDUEdVTXR3eUViTTFWZG11MDYwU1dxZlNoUjhlVlB2MjdVdFVMdmRoTUp2TjVPVGtrSk9UZzA2bkt6TDRzWDM3ZHU3Y3VVTndjREExYXRRb2M3V2Y0dFp6OWVwVjdPenNiTFpwSys3YzdPeHM1WTlHbzhIZDNkM21zU2FUQ2JWYVhlcWdTM1oyZG9FS1QwK0xYYnQyMGE1ZHU0ZDZqWnljSE5MUzBncjl1VlcwaXZ5N0tvUVFRZ2doaEhnNnBHZW44T1hQdVEvT09Pc3FNYUxWdWdwZWtmaWpTODY0eXNKREh3QlEyYkVhZzU4dnVnMlVFRStMV2Z1NkttR2t0eHRPcG02VmxoVzhJaUdFRU9MSklKV1JoQkJDQ0NEcGxIVlZwRWNkUktwb2VZRWNyVlpiN0xIQTYxZENBQUFnQUVsRVFWUWRPejc4cDMvVWFqV0JnWUZsUHJlazFZanlWMzBxamFjMWlBUTg5Q0FTNUxiWWUxeURTRUlJSVlRUVFnanhLRWhsSlBHb0dYTXlsZGRhTy9zaWpoVGk2WEhpeG5ZbGlPU205NVlna2hCQ0NGRUtUOWUvdEFvaGhCQTJwTVZsazNidDNvMDlyNFpPRmJnYUlZUVFRZ2doaEJCQ1BPMDA2bnRoRUpNNXE0Z2poU2dmeG55L1p6bzdod3BjaVJDUGovTkpCNVRYMHA1TkNDR0VLQjBKSXdraGhIaXFtYk10M0RpV3JteDdCams4ZFZXUmhCQkNDQ0dFRUVJSThYaXhyb3hrck1DVmlLZEZkbzVCZWEyMUs3N2F0QkIvZEFaVE9oZHVIbFMyRzFlVk1KSVFRZ2hSR3ZLdnJVSUlJWjVxTjQ2bFk4d3dBNkRXcXZCcTZGakJLeEpDQ0NHRUVFSUlJWVFBamZwZUszVnAxU1llTnFOVkdFbmF0QWx4NWRZSjViVzNjdzNjOVQ0VnVCb2hoQkRpeVNOaEpDR0VlQVRNWmpPeHNiRTJ4ekl6TTIzdXoyTXltVWhMU3l0MFBEVTFsWnljbkJLdEl6dzhuRFZyMWhSN3pQcjE2ekdaVENXYXM3VGk0K1Badm4zN1E1bTd0Rkl2WlpGNjZWNEphdDhRWjlRNlZRV3VTQWdoaEJCQ0NDR0VFQ0tYdEdvVGoxTCtNSkpPTFpXUmhEaWYvSXZ5dW02VmxoVzRFaUdFRU9MSkpHRWtJWVQ0bnhrelpqQno1a3pNWm5PWjV6Q2J6VXlaTW9WLy9ldGZWdnZEd3NJWU9uUW9pWW1KVnZzdEZnc1RKMDVrekpneGhWNzM4T0hEdlBubW0remJ0OC9tK1BUcDArbmR1M2VKMW4zMjdGa09IVHBVNkhoTVRBd3pac3hnOGVMRlhMaHd3ZVl4MmRuWkxGcTBpTjkvL3gwQW85RkliR3hzb1gvdWQvTGtTZWJNbVZQc1doKzJ0TGhzYmtUY2E4L21Yc01lOXhyeTFKY1FRZ2doaEJCQ0NDRWVEOXA4WVNSampvU1J4TVAxUjJ2VGxweWN6SjQ5ZThqSXlIaG8xOGpJeUhob0QzU0tpbmZCS296MFlnV3VSQWdoaEhneWFTcDZBVUlJOFRpSWlvb2lQRHljSGoxNm9GYm41alNQSERuQ3RXdlhpanl2VnExYU5HellVTmxXcTlWNGUzdXpiTmt5L1B6OGFOT21EUUE5ZS9aazI3WnR6SjQ5bTltelo2TlM1VmJmV2JObURjZVBIMmZnd0lIS2RlOFhIaDZPdmIwOXpabzFLekNXbHBiR3laTW5hZCsrZmFIbmw1VEZZbUhSb2tVNE9Ubmg1T1RFUC83eER4WXNXRkJnM3VUa1pNTER3emx3NEFCZmZQRUYyZG5aREJ3NHNOQjVkKzdjeVlVTEZ3Z1BEK2V2Zi8zckE2Mnh2S1JleWlMKzEzdlZwdlR1ZHZnMmRhN0FGUWtoaEJCQ0NDR0VFRUpZeTk4cXl5aVZrY1JEWm56TXcwanA2ZWtrSmlZU0h4L1B0V3ZYaUkrUEp6NCtucWxUcCtMaTRsTGcrTWpJU0taUG4wNVlXQmlCZ1lISy9nY0pFR2swR3B5Y25KVHRKVXVXY1BEZ1FkYXVYZnZBOTJaTkpoUHo1ODhuSkNTRVZxMWFQZEJjeWNuSi9QTExMOFVmV0lRNmRlcFF2MzU5SVBkaDJicDE2K0xtNW1aMXpPM2J0NWt3WVFLREJ3K21UcDA2Vm1OSGpoemhwNTkrWXN5WU1kamJQM2tQZ0Nha1JXTXc1UWJaM1BUZStMalVxdUFWQ1NHRUVFOGVDU01KSVFTd1lzVUszTjNkZWUrOTk1UjllL2Z1NWVlZmZ5NzBISVBCUU0rZVBhM0NTQUFmZnZnaDU4NmRZLzc4K1R6MzNITTRPRGpnNmVuSisrKy96N3AxNjBoS1NzTGIyNXZvNkdpV0xWdEcyN1p0NmRtenA5VWNack9ackt3czB0TFNPSGp3SUIwNmRFQ2xVaWt0M2V6dDdWR3IxZXpac3dlejJVeHdjRERKeWNrRjF1anU3bzVXcXkzUlovREREejl3OHVSSmhnOGZUcVZLbFJnL2ZqekxsaTJqZi8vK1ZzZjUrZmt4ZS9ac1Jvd1l3ZkRod3hreVpBZ0EvL2QvLzBmVnFsV1Y0eUlpSWxpM2JoMEFjWEZ4Yk5teTViRUlJOFgvbW1iVm1rM3JwS2JhUzI3U25rMElJWVFRUWdnaGhCQ1BsZnlCRUpOVVJoSVBXZjdBbSs0eENDTmR2WHFWeFlzWGs1U1VSSEp5c25KZjlINVJVVkUwYmRxMHhQTk9temFOaUlpSU1xMnBkdTNhTEZ5NEVNaTlmL3ZycjcveTdMUFBGaHBFTWhnTVJRYWY5SG85R2szdVA5UGw1T1J3K2ZKbHRtL2Z6cVJKazJqUm9nVUF3NGNQSnpvNnV0aTF2ZmppaTR3Wk13Ykl2UmU3WU1FQ2REcGRtVUpTQm9PQnQ5OSttL3IxNjVPWm1jbWNPWFB3OVBUa3l5Ky90QXBqdWJxNjR1Ym14b1FKRTFpd1lBR2VucDRBWEx0MmplblRwOU95WmNzbk1vZ0VjT0xHZHVWMWdFZWpDbHlKRUVJSThlU1NNSklRNHFsMzd0dzVqaHc1d3RpeFk1VXZVeWFUaVU4Ly9aUlBQLzIwMFBNNmR1eG9GZlE1Y09BQXQyN2RBcUJodzRiVXFWT0hYYnQyS2VNcWxZcnUzYnR6NU1nUlpWL3QycldwVTZjT1c3WnNBY0ROelkzV3JWdHo5ZXBWcTJwRFc3ZHVaZXZXcmNyMmdnVUxxRk9uanJKdnhvd1pOdGU0WU1FQ2ZIMTlsUXBQdDI3ZDR1N2R1MFJHUmdMZzcrK1BpNHNMRnk5ZTVKdHZ2aUVrSklUT25UdWpVcW5vMUtrVGE5YXNvVWFOR3JSdDI5WnEzb0NBQUtaUG44NC8vL2xQS2xXcUJFQzlldlVJQ0FqZzl1M2J1TG01MlF4SFZhU01SQ1BKcCsrU2tXaFU5dW5kN1Foczd5NUJKQ0dFRUVJSUlZUVFRangyTkdxZDh0cG96cTdBbFlpbmdYVmxwSW9Qa0ZTcVZJbm82R2c4UER5b1Y2OGVMaTR1N051M2ozYnQydkhpaXkvaTdlMk50N2MzcnE2dUFQVHQyNWZXclZ2endRY2ZGRHUzbDVjWEF3WU1LTEIveVpJbGVIcDY4dWFiYnhZWVc3Tm1qZFYyWkdRa3FhbXAyTm5aS2ZkMjgydmJ0aTJ6WjgvbTRNR0RoYTVqL1BqeHRHN2RHc2g5K1BUenp6OW42TkNoVEpreWhSa3padENvVVNPeXNyS29WcTBhWGJ0MkxYU2VWYXRXa1pWVk1MRDRqMy84dzZvcVZGUlVGQnMzYnVURER6OVU3dW5hMHF0WEwrVzFnNE1Ea3lkUFp1VElrWXdiTjQ1WnMyYVJrSkRBdVhQbmdOejc0SkdSa2V6WnN3ZEhSMGNBYnR5NGdaMmRIVUZCUWNyOTYrRGdZSHg4ZkFxOTV1UG02cTJUeW10cDBTYUVFRUtVallTUmhCQlBOYVBSeUZkZmZVVklTQWd2di95eXNuLzI3Tm5jdUhHRHVYUG5LaytuM005c05sdU4vZWMvL3lFcUtncWRUbWZ6K01Lc1dMRUNnT3pzYkFJQ0FwUXZvQUJkdW5SUnl1RkM3aGZHelpzM0EzRDgrSEZpWW1MbzJiTW5mL3JUbjZ6bVBIejRNRC85OUJNYWpZWlRwMDR4YWRJa3EvR2hRNGNDTUduU0pHcldyRWxvYUNpdXJxNk1HVE5HYVNFM2RPaFFybDY5eXN5Wk03RllMRmFmRDBCUVVCQ3paczNpOHVYTHlyNlltQmdHRHg3TTRzV0xTL1VaUEV5R1d5WVNqbVZZaFpBQTNHdlk0OXZVV1lKSVFnZ2hoQkJDQ0NHRWVDemxyNHlVUHlnaXhNTmd6RmQ5UzZPdStEQ1NpNHVMVW5VZGN0dTA3ZHUzajhhTkc5T3laY3NDeHhzTUJveEdZNEg5dGpnN094ZDQrQkpnNWNxVlZLNWMyZWJZamgwN3VIMzd0cks5ZS9kdUlQYys3SUVEQjhqSnlVR3Z2L2QzdGttVEpvRHQ0TlBObXpjSkN3c3JjQTBYRnhlbVRwM0trQ0ZEaUl5TXBGR2pSc29jSFR0MkxQVDliTnEwcWFpM0MwQnFhaW9USjA3RVlyRVFGeGZIOWV2WEN4eFRyVm8xSmR5VlgvMzY5UmsxYWhSZmZmVVZseTVkNHZyMTYyellzRUVaejhuSlljV0tGWGg3ZXdNUUd4dUxwNmVuMWJxOHZiMmZtREJTcWlHQmhQUVlaYnR1bFlLL2IwSUlJWVFvbm9TUmhCQlB0V1hMbHBHWW1NaTBhZE9VZlNkT25DQThQSnhldlhvVkdrVEtLNjk3Znd1MFpzMmFXYzFWR3BNblR5N3dKZkRaWjUrbFhidDJ5cmFEZzRNU1J2cnV1Ky93OVBTa1g3OStCZGFSa0pBQTVQWXhmLzc1NTltOGVUTVdpNFYrL2ZyaDdlM05yRm16QUVoSlNlSFRUejhsTXpPVEw3LzgwcXJ2dDFhclpmcjA2WXdlUFpxWk0yY1NHeHRMbno1OStQYmJiMm5WcWhYMTZ0VXIwL3Q4Rkl3WlpqSVNqZHlKeXlMdFdzRW5CejJESFBBSmNiSnhwaEJDQ0NHRUVFSUlJY1RqUVpzdkVHS1N5a2ppSWN2L082WjlETUpJajdNN2QrNndZOGNPMnJadHk3aHg0MWk2ZENscjFxeGg4K2JOeW9PZWVXd0ZueTVmdm13empBUzVsZXhYcmx5Smk0dEx1YTAzSXlPRGlSTW5jdXZXTGJSYUxaOTk5cG5WZUhaMk5tYXptWWtUSjlvTWVrRnVwYWZnNEdEYzNOeW9YNzgrYXJXYSt2WHI0K1BqdzhLRkM3bHk1UXBmZlBFRkFLKy8vam9EQnc2a2JkdTJSRVpHa3BHUlVhcFdlaFZ0NzZVVnl1dWd5aTlVNEVxRUVFS0lKNXVFa1lRUVQ2M1RwMC96L2ZmZk0zcjBhTHk4dklEY2tOSDgrZk9wWExreXZYdjNMdlRjd3NKSWo4cVJJMGM0ZGVvVXc0Y1B0N2tHczlrTW9QUUZkM0J3NFB6NTgveisrKy80K3ZyaTRPQkFhbW9xdzRjUEp5TWpnN0ZqeDFLMWFsWFMwOU1MekRWaHdnVCsvdmUvczNyMWF0emMzRGgrL0RpYk5tM2kwMDgvcFUyYk5nLzl2UmJsYnRLOXA1MHlmemRodUdVaUk5R0lNY05zODNqM0d2WjROWFJDNjFUNlh1bENDQ0dFRUVJSUlZUVFqMUwrVmxuNXE5WUk4VEFZemZrcUk5bVZydkw3d3hBZUhzN0ZpeGVWN2J5cVIzdjM3dVhLbFN2Sy91clZxOU9wVTZkU3pXMHltWlNIT2UvZmJ6QVliSTdsYjRPMlpjc1dzckt5bE5acE9UazVxTlhxQWtHa3NpclBJRkpTVWhLZmZmWVo4Zkh4Vks1Y21ibHo1eXIzd2dIT25qM0xaNTk5Um9NR0RXamV2SG1SYytVOXlHbzJtOW02ZFN2TGxpM2pxNisrS3ZUNHExZXZFaG9hU3FOR2pRZ0pDU21mTi9TUXBSb1N1SkQ4aTdMZG9scVBDbHlORUVJSThXU1RNSklRNHFtMVpzMGFMQllMeTVjdkp5d3NqT3pzYkxLeXNqQWFqVXlZTU1HcXJPNzk4cjc4NXErYzFLQkJBeHdkSFltTmpXWHc0TUdsV3N1Q0JRc0lDZ3FpY3VYS0pUbytKQ1NFZ0lBQXFsYXR5bzgvL3NpcnI3NXFOWjZUazFOZ2ZiLzhrdnNsNnU3ZHV5eGZ2cHozM251UDExOS9uWVlORy9LUGYveURLVk9tMkx5V1Zxdmx2Ly85TDl1MmJhTlRwMDUwNk5DQjBOQlFwazJiUmtaR3hpT3ZrQlQvYXhxcGwwcDNBODdGWDRkdmlMT0VrSVFRUWdnaGhCQkNDUEhFeUYrZHhtaVdObTNpNFRMbEM3dzlEcFdSb3FPak9YVG9rTEtkbHBZR1FFeE1qRlZZeUdBd2xEcU1GQnNieTN2dnZXZHpMQ0Vob2RDeDJyVnJBOUM4ZVhNMEdnME5HalFBY3U4VjYzUmxEM0IxNjlaTnVaL3I3dTdPcWxXcnlqeFhma2Fqa1U4KytRUm5aMmVXTDEvTzh1WExHVEZpQkdQSGpxVnUzYnBzMnJTSmI3LzlsaGRmZkpGUm8wYlpmT2oxNE1HRDNMMTdGOGh0dGZic3M4K2lWcXVaUEhreVE0Y090V3FsZDcvRml4ZFRzMlpOeG8wYlZ5N3Y1MkZMU0l0bXhXK2ZZREJsQU9EdFhJTUFqOFlWdkNvaGhCRGl5U1ZoSkNIRVU2dHIxNjdVcjE4ZmQzZDNIQndjdUgzN05nc1hMdVQ1NTUrblZhdFdSWjZiRjBiSy93WHRvNDgrQW5MTDdCb01CcnAyN1VxZE9uV0tuQ2NxS29yTm16ZVRrNU5EcjE2OVNyeDJ0VnBOeTVZdFdiUm9FUnMyYk1EZDNaMFhYM3l4eVBYOS9QUFBCQVFFWUxGWTJMRmpCOW5aMlF3Y09CQ0FZY09Ha1ptWldlaTExR28xWGJwMEFjREp5WW1aTTJjeWQrNWNnb09EcmM2eldDd2xmZzlsVlpJZ2tscXJ3c2xiaTVPM0Z0ZG43SitZRUZKZUgzZ2h4T05OL3E0S0lZUVFRZ2doSGdXdDNiMEg1VXc1MHFaTlBGekdmRzNhTkhZUEhrWXltZzBrcDEvbDV0MVlES1lNR3ZtMHgxN2pWT0x6Qnc0Y3FOeTdCQmc1Y2lRblQ1NmtmLy8rZE96WThZSFc1dWZueC9EaHd3dnNuelZyRmw1ZVh2VHIxNi9BV0ZoWW1ITHZzMWF0V3RTcVZVc1p5OHpNTFBMQjF1SjgrT0dIbU0xbTl1L2ZiMVgxNlVGcHRWcENRME1KREF4RXI5Y3pjdVJJVnF4WXdiQmh3L0R6OHlNaElZRWhRNFlvOTMxdFdieDRNVGR1M0FDZ1pjdVcxS2hSZ3dzWExnRHd6anZ2NE9ibXhvOC8vc2lkTzNmNDdiZmZnTndIWmE5Y3VVS0hEaDNRNlhTY1BuMGFnTWFORzZOV2wrNCs3ZG5FUFJ5Ny90K3l2UDBTTStWa2sycElJRDNyZC9MZjNlNVdmL1JEdmE0UVFnanhSeWRoSkNIRVU2dDU4K1pXcFdmSGpoMkxnNE1EUTRZTUtmWmNXMkdmK3pWcTFJaldyVnNyMjVNbVRjTFYxWlZQUHZsRTJlZmc0TURtelpzTG5XUFdyRm5NbWpXcjBQRUJBd1p3K3ZScFpzNmN5Zno1OHdrSUNBRHVWVWJLVzkrdnYvNUtXbG9hclZ1MzV2TGx5d3dhTkloUFAvMlU5dTNiVTZsU0pXclVxSUdqb3lQNzl1M2p1KysrNDV0dnZsR3VzV2JOR2t3bWs5Vm5wZGZybFNkYUxsKytyT3pQenM2OWFaRy9JbE41YzY5aHJ3U1M5TzUycUhXNVgyQWRQRFNvZGZkQ1NFK2l0TFEwWW1KaXFGbXpaa1V2UlFoUmlPam9hSnN0TFlVUVFnZ2hoQkNpdk9WdmxTV1ZrY1REWmpLWFQyV2tsTHR4N0wyMGdyT0plN0hraTNhY1R6cEFuK0E1WlpyejdObXpuRHg1RXNpOTd4a1hGOGN6enp4VHBybHljbkp3ZFhXMSthQ1J2YjA5Ym01dU5zZGNYVjI1ZmZzMkFDdFdyR0RUcGszS21NRmd3R1F5OGNZYmJ5ajc4cjh1VGw3Vis3aTRPSnRocEpzM2I3Sm56NTVDejA5TFM4UGIyOXZtV0wxNjlUQ1pUSnc2ZFlwRGh3NnhiOTgrSEIwZDhmVDA1UHIxNjZ4ZXZacHo1ODVScjE0OXFsV3JwdHhmenJOeTVVb0FSb3dZQWNDMWE5ZVlPSEdpeld2bDdiZXpzMlBEaGcwRnhqZHMyRkRxTU5LR3M5TXhXOHlsT3VmQldFQ2w0cy8xUHNYSHBWYnhod3NoaEJDaVVCSkdFa0lJWU9mT25VUkVSREI4K0hBOFBUMkpqSXdzc3YxWVhoaXBOT1YzSXlNamFkYXNXYW5XMWFWTEYrclhyNjlzNTFWU3lxUFZhaGsvZmp3REJ3NWs2dFNwTEZpd0FMMWVYMkI5MzMzM0hTKy8vREptYys0WHR5Wk5tdkQxMTEvajYrdEw5KzdkR1R4NE1LKzk5aHJ1N3U1Y3VYS0YrUGg0L1B6OHlNcktZdVhLbGJ6ODhzc0Zlb1luSkNUZzQrTmp0Uyt2WExLam8yT3AzbWRwK0Qzdmd0L3o1ZGMzL1hGU3MyWk5DU01KOFppTGpvNjJldnBSQ0NHRUVFSUlJUjRXbmRwQmVaMmRJMkVrOFhBWjg3VnAwNmhMMzNJc3k1VEJqeGZtY1RwaHQ4MXhrN2xzMWIwc0ZndExsaXdoSkNTRWlJZ0lWcTllVFZwYUdsT25UaTFUNVdLVHlWVGtBNllsMGFSSkU2djduK3ZXclVPdjEvUDY2NjhyKytyV3JjdkZpeGNmNkRwNXpwOC96OHlaTXdzZE41dk5OdTlWUkVWRnNXREJBczZmUDQvWmJDWTRPSmkrZmZ2U3FsVXI5SG85dDI3ZDRzQ0JBL3o2NjY4c1hMaVE3T3hzQmc4ZVhPUmFnb0tDMkxKbHl3Ty9wNUpTcSt3ZWNSaEpCWmJjbG0zNFBsZ0ZMaUdFRU9KcEoyRWtJY1JUTHpVMWxVV0xGdEdzV1RPNmRPbkNybDI3bUQxN05pdFdyQ2dRdHNtVFZ3R29wR0drcEtRa2Z2Lzk5MUtIVEo1OTlsbmF0V3VuYk51cXBPVHI2MHYvL3YxWnNHQUJPM2Jzb0d2WHJtUm5aNk5TcWRCb05CdytmSmlvcUNoR2poekpmLzk3cjZSdFh0aXFidDI2SERwMGlOZGVlNDE2OWVxaDFXbzVlL1lzZm41K25EbHpCcVBSYU5VQ0xzK1FJVU5vMWFxVjFaZnMrUGg0MUdvMTd1N3VwWHFmSWxmYnRtM1p2WHMzSFRwMHFPaWxDQ0VLY2V6WU1UcDE2bFRSeXhCQ0NDR0VFRUk4QmJUNVdtVVpKWXdrSHJMOFlTRnRLZHUwM1RZa3N2ckVXSkl6cmxydGQ5Zjc0T3RTQzEvWDJnUlZLWGgvc1NSMjdOaEJWRlFVWDMvOU5SRVJFYno1NXB2czJiT0hzV1BIRWhvYWF2TytaVkh1M3IyTFRxY2pKaWFtd0pqUmFDUWpJOFBtMk4yN2Q1WFhEUnMycEdIRGhrQnVFR2o1OHVWVXFsU0pOOTU0QXpzN08rVzQ3Ny8vdmxSckswekxsaTBMclVZRU1HalFJSnY3QXdJQ3FGV3JGbSs4OFFiQndjR3NYYnVXclZ1M2N1Yk1HWjU1NWhtcVZhdkdjODg5eDJ1dnZZYkpaT0w4K2ZQVXFsV0xOV3ZXRkx1bWE5ZXU4ZGUvL3JYWTR6dzlQVm0rZkhteHh4WG12ZURaL0hyMWV6S05kOG84UjBtWXpUa2twbDhtMjV6N2N6NGN0NEVBajBiVXJkTHlvVjVYQ0NHRStDT1RNSklRNHFsbXNWaVlQWHMyS3BWS0tUWGJwazBibGl4Wnd0cTFheGs2ZEtqTjg3S3ljcDhVS21rWWFkZXVYUUNzV3JXS21KZ1lSbzRjV1E2cnYrZlBmLzR6dnI2K1N2V2lyS3dzcTdVOTk5eHpCQVlHMmp5M2VmUG1yRnExQ3FQUmlFNm5vM3IxNnB3OWU1WU9IVG9RRVJHQlhxK25hZE9tVnVmRXhzYVNtcHBLNWNxVlVhbFVTbm5kMDZkUDQrZm5oMWFyUmExV2w3cnM3dE91V2JObS9QTExMMnpjdUpIdTNidFg5SEtFRVBmNS92dnZjWFYxTGZEL2lVSUlJWVFRUWdqeE1GaUhrYktLT0ZLSUIyZGRHYW5rWWFUcmQ2TDQ3c1JvSlN5aVFzV2Z2Ri9pcFJydjQrbFl0bFpxZVJJU0VsaTRjQ0ZkdW5TaGF0V3FRRzVGOXBrelp6Sm16QmltVEpuQ3lKRWphZCsrZllubnZIMzdOamR2M3VUamp6KzJPWjZZbUZqb1dPM2F0UXZzdTN6NU10bloyY1RFeExCbzBTTCs5cmUvbFhndEpmSGxsMStpVXFrd204MkYzbXZOTytaK09wM082cjNVcUZHRDlQUjA0dUxpaUlpSUlDa3BDWUJwMDZiUnZIbHpubjMyMlJLdnkydzJZekFZR0R4NE1OV3FWYk41eko0OWV6aDY5R2lKNTdTbG10dXpWR3RZOG5VOUNJTXBuZVhIaHBPWWZnbUE3VkVMSll3a2hCQkNQQUFKSXdraG5tb2JOMjdreUpFalRKczJEVTlQVHlDMzlWbjM3dDM1N3J2djZOT25qODBxUDNsaEpIdjc0citZSnlRa3NHN2RPcDU5OWxsdTNicUZ3V0Q3U2JiNCtIaTJiZHRtVldtb3BGUXFsVlViTllQQm9Ld3RKQ1FFWDEvZlFzOXQyTEFoMmRuWm5EMTdsc2FORzFPalJnM09uRGtEd05HalIybmV2SG1CME5XcFU2ZUEzUEJNUUVBQTI3ZHZKeWtwaVNOSGpsQ2xTaFhpNHVKbzM3NTlxVzRFaUZ6RGhnMWo1c3laRWtnUzRqR3pidDA2TGwyNnhPalJveXQ2S1VJSUlZUVFRb2luaE5ZdWY1dTJ6QXBjaVhnYW1NejN3a2hhdTVJOWdIbmJrTWlLM3o1UmZqOGR0SzcwYVRJYkg1Y0hiMitlbFpYRjFLbFQwZWwwOU9uVHgyck0wZEdSenovL25ORFFVUHo5L1VzOHA5Rm81UGZmZjZkZHUzYTgrZWFiQmNZblRweUlqNCtQellvL1gzLzlOVWFqc2NEKzNidHoyOUk5OTl4emJOcTBpY0RBUUY1OTlkVVNyNmt3eWNuSnpKczNqMm5UcGdFd2MrWk1jbkp5R0RObURIWjJka1JGUlRGMzdsekdqQmxEUUVCQWtYTkZSVVdSbEpTRW41OGZ6Wm8xVSs0YnA2ZW5jK25TSmVyV3JWdm1kUVlGQlNrVitHMWQ5MEhEU0krU1h1Tk0zNlovNTZzRDc1Q1ZrMEdxSVpIenlRY2trQ1NFRUVLVWtZU1JoQkJQclV1WEx2SHR0OThTRUJCQWRIUTBodzhmNXViTm05eThlWlBFeEVTTVJpUHIxNituZi8vK0JjNU5TMHNEY3R1bTNjL2YzNSt3c0RDOHZMeUlpNHRqd29RSlpHVmw4ZEZISHhYbzdkMjBhVlBDd3NMdzkvZm41TW1UckZtemhxQ2dJUHo4L0I3b3ZXVmtaQ2hyczdPeksvVHBGSUE2ZGVwZ2IyL1A4ZVBIYWR5NE1jMmFOY1BOelkzNCtIaXVYcjFLMzc1OUM1eHo3Tmd4M056Y2xGN2tack9adi8vOTd3QzR1N3N6YU5BZ0JnMGFST2ZPbllIYzltTXRXOHFYdHBJYU0yWU04K2JOWStiTW1UUnUzSmhhdFdyWjdQc3VoSGk0b3FPamlZNk81dGl4WTdpNnVrb1FTUWdoaEJCQ0NQRklhZFhTcGswOE9zWjhiZHBLVWhuSllqR3o3dlFVSllqa3BIT25iL0JYVkhaNnNHcEllVmFzV0VGVVZCVFRwMC9IM2QyZDlQUjBxM0VYRnhlKy92cnJVczE1NmRJbHpHWXpkZXZXcFdiTm1nWEd0Vm90VGs1T05zY2NIUjI1ZmZ1MjFiNnNyQ3kyYmR0RzdkcTFtVHg1TXFOR2pXTCsvUGxVcjE2ZEJnMGFsR3B0K1IwL2ZwelBQLzhjclZhTDBXamtQLy81RDd0Mzc2Wm56NTVLR3ppZFRzZjE2OWNaTzNZczgrYk53OHZMcTlENU5tL2V6UGJ0MjVYdEtsV3E0Ty92VDJCZ0lBRUJBZWgwT2dJQ0F0RHI5Y1d1TFNjbmh4VXJWdEN1WFRzQXBreVpnbGFydFhsc2VucDZpVHNMUEM3MEdtZGFWT3ZCdnNzckFUaHhmYnVFa1lRUVFvZ3lrakNTRU9LcGRmMzZkWXhHSTlldlgyZlhybDE0ZTN0VHVYSmxBZ01EcVZ5NU1nY1BIbVRuenAzMDY5ZXZRQW5jeU1oSUFDcFhybHhnWHExV2k0ZUhCMnZXck9HSEgzN0FiRFl6WnN3WWdvS0NVS2xVNU9Ua0tNYzZPVGtwN2ROU1VsSUFySUpJYytmT1pkNjhlY3AyL25NTFl6UWF1WGp4b2xLNnVEZ2FqWVpKa3lZcFlaZVhYbnFKbDE1NmliVnIxK0xvNk1oenp6MW5kYnpCWU9EbzBhTzg4TUlMcUZRcVRDWVRjK2ZPSlNJaWd2NzkrOU96WjA4V0wxN00zTGx6T1g3OE9NT0dEY1BSMFZINW9seVM5eURnLy83di96aDY5Q2o3OXUzamh4OSt3Tm5abVpNblQxYjBzb1I0YWpSdTNKaTB0RFJxMWFwRnAwNmRwRFdiRUVJSUlZUVE0cEhMMzZZdFc4Skk0aUV6NVd2VHBpMUJHR25mNVpYRTN6a1A1QWFSK29mTXg4T2haUGNqU3lJNE9CaklyY3hlRW9zWEx5NDIrSEx3NEVHQVFpdjVsTlkvLy9sUDB0TFNHRHAwS0JxTmhna1RKdkR4eHg4emJkbzBGaTFhQk9RR2xxS2lvcXpPdTM3OXVzMzUwdExTdUhQbkRxTkhqNlpKa3lhTUd6ZU9Bd2NPc0dMRkN0cTBhY09ISDM2b0hCc1FFRUJvYUNqang0OVhBa25PenM0MjV4MDVjaVNEQmcwaUxpNk8yTmhZcmwyN1JreE1EUHYyN1dQRGhnMEE5T2pSbzlEMmRIbk1aak16WnN3Z0lpSkNDU04xN2RxMTBBZHJmL25sbHlmeWZtYmpxaDJWTU5LRm13Y3htTkxSYTJ4L3RrSUlJWVFvbklTUmhCQlByZWJObTdOMjdWbzhQRHdLSFhkd2NHRDI3Tm5vOVhxY25aM1JhRFJjdTNhTi9mdjNVN2R1WGR6YzNBQ3dXQ3hjdVhLRk0yZk9jUERnUVg3NzdUZk1aak5ObWpUaHIzLzlxeEk0cWxLbENzZVBIMmZyMXExV1h3NE5Cb01TL3ZIMzkrZmF0V3NBdEdqUnd1cEpuQ3RYcnJCMzcxNWxPenM3bXhrelp1RGw1WVd6c3pOcXRab2pSNDV3NjlhdFl0dTlwYWVuczJmUEhtWDd4bzBiVnVQYnQyL0gyOXZiNnFtWk5tM2FjT3JVS2JLeXNtamF0Q25Ycmwzaml5KytJREl5a2g0OWV0Q3JWeThBQmc4ZVRLMWF0Zmo3My85T2RuWTJyNzMyR3BHUmtXaTFXclp0MjZhMHhCTkZhOWFzV1lsdnVBZ2hoQkJDQ0NHRUVPS1BSV3QzcjBxSjBTeGhKUEZ3R2EzYXRCVmRJU2MxTTRIOWwxY3IyMjgvTzZWY2cwZ0FJU0VoTkc3Y3VNVEh1N3U3VzIwbkppWUN1UTlpQXBoTUpzTER3NmxVcVJLMWE5Y3U5WHFNUmlNcWxVclpQbjc4T0JzM2JxUmV2WHE4OU5KTEFIaDRlQkFhR3Nxb1VhUDQvdnZ2QVlpUGoyZnc0TUhGenArVmxjWGh3NGN4bTgzMDd0MmJQbjM2OE1zdnZ6QnIxaXdhTm16STZOR2pyYTRQdWZldkJ3NGN5SklsUzVnOGVUSXpaODVVSGdpOW42T2pJMEZCUVFRRkJWbnRUMDFOSlNvcXF0aFdiMWxaV1p3NWN3YWRUc2VVS1ZPVS9ZMGJOeTQwM0hYOSt2VW5Nb3prcnZmQjI3a0dpZW1YQURpZi9BdU5mVHRXOEtxRUVFS0lKNCtFa1lRUVQ2MjhDa2FGeVN0dG01U1V4T25UcDdGWUxBRG85WHFDZzRNWk9uU29jbXhjWEJ3ZmYvd3hack1aUjBkSDJyZHZUNmRPblFxVTQrM2Z2ejl6NXN4aDNyeDVtTTFtWmI5YXJjYlgxNWRSbzBaWmxiVjk0WVVYbEtkTUFQYnYzMjhWUnRMcGRGeThlSkVEQnc0byt6UWFEZTNhdGVPdHQ5NHE4djNmdm4yYnBVdVhGbmtNWUhWTWd3WU4wR2cwZUhsNTBhUkpFMmJQbmsxc2JDd2pSNDZrWTBmckwyUWRPM2JFMTljWEh4OGZUcDgremNxVnVVK1R1TG01TVdqUW9HS3ZLNFFRUWdnaGhCQkNDUEUwMCtVUEkrV3JXaU5FZWNzeEc1WFhkcXJpLzlsb1YzUVlGbkx2YlRieWFjOHo3bjk2S092S0N4S1ZSRVpHQnBNblQ4Ykp5UW1UeWNTeFk4ZlE2L1Y0ZTNzRHNISGpSaElTRXVqYnQrLy9zM2ZmNFZXVjJkdkg3NVNUSGtob1NTaVJBRkpDRjVBdUtxS0Nvb0FvRGxXRUg0aU9CZlVGTEtnNERJb3pDQnZSMWZnQUFDQUFTVVJCVkZKVTFGRUVVUkNRcG5RUVVFcWtCaWtCcFdYb0VBaWtuZVMwOTQ5TWRuSklENEdUeE8vbnV1YWFaKy85N0wzWENWSFIzS3lWTGRTVGs2MWJ0MnIvL3YzeTlmVlZRa0tDZnYvOWQ3VnAwMGFTdEcvZlByMzExbHZ5OS9mWDY2Ky83blJma3laTk5HblNKRVZHUm1yY3VIR3FVYU9HM25ubkhhYzlwMCtmMWx0dnZlVjB6dHZiVzMzNzlsWDU4dVhWcFVzWGJkcTBTUk1tVEZDOWV2VTBmdno0WEVlaDllN2RXN0d4c1ZxNWNxV21UcDJxa1NOSEd0ZisvdmUvWit2NFh4Qm1zM1A0TVM0dVRzZVBINWUzdDdmZWYvOTlSVVpHS2pZMlZwSzBmLy8rYk9Qck1tVHNLWTJhaFQybzFYOThMRWs2Y1dVdllTUUFBSXFBTUJJQTVHUFNwRW1TMHNlTDJlMzJIUC9GTHp3OFhLTkhqMWJseXBYVm9FR0RYUDlGdVc3ZHV2cnNzOC95ZldlTkdqVTBaODZjYkgraTU2Njc3dExhdFd1ZHpuM3p6VGV5Mld4S1RVMlZ4V0pSWUdCZ3J2K1MrZnp6enh2cmF0V3FhY21TSmZuV2NyMklpQWpkZWVlZGNuZDMxNWd4WXlRcDEwNUhUWm8wa1NSMTd0eFpuVHQzbHQxdUw5Sy9BQU1BQUFBQUFQelZaQjJWbFdaTGNXRWxLT3V5ZGtYeXpHZEUyNFhFNHpwd1laTWt5Y3ZEVi9mZlB1S20xbFpRL3Y3K3VuTGxpazZlUENrcC9iOWg5dS9mM3hqZGxwcWFxa3FWS3FsSGp4NjVQc1BQejA4K1B1a2h3TVRFUkMxWXNNQzRGaG9hcXI1OSswcEsvd09qa2pSdTNEaUZob1ptZTA3V1A2QnFNcGtVSGg3dWROMW1zK1g0L3Q2OWUwdEtINGUyWk1rUzFhbFRSKys5OTU1OGZYM3ovT3d2dlBDQ1RwOCtyWFBuemprRmlSNS8vUEVpZGFpLy9nK3dlbmw1Nlk0NzdsQ2ZQbjBVR1JucGRHM3UzTG01L3ZmZXRMUzBYRWZIbFhRMWc1c2E2OE1YdDdpd0VnQUFTaTgzUjBhckR3QUFBQUFBQUFBQVVDSmNUajZsYWRzR1NaS0NmY1AwUXJ0dlhGd1J5cXJFdERoTitpVzl5N3EvVjdCZTdiZ3cxNzNmN0JtbG81ZDNTWkx1cVRWWWQwWDB2eVUxRm9mLy92ZS9xbEdqUm9IM094d09JemlVOVErZldxMVd4Y2JHcWxhdFdzVmVZNGFNUDNoYTBEQlBjbkt5Zkh4OCtJT2d4V2pLbHI2NmFrNGY5emZvamttcUdWendzWUVBQUVEaWR5VUFBQUFBQUFBQUFKUXdYcDZaM1ZBc05uTWVPNEViWTdXbEdXdFBkNjljOS8wMy9vQVJSUEowOTlLZDFYUHZNbFFTRlNhSUpFbHVibTd5OVBUTTFnWGYwOVB6cGdhUnBQU3hiWVhwS3VUbjUwY1FxWmhsN1k0VVEzY2tBQUFLamQrWkFBQUFBQUFBQUFCUXdwZzhmSXgxR21FazNFUldlMllZeVpSSEdPbVhFNW5kdWU2czNrTStwdEk1Z2dzb2lQcVYyeHZyazFlaVhWZ0pBQUNsRTJFa0FBQUFBQUFBQUFCS0dKTjdaaGpKYWs5MVlTVW82NngyaTdIT3JUTlNVbHE4L29qYklVbHlkL05VKzl1ZXZDVzFBYTVTdjNJSFkzMHU4YWppemVkY1dBMEFBS1VQWVNRQUFBQUFBQUFBQUVvWWR6Y1BlYnFiSkVsMmg5MnBldzFRbkxKK2IrVVdSdHAzYnEwa2g2VDBqakYrWHVWdlJXbUFTelVOdTk5WWI0OWQ1TUpLQUFBb2ZRZ2pBUUFBQUFBQUFBQlFBbmw1K0JwckM2UGFjSk00aFpFOGNnNGo3VHI5azdGdUhIcnZUYThKS0FtYWhUMWdyS1BQcm5aaEpRQUFsRDZFa1FBQUFBQUFBQUFBS0lGTVdjSklhYllVRjFhQ3NpeS96a2puRXY1VVhQSi9KVWttRHgvZFhySE5MYXNOY0tXYXdjMVUzaWRFa21TMkpta3ZnU1FBQUFxTU1CSUFBQUFBQUFBQUFDV1FsNGVQc2FZekVtNlcvTUpJaHk3OFlxd2JWdWtrRDNmUFcxSVhVQkprN1k2MDZkalhMcXdFQUlEU2hUQVNBQUFBQUFBQUFBQWxrTGVudjdFMlc1TmNXQW5Lc3Z6Q1NIL0cvV2FzRzRkMnZpVTFBU1ZGbS9ESDVPMlIvdmZpZVBONWJZOWQ1T0tLQUFBb0hRZ2pBUUFBQUFBQUFBQlFBbmt4cGcyM2dOVnVNZGJYaDVHUzA2N3FUTUlSU1pMSjNVYzFnNXJkMHRvQVYvUHhETkNEOVo0empqY2QvMXJuRXY1MFlVVUFBSlFPOU5JRUFBQUFBQUFBQUtBRThpYU1oRnNncjg1SWYxN083SW9VVWFHNTNOMDlibGxkUUVuUkxPd0JiWTlkcVBPSngyUzJKbW5wd1E4MHFNV0g4dkVNY0VrOWd3Y1AxcWxUcDNLODFxUkpFMDJhTkVtU05HWEtGUDMwMDA5NjU1MTMxTDU5KzF5Zmw3RXZOMnZYcmkzMHV5OWZ2cXcrZmZxb1ZxMWFtamx6cHRNK2k4V2lrU05INnZEaHcvcmIzLzZtcDU5K090ZDNBd0JLTDhKSUFBQUFBQUFBQUFDVVFGNmVmc1k2MVpyc3drcFFsbGx0V2NKSUh0ZUZrZUoyR090YUZlNjRaVFVCSlUyUHlOR2F0ZXRscGRxU2RDN3hxR1pHRFZPZkp1OHFOTENPeTJwcTBxU0pQRHljQTRLMWF0VXE4dk1pSWlJVUZCUjAwOS85NFljZjZ2RGh3K3JVcVpNR0R4NWM2RG9CQUtVRFlTUUFBQUFBQUFBQUFFb2c1ekZ0aEpGd2M5Z2NPWGRHY2pnY09uSnh1M0ZjcTBLTFcxb1hVSktFQnRiUmcvV2UwOUtESDBpUzRzM245Zlh1bC9WbzVDalZyOXpCSlRXTkd6ZE9BUUhGMTUxcDBLQkJlWFpRS281M2YvLzk5MXEzYnAwYU5teW8wYU5IeTgzTnJkRFBBQUNVRHU2dUxnQUFBQUFBQUFBQUFHVG43WkhaR1lreGJiaFpySGFMc2M0YVJycVlmRUtwdGlSSmtwOHBTSlg5Yjd2bHRRRWxTYk93QnpUb2prbnk5dkNYSkptdFNacS83MjNOMy9lV1Rselo2K0xxU3I3ZmZ2dE5YM3p4aGNMQ3dqUnUzRGlaVENaWGx3UUF1SWtJSXdFQUFBQUFBQUFBVUFKNWVXWjJSa3ExRWtiQ3plRTBwaTFMR09uVTFVUEdPaUs0NlMydENTaXBhZ1kzMDFNdFBsUklRT1pJc3BpTFcvVDE3bGYwOWU2WEZYMTJ0Y3pXUkJkV1dETEZ4c1pxd29RSkNnZ0kwSVFKRTFTK2ZIbFhsd1FBdU1rWTB3WUFBQUFBQUFBQVFBbkVtRGJjQ2xaN2JtR2tnOGE2ZXZuSVcxb1RVSktGQnRiUlV5MG1hOVdSR1lvK3U4WTRmK0pLdEU1Y2lVN2ZFMUJib1lGMVZETzRxWUo4UStYdDRhL1F3RHF1S3RtbEVoTVQ5ZFpiYnlrMU5WVVRKMDVVOWVyVlhWMFNBT0FXSUl3RUFBQUFBQUFBQUVBSmxIVk1XNnFWTUJKdWpvS0ZrUnJjMHBxQWtzN0hNMEE5SWtmcjdscUR0UEhZMTA2aEpFazZsM2hVNXhLUGF1L1oxVG5lSCtRVG90WTFIbE9iOE1kdVJia0ZNbWZPSFAzNDQ0OU81OXEyYmF0SEhua2syOTUzMzMxWEhoNGVUdWY2OWV1blJvMGFPWjF6T0J6NjV6Ly9xZE9uVDJ2MDZORnEwcVJKOFJjT0FDaVJDQ01CQUFBQUFBQUFBRkFDWlIzVGxtWXp1N0FTbEdVNWhaRlNyVW02bUhSU2t1VHU1cUd3d0hvdXFRMG82WUo4UXRVamNyUWVyUHVjOXA1WnJaaUx2K3BrL0w1ODc0czNuOWVtNDEvZlVCaXBaOCtlMmM2TkhUdFdkOTExVjVHZWQvVG8wV3pucWxhdG11UGVQWHYyWkR2WHRXdlhiT2N1WExpZ0V5ZE95Ti9mWDQwYk55NVNYUUNBMG9rd0VnQUFBQUFBQUFBQUpSQmoybkFyV08wV1krM3BicElrbmI0V1k1d0xDN3hkSHU3OE9BbklpNDluZ05xRVozWTZPbkZscjg0bEhOV0pLM3RsdGlaS1VyYVFVcjNLN1cvb25TMWJ0c3pXbmFoQ2hRcEZmdDQ3Nzd5ajl1MExWdFBpeFlzVkVCQ1E3NzZRa0JCMTZOQkJzMmZQMXRpeFl6Vmx5aFQ1K2ZubGV4OEFvUFRqZDQ4QUFBQUFBQUFBQUpSQTNwNk1hY1BOWjh2U0djbmpmMkdrVTFjUEdlY1kwUVlVWHMzZ1pxb1ozT3ltam1GNzQ0MDNDaFFJY3JYKy9mdnI2TkdqMnJKbGk4YVBINi94NDhmTDNkM2QxV1VCQUc0eS9rNFBBQUFBQUFBQUFFQUo1TzJSR1VaS3M2VzRzQktVWmM2ZGtkTEh0R1h0akZTOWZPUXRyd2xBMmVIbTVxYlJvMGVyWnMyYTJyRmpoejc1NUJOWGx3UUF1QVVJSXdFQUFBQUFBQUFBVUFKNWUvb2Jhem9qNFdheDV0QVo2VUxpTWVOY1NFRHRXMTRUZ0xMRjE5ZFg3Nzc3cmdJREE3Vmt5Ukl0WGJyVTFTVUJBRzR5d2tnQUFBQUFBQUFBQUpSQVRtRWtHMkVrM0J3MnA4NUlKdG5zRnNXYnovL3ZqSnNxK2RWd1RXRUF5cFN3c0RDTkhUdFc3dTd1K3Zqamo3Vmp4dzVYbHdRQXVJazhYVjBBQUFBQUFBQUFBQURJenRzemMweWIyWkxnd2twUWxsa2RtV0VrRHplVHppY2VOWTZyK044bU56ZitYRHRRbXMyWk0wYy8vdmhqdHZNdnZQQ0N3c0xDOHQzWHIxOC9OV3JVeU9uY3UrKytLdzhQajJ4NzMzenpUZm43KzJjN242RjU4K1lhUG55NFB2bmtFNDBmUDE0ZmZmU1JhdGFzV1ppUEF3QW9KUWdqQVFBQUFBQUFBQUJRQXJuSlhTWjNIMW5zWmpua2tOV2VLazkzYjFlWGhUTG0rczVJWnhMK01JNnJCRVM0b2lRQXhlam8wYU01bms5T1RpN1F2cTVkdTJZN3QyZlBuaHozV3EzV2ZPdnAxYXVYamg0OXFqVnIxdWpOTjkvVTlPblRGUlFVbE85OUFJRFN4YzNoY0RoY1hRUUFBQUFBQUFBQUFNanV3MStlVUVKYW5DVHAxWTRMNWU4VjdPS0tVTlpNM3paSWNjbW5KRWwvYi91MTlwNVpwVjlQZmlkSnVxZldZTjBWMGQrVjVRRUFBS0FVb3JjbUFBQUFBQUFBQUFBbFZOWlJiYW5XSkJkV2dyTEtlbDFucE1zcHA0M2pTdjQxWEZFU0FBQUFTam5DU0FBQUFBQUFBQUFBbEZEZW52N0cya3dZQ1RlQnpaNW1yRDNjVGJxY2NzWTREdllOYzBWSkFBQUFLT1VJSXdFQUFBQUFBQUFBVUVKbERTT2wycEpkV0FuS3F1czdJMTFNUEdrY1YvQ3Q1b3FTQUFBQVVNb1JSZ0lBQUFBQUFBQUFvSVR5eVJwR29qTVNiZ0pibGpCU3FpMUpOa2Y2c1k5bmdGTVlEZ0FBQUNnb3drZ0FBQUFBQUFBQUFKUlEzcDUreHBvd0VtNEdpejNWV0Y5THVXaXNHZEVHQUFDQW9pS01CQUFBQUFBQUFBQkFDZVUwcHMzS21EWVVMN3ZENW5RY2I3NWdySU44UTI5MU9RQUFBQ2dqQ0NNQkFBQUFBQUFBQUZCQytYZ0dHT3RVRzUyUlVMeXlqbWd6dVh2cldtcG1HS204VHhWWGxBUUFBSUF5Z0RBU0FBQUFBQUFBQUFBbFZOWXdrdGxDR0FuRnkycFBNOVllN2laZE5XZU9hU3Z2VFJnSkFBQUFSVU1ZQ1FBQUFBQUFBQUNBRXNvcGpHUk5kR0VsS0l1eWhwRTgzVTI2YXFZekVnQUFBRzRjWVNRQUFBQUFBQUFBQUVvb0gxTm1HQ25GbXVEQ1NsQVdPV1EzMWg3dVhycVdKWXhVampBU0FBQUFpb2d3RWdBQUFBQUFBQUFBSlpUem1EWTZJNkY0V2UwV1krM2g1cUdycVZuR3RCRkdBZ0FBUUJFUlJnSUFBQUFBQUFBQW9JUmlUQnR1cHF4ajJqemNURXF4WERPTy9VM0JyaWdKQUFBQVpRQmhKQUFBQUFBQUFBQUFTaWdmVDM5alRSZ0p4YzJXcFRPUzNOeU1aVG52U25MTGNnd0FBQUFVQm1Fa0FBQUFBQUFBQUFCS0tCOVRabWVrRkV1Q0N5dEJXWlIxVEZ2VzhGR2dkeVZYbEFNQUFJQXlnakFTQUFBQUFBQUFBQUFsbExlSHY5eVVIaEpKdFNhNXVCcVVOVTZka1J3T1l4bmdWY0VGMVFBQUFLQ3NJSXdFQUFBQUFBQUFBRUFKNXUzcEowbHl5RUVnQ2NYS2FrOHoxbmJaalhXZ2QwVlhsQU1BQUlBeWdqQVNBQUFBQUFBQUFBQWxtSytwbkxGT3NUS3FEY1VuYTJja2g5MW1yQm5UQmdBQWdCdEJHQWtBQUFBQUFBQUFnQkxNMXpQUVdKc3RoSkZRZkxKMlJySTVyTVk2MEpzeGJRQUFBQ2c2d2tnQUFBQUFBQUFBQUpSZ3ZxYk1NRktLTmRHRmxhQ3NzV2JwakpRMWpCVGdSUmdKQUFBQVJVY1lDUUFBQUFBQUFBQ0FFaXpybURhemhUQVNpay9XTVcxWjEvNWVRYTRvQndBQUFHVUVZU1FBQUFBQUFBQUFBRW93cHpDU2xURnRLRDVXUjJZQXllb1VSZ3AyUlRrQUFBQW9Jd2dqQVFBQUFBQUFBQUJRZ2ptTmFiTVFSa0x4c2RyU2pMWEZaamJXQVY0VlhWRU9BQUFBeWdoUFZ4Y0FBQUFBQUFBQUFBQnk1K3VaMlJtSk1CS0trOVdlRVVaeXlQRy9sWmVIanp6YytmRVJBQUFBaW83T1NBQUFBQUFBQUFBQWxHQk9uWkdzMTF4WUNjcWF6REJTSmthMEFRQUE0RVlSUmdJQUFBQUFBQUFBb0FUek0yVjJSa3EyRUVaQzhiSFpMZjlidVJubi9FemxYVk1NQUFBQXlnekNTQUFBQUFBQUFBQUFsR0JPblpFWTA0WmlsSFZNV3dZNkl3RUFBT0JHRVVZQ0FBQUFBQUFBQUtBRTg4M1NxU2FGemtnb1JwbGhwTXpPU1A1ZWRFWUNBQURBalNHTUJBQUFBQUFBQUFCQUNaWTFIRUlZQ2NVcHA4NUl2cDdsY3Q0TUFBQUFGQkJoSkFBQUFBQUFBQUFBU2pBZlQ4YTA0ZWJJRENObDhqVVJSZ0lBQU1DTklZd0VBQUFBQUFBQUFFQUo1MjhLa2lSWjdLazVCa2lBb3JEYUxkbk8rUkZHQWdBQXdBMGlqQVFBQUFBQUFBQUFRQW5ueDZnMjNBUjBSZ0lBQU1ETlFCZ0pBQUFBQUFBQUFJQVN6cytVR1VaS0pveUVZbUsxcFdZNzUyc0t6R0VuQUFBQVVIQ0VrUUFBQUFBQUFBQUFLT0d5ZGtaS1RvdDNZU1VvU3pJN0k3a1o1eGpUQmdBQWdCdEZHQWtBQUFBQUFBQUFnQkxPM3hSa3JKTXNoSkZRUEN6MmpNNUlEdU1jWTlvQUFBQndvd2dqQVFBQUFBQUFBQUJRd21VZDA1WkVaeVFVazV3N0k1WFBlVE1BQUFCUVFJU1JBQUFBQUFBQUFBQW80WnpIdEYxMVlTVW9TNnkyTkdYdGl1VHA3aVVQZDVQckNnSUFPTGw4K2JJc0ZrdXhQT3ZLbFNzYU9uU29mdjMxMTJKNVhuRTZmZnAwcnA4ek9UazUxL3RzTmx1eDFsRmNYMnVVSE45OTk1MG1UcHhZYk04N2Z2eTRmdi85OTJKN1hsbEdHQWtBQUFBQUFBQUFnQkl1d0N2WVdET21EY1Vsc3pOU09oL1BBQmRWQWdDNDNvRURCOVMvZjMvTm16ZXZXSjVudFZwMTh1UkpYYnQycmREM0hqMTZWRU9IRHRYT25UdHZxSVk5ZS9ibzJXZWZWVnhjbkhIdXlwVXJHajU4dUw3NDRvdHMrNk9qbzlXM2IxOUZSVVhsK0x3dnYveFNRNFlNa2Rsc3puYk5icmNySlNWRmx5OWZWbXhzckg3Ly9YZjkrdXV2K3Vtbm4vVHR0OTlxNjlhdDJmWS84OHd6K3VTVFQ3STlLeWtwU1JjdlhzejFmNWN1WFNyc2x3SzN5Smt6WjNUczJESGpPT1A3b3FEL3M5dnRUczlidEdpUlB2MzAwMXY5TVVvbFQxY1hBQUFBQUFBQUFBQUE4dWFmSll5VXpKZzJGSlAwTUZMbWlEYkNTQUJRY2pSbzBFRGg0ZUdhTjIrZXVuVHBvdERRVUpmVk1tdldMSjAvZjE0UkVSR1NwSVNFQksxZHV6YmYrN3AzN3k2VEtiUGpYdFdxVlhYdTNEbU5IVHRXVTZaTWtaZVhsNEtEZzlXalJ3L05uejlmYmR1MlZiTm16U1JKOGZIeGV2Lzk5eFVRRUtBR0RScGtlM1pxYXFwV3JseXBqaDA3eXNmSFI1TDB5aXV2Nk1TSkV6S2J6VXBMUzh0Mmp5UzV1YmtwTURCUUhUdDJWTHQyN1l6eksxZXVWR3hzckhyMzdxMGpSNDVJa3NxVks2ZlEwRkI5L2ZYWFdyeDRjYTZmMDhmSFI4dVhMOC8zNjVHWHhNUkV2ZkRDQzZwVnE1YmVmUE5OU2RMZ3dZTjE2dFNwZk8vdDJiT25ubjMyV1YyK2ZGbDkrdlJSclZxMU5IUG16Rnozdi9iYWE5cTVjNmMrKyt3ejQ5ZjBlaHMyYk5CNzc3MG5EdzhQelo4L1grWEw1enpHOWVlZmY5YUVDUk1rU2M4ODg0d2VlK3l4Zk90OS92bm5GUk1UbzRvVkt6cUY3V0pqWXpWeTVFZzk5dGhqNnR1M2I3N1BLWXFUSjA5cTJMQmhCZDcvMldlZnFXclZxa3BLU3BJazQvOHZYNzdzdEM4NE9GakhqaDNUa2lWTGNueE80OGFOZGYvOTl4ZXg2dEtKTUJJQUFBQUFBQUFBQUNXY1UyY2t3a2dvSmhaN3F0T3hqNGt3RWdDVUZPN3U3aG8yYkpnbVRacWtzMmZQdWl5TWRQandZVzNmdmwxRGhneFJ4WW9WSlVsWHIxN1ZWMTk5bGVzOVZxdFZWcXRWM2JwMWN3b2poWVNFYU15WU1YcmpqVGUwZVBGaTllblRSNUxVdjM5L2JkaXdRWHYzN2pYQ1NKTW5UOWExYTlmMDBVY2ZxVnk1Y3RuZXNYTGxTcG5OWmcwWU1NQTQxNzE3ZCszZHUxZGhZV0dxVXFXS2JEYWIxcTVkcTc1OSt5b2tKRVFCQVFGYXZYcTFhdGV1YmJ4SFNnK1l6SjQ5V3lhVFNSOS8vTEVreVd3MnEzUG56aG96Wm95ZWZQSkpkZTNhVllzV0xkS2VQWHMwZnZ4NDQ5N2x5NWRuNjdKVUZQLys5NytWbEpTazU1OS8zampYc0dGRFZhNWMyVGlPalkxVlhGeWNJaUlpRkJRVVpKeXZVYVBHRGIvL2VtdldySkdVUGdwdi9mcjE2dFdyVjc3M0xGMjZWRDE3OXBTN2UrNER1bUppWWhRVEU1UGp0ZkR3Y0EwY09GQWZmL3l4SWlNam5YNk5pdHNUVHp5aHlNaklmUGVGaElSby9mcjFtang1c3RQNWpPL2REQ3RYcnRTNWMrZTBhdFVxdFc3ZDJ1bjdmdS9ldlpKRUdBa0FBQUFBQUFBQUFKUXMvb3hwUXpHejJTMy9Xem1VMFIySnprZ0FjT3ZFeGNYcHFhZWV5bmVmM1c3WFcyKzlsZWVlR1RObUtDWW1SdE9tVGN0MWo4UGhrQ1JObno0OXgxRmtHZHEzYjY4eFk4WVl4N05telZKNGVMaDY5KzV0bkFzTkRjMnpFOURjdVhNMWE5WXNJNUJ4NGNJRnAxRnJIVHAwa0srdnI5TXp1bmZ2cm9DQUFPTmM5ZXJWWmJQWmRPalFJUjA2ZEVpUzFLcFZLNFdHaHNwaXNlajc3NzlYejU0OVZhbFNKUjA0Y0VDN2QrL1dZNDg5cG5uejV1bnExYXZxMDZlUHpHYXpac3lZb2Vqb2FBMGNPRkRIamgzVFo1OTlwdDY5ZXpzRlhUNzQ0QU81dWJucHUrKytVL255NWJWcDB5Wk5tREJCM2JwMWt5UlZxRkJCRlNwVVVIeDh2TUxEdzUyNkNabE1Kdm43KytmNnRTaUlyVnUzYXN1V0xSb3pab3hUQjZKWFgzM1ZhZCtrU1pPMGF0VXFEUm8wU08zYnQ3K2hkK2JsMHFWTDJyMTd0NW8zYjY0OWUvWm96Wm8xK1lhUlFrSkNkUGJzV2UzWXNVT3RXN2ZPZGQvaXhZdGxNcG5rNit1YjQvVkhIMzFVYTlhczBaUXBVL1RsbDEvbUdXekt6ZG16WjdWbnp4NUowcWxUcDVTUWtLQVZLMVpJU3YrK2txUjY5ZW9WK0d2WXNXTkgxYXRYVDVMMHpqdnZxRmF0V2hvNGNLQ2s5TTVRQ3hjdWxLZG5adlRtNVpkZlZvVUtGWXpqWjU5OXR0Q2ZvU3dnakFRQUFBQUFBQUFBUUFubmE4cnNDSkNjZHRXRmxhQ3NNTG9pWldhUkNDTUJ3QzNrNStkbkJCb2thZCsrZmRxK2Zic0dEUm9rYjIvdkhPK3hXcTM2OHNzdjFhQkJBM1hzMk5FNEh4UVVwTnR2djkzcGVkZjc3cnZ2bEpxYUtvdkZvaWVlZUNMWEFFMUdXRU5LSDlXMWE5Y3VmZmpoaDBiWTR1VEprM3JwcFpmMDRvc3Y2dTY3Nzg3eEdUYWJUWkxrNGVGaDNETjE2bFI1ZVhrWjRaS2RPM2ZtV210VzBkSFJzdHZ0U2t0TDB6dnZ2S1BRMEZBdFdyUklGb3RGZmZ2MmxjUGgwSXdaTTJTeFdOU3ZYei85L2U5LzE0UUpFeFFYRjZlS0ZTdnE0WWNmMXJsejV5UkowNlpOVTcxNjlUUjQ4R0RqK2ZQbXpkUFdyVnMxZlBod25UOS9Ya2VQSHRXa1NaTjAzMzMzeWNmSFIyZlBubFZZV0ppT0h6K3VIVHQyNk9XWFgxWlNVcEw4L2YyVm5KeXM2T2hvbzJOVVVjMmRPMWRWcTFiVlBmZmNjMFBQS1M1cjE2NlZ3K0ZRbHk1ZFpMRll0SC8vZmgwN2RreTFhdFhLOVo3R2pSdnIvUG56V3JKa1NhNWhwTGk0T0czYXRFbDMzbm1uOXU3ZDY5UTlLS3QrL2ZycDdiZmYxczgvLzZ6T25Uc1h1djZZbUpoc25Zd3lqa2VQSG0yY08zNzh1RTZjT0pIcmM0S0NndFM4ZVhNRkJnWXFNREJRRm90RkZ5OWVWTmV1WFZXN2RtMUowbSsvL1pacnNPcXZqakFTQUFBQUFBQUFBQUNsUUtCWFJTV2t4U25GbWlDYnd5SVB0NXgvZ0FNVWhEVWpqT1NXZWM3SDg4WTZPd0FBQ3M3WDExZVBQLzY0Y1Z5dlhqMXQzNzVkRFJvMFVJc1dMWEs4NThDQkE1S2tybDI3cW12WHJrN1h5cFVyNTlTeEo2dDE2OWJKYkRaTFN1L2trNUNRa0c5WHBrdVhMbW5hdEducTJiT25HalZxWkp5Zk5tMmFIQTVIbmlPMHJGWnJqa0dUeVpNbnEyN2R1bm0rTnlmSGp4L1hzR0hESkVubnpwM1ROOTk4bzA2ZE9pazZPbHBIamh6UkgzLzhvZmZmZjEvLytNYy9kT2JNR2ZuNysrdjExMTkzZXNhUUlVTVVHeHVyS2xXcTZMbm5ucE8zdDdlbVRwMnExTlJVVmExYVZmLzV6MzlVdm54NUpTVWx5V2F6YWRldVhkcThlYk5hdG15cHh4NTdUT1BIajFmejVzM1ZwVXNYdmZEQ0MvcmpqejhrcFhldWV1V1ZWd3I5bVRJY09uUklSNDRjMGJCaHc0clVCZWhtV0xObWpVd21rOXExYXllejJhejkrL2RyOWVyVkdqRmlSSzczUkVSRXFHN2R1dHE1YzZkT256NnRhdFdxWmR1emZQbHkyV3cyUGZMSUk0cUtpcEtmbjErT3oycmJ0cTBxVmFxazVjdVhGeW1NMUtsVEo2UHIwYWhSbzVTY25LenAwNmRMa2s2ZlBtM3MyN0psaStiUG55OHB2WE5ZYW1xcVRDYVRFYUpyMUtpUm1qZHZidXpmdm4yN2JEYWIwMThQQ1FrSk45d1pxNndpakFRQUFBQUFBQUFBUUNuZzd4MnNoTFE0U1ZKU1dyektlVmQyY1VVb3pTeTIxR3puZkV4MFJnSUFWMm5Rb0lHOHZMeTBlL2Z1WE1OSXYvLyt1eVRsR1FTNlhrSkNnbWJPbktrbm5uaENjK2ZPVlk4ZVBiUmt5Ukk5OE1BRHVRYURIQTZIL3YzdmY2dFNwVW9hTW1TSWNYN2R1bldLam83V3M4OCtxNkNnb0Z6Zm1Wc1lxVGdrSmlZcU5UVlZtemR2VmxSVWxLNWV2YXIyN2R1clJZc1dzbGdzU2t4TTFKbzFheFFmSDY4bm5uZ2kxK2RrZEhySzZFUzFmZnQyVFpreVJUTm56dFNaTTJjMGJ0dzRmZnp4eHpwOStyU21UcDJxOXUzYjYrbW5uNWE3dTdzZWV1Z2hMVml3UVBmZWU2K2FOMit1aGcwYkZ2bno3TnExUzVMVXNtWExJaitqT0IwOGVGQ25UcDFTaHc0ZDVPL3ZyMDZkT21uR2pCbmFzR0dEaGcwYlpnUjFybWUzMjlXelowOU5uRGhSUzVjdXpUYWF6R0t4Nk1jZmYxVDE2dFhWb2tVTDJlMzJYR3R3YzNOVGl4WXR0SGJ0V3FNTFZXRzR1N3ZMeTh0TFNVbEpPblRva0dyV3JDa3ZMNjlzKy9yMzc2LysvZnRMU2crNURSZ3dRT1BHalZPclZxMXkvSHdMRml4UTFhcFYxYmh4WStQOHRXdlhuRWJyU2Vsajk3TFduSkNRVUtqNnl3ckNTQUFBQUFBQUFBQUFsQUwrcHN3ZitpV21YaWFNaEJ1U09hYk5qVEZ0QUZCQVptdWl6aWNlTlk3alU4NHAzbnhla2xTdlVqdUZCdFlwOHJOTkpwUHV1dXN1clZ1M1RvTUhEemJDTWxtdFc3ZE90V3ZYVmxoWVdJR2U2WEE0TkhIaVJGV3NXRkhkdW5YVDNMbHpWYjE2ZFQzODhNT2FPSEdpcGsrZm51T0lxU05Iam1qWHJsMEtEQXpVVTA4OXBiUzBOS1dtcHNwc05xdDI3ZHA2OU5GSDgzeXZ4V0p4cWo4b0tFaXRXN2VXdjcrLzNuLy9mVzNac3FWQTlVc3lRa0N0VzdkV2hRb1ZWS3RXTFMxYnRreSt2cjZhTld1V0ZpNWNhSFRzYWRPbWphVDBFWEIrZm42Njc3NzdDdnllM0hoNWVlblRUei9WeVpNbjllU1RUMnJLbENtcVZLbVMvdnZmLytxKysrNVRhR2pvRFQwL09qbzZ6NjVXUlhIbXpCbU5HalVxMSt0Ly92bG5ydGRXcjE0dFNVWkhvbkxseXFsbHk1YUtpb3BTVkZTVTJyVnJsK3U5blRwMTBtZWZmYWJWcTFkcjhPREJUdDliR3paczBOV3JWOVcvZjMrNXVibmwrb3dNVFpzMjFlclZxM1h3NE1FY3cwRUY4ZXV2djhwdXQ4dmhjT2o3NzcvWFF3ODlWS1RuU05MOCtmTjE2TkFoalJzM1RxZE9uZEtWSzFlVWtwS2lxS2lvYlBYTm16ZlBxY3RWWEZ4Y2tkOWJtaEZHQWdBQUFBQUFBQUNnRkFqMHJtaXNFOU11dTdBU2xBVldvek9TUXhscEpNYTBBWUN6ZVBNNW5id1NyUk5Yb25YaXlsNGplSlNUdldkVzZjWDIzOTdRK3g1NTVCR3RXN2RPbXpadHlqYWVhdCsrZlRwNThxUmVmUEhGQWovdm0yKyswYTVkdXpSMTZsU25BTWpBZ1FQMXl5Ky9hT0xFaVhyNzdiZXpoVU5xMWFxbHYvM3RieXBmdnJ3Q0F3UGw0K09qUllzV0tTWW1SaSsvL0hLKzQ4UXNGb3RUWjZUYmI3OWQ0OGVQbHlTbHBxYkszOTlmZ3djUHpyZityNzc2U3FtcHFhcFNwWXB4djVRKzR1N01tVFA2L3Z2dk5XalFJSVdFaE9qUFAvL1V5SkVqSlVscGFXbVNwTzdkdStmNS9Ba1RKaGhkYm1KaVl2VDQ0NDhySlNWRmRydmRXTGRxMVVydTd1Nktpb3FTeldaVDllclZkZmx5OGYwKzdPTEZpNnBjdVhnREpHMCthd0FBSUFCSlJFRlU1bWF6V1h2MjdDbjBmV2xwYWRxMGFaUDgvUHgwNTUxM0d1YzdkKzZzcUtnb3JWMjdOczh3a3Nsa1V2ZnUzVFY3OW15dFc3Zk82ZXUvZVBGaStmbjU2Zjc3N3k5UUxaVXFWWktVUGk2d3FGYXRXbVYwU0ZxOGVMR2lvcUkwZlBodzQzcGlZcUoyN05naFNicDY5YXFrOUwvT0VoTVRKYVdQYWF0Y3ViSVdMVnFrTDcvOFVsMjdkbFc3ZHUyMGR1MWFmZkRCQjBhZGQ5eHhoNTUvL25rakREZDE2bFJWcUZEQmVNL0lrU056N014VTFoRkdBZ0FBQUFBQUFBQ2dGQWp3enZ5aFJsTGFGUmRXZ3JMQTZJeVVoVGRoSkFDUTJacW82TE9ydFQxMlVaN2hvK3M1aXVIZERSbzBVUFBtemZYRkYxK29iZHUyOHZQems1UStJdXJ6eno5WFVGQlF0cEJTYmpadTNLZzVjK2JvbVdlZTBlMjMzNjZMRnk4YTF3SUNBdlRhYTYvcDFWZGYxWmRmZnVrMGlrMUtENVU4L2ZUVHh2R0JBd2QwNk5BaDllelpNOWZSYmxsZEgwYTZYa0JBZ0I1NDRBSGplTStlUFpvNmRhcmVmUE5OMWE1ZDJ6aS9ZTUdDSE85M09CeWFNbVdLd3NQRDFidDNiMGxTOWVyVmpZRElhNis5cGdjZmZGQ2RPblhLczg3dzhIQmpIUm9hcXIvOTdXL2F1SEdqcmx5NW9wNDllMnJEaGczRzlTMWJ0c2hpc2FoMzc5NnkyV3lTcEtGRGh4cEJyb2NlZWtqUFBQTk1udS9MU1h4OHZPclhyMS9vKy9KU3ExWXR6Wnc1TTlmcnI3MzJtbmJ1M0pudC9LKy8vcXFrcENSMTZkTEZLVHpUdG0xYitmajRhUHYyN2JwMjdacktsU3VYNjdNZmZ2aGhmZnZ0dDFxeVpJa1JSdHEzYjUrT0hqMnFuajE3R3QvVCtja1lBNWdSRWlxc2pPL1pObTNhNk96WnMzcmxsVmMwY3VSSXAxL1RpeGN2NnNNUFA1U1UvajBsU1lzV0xUSkcwWTBaTTBhVksxZFdXbHFhN3J2dlByMzAwa3VTcEx2dnZsdE5temFWeVdSU1VGQ1FZbUppRkJNVG8yZWZmVmI5K3ZYTFZzdmt5Wk9MOUJsS084SklBQUFBQUFBQUFBQ1VBb0ZlZEVaQzhiRmtkRWJLMGd6RDI2TmdQeUFFZ0xMSWJFMVUxSDkvMFBiWWhUSmJrM0xkZDF0UUUyTWRHbGpIR0hGWnYzTDdZcW5qNzMvL3U0WU5HNmFaTTJjYW5YNldMbDJxbUpnWWpSbzFLc2V4YXRmYnVuV3IzbnZ2UFhYbzBFRTllL2JNY1UrVEprMDBZTUFBelo0OVd3NkhRME9IRHMxeG44VmkwWWNmZnFpcVZhdHE4T0RCdW5EaGd0emMzUExzNW1PeFdBclZDZWJNbVRNNmRlcVVBZ01EQzdSLzRjS0ZpbzZPMWp2dnZLTURCdzdvN05tekNnd01WTHQyN1hUMjdGa2xKU1dwVHAwNlJuZWQ2L241K2NuZjN6bUFHeFFVcEFjZWVFQW5UcHlRbDVlWEhuamdBUjA5ZWxRWEwxNVViR3lzWW1KaTlPU1RUNnBXclZvNmR1eVk1czJicDZGRGg2cDgrZktTMHNOUVJXR3oyWEljeWVjS2E5YXNrU1FkTzNaTWI3Lzl0dE0xazhra3M5bXNEUnMycUVlUEhyaytJemc0V0owNmRkTDY5ZXUxWjg4ZU5XL2VYSXNYTDVha2ZNZjdaWlhSZlNzakpGUllzMmJOVXZ2MjdlWG41NmV6WjgrcWJ0MjYrdVNUVDJTejJiUm8wU0pKVWtSRWhKWXZYeTVKT25mdW5BWU1HS0J4NDhabEc3dldwMDhmT1J3T09Sd08yV3cydWJ1N3EyTEY5TitYMisxMkk1eG1zOW1NZFU3YzNOenk3U3BXbHBTTTcyb0FBQUFBQUFBQUFKQW5wekZ0cVhSR3dvMngydFArdDhwTUk5RVpDY0JmVmN6Rlg3WDA0QWZaUWtqZUh2NnFHZHhVTllPYktUU3d0bW9HTjd2cHRZU0hoMnZnd0lINjZxdXZWSzFhTmQxMjIyMzY5Tk5QMWFwVkszWHAwaVhmKzZPaW9qUisvSGhGUmtacXpKZ3gyVWF3WlRWZ3dBQmR1SEJCOCtmUFYzSnlzcDU5OXRsc3daaTVjK2ZxMUtsVG1qeDVzbng4ZkRSOCtIQTFidHhZcjc3NmFxN1BUVXRMSzFRWTZlREJnd29NREZTVktsVUt0UC83NzcrWDNXN1hXMis5SlNrOXVQTDQ0NCtyWGJ0MjJyMTd0eVJwNHNTSnVkNC9ZTUFBRFJ3NDBPbGNjbkt5OXUvZnIwdVhMdW5hdFd2YXYzKy80dUxpSkVtYk4yOVdVRkNRQmc0Y0tKUEpwSUNBQU0yYk4wOXQyclJSYUdob2dUOW5Uc3FYTDEvazdqL0Y2ZEtsUzhiWDd1alJvenA2OUdpTysxYXZYcDFuR0VtU2V2WHFwZlhyMTJ2WnNtVUtEdy9YMXExYmRlZWRkNnBhdFdvRnJpZmphNUlSOWlxTWJkdTJhZS9ldmZyb280KzBjdVZLNDN4NGVMaU9IejllNk9kTm5EalJxYU5TYmpMQ2c3bHAzcnk1MGIzcnI0QXdFZ0FBQUFBQUFBQUFwVUNBTjUyUlVId3NOdlAvVmc1bEJKSUlJd0g0SzRyNjd5S3RPdkt4MDdueVBpRzZ1OVlnTlF0N0lKZTdicTYrZmZ2cXp6Ly8xT2VmZnk2VHlhVHc4SEM5OGNZYitkNjNZc1VLZmZUUlI2cFJvNGJlZmZmZEFnV0NSbzRjcWNURVJDMWZ2bHhIamh6Um0yKythUVJzRGh3NG9PKysrMDU5K3ZSUlpHU2twUFR1TnA5Ly9ya0dEUnFVYTNlazFOVFVBb2VSa3BPVHRXM2JOcVdscGFsSGp4NmFNV05HdnFHVnA1NTZTZzZIUTlXclYxZFlXSmdxVjY1c2RKeFp0V3FWQWdJQzVPN3VycWxUcHpxRldYNzY2U2ZObWpWTGJkdTJkWHFlMld6V3FWT245TjU3N3lreE1WRldxMVh2dmZlZUVoSVMxS0pGQy9YdDIxY2RPM2JNYy9SY1VWV29VTUVJUGJuUzJyVnI1WEE0MUt0WEw0MFlNU0xiZFp2TnBpZWZmRkovL3ZtbmpoOC9yb2lJaUZ5ZlZiZHVYVFZvMEVEYnRtMVR0V3JWWkxmYmMrM1FsWnRMbHk1SlN2LzZGRlp3Y0xEYXRtMnJ5TWhJcHpEUzlYYnMyR0dzcjF4SkQvb2ZPWExFYVUvanhvMzEyR09QNmE2NzdzcDJ2OFZpMFp3NWMzVHQyalhGeDhjck1EQlFWYXRXMVpOUFBwbGpDREJqOU54ZkJXRWtBQUFBQUFBQUFBQktBZWZPU0lTUmNHT01NVzFaK0JCR0F2QVhzL1RnQjlwN2RyVng3T29RVWdhejJXeUVhQ3dXaTZwVXFTS3oyWnh0dEZoV2l4WXQwcWVmZnFvNmRlcm8vZmZmMXpmZmZLTk5tellaMSsxMnV5VHA4ODgvMSt6WnM0M3prWkdSR2p0MnJHYk1tS0ZseTVacDh1VEptamh4b3BLU2tqUmh3Z1RWcTFkUGd3WU5NdlozN2RwVmMrYk0wY0tGQzNNTXJVanBZU1J2Yis4Q2ZkYXZ2LzVhQ1FrSjZ0YXRtMWFzV0pIcm1Lc0ZDeGFvU3BVcTZ0U3BreDU2NktGczF5MFdpLzc4ODAvRnhNUm83Tml4V3Jac21hWk9uYXJ4NDhmTFpESnB6NTQ5bWpWcmx2N3YvLzVQdDk5K3U5TzlDUWtKYXRXcWxjYU5HNmVaTTJmcXpKa3pHamR1bkQ3KytHTmR2SGhSYjd6eGh2YnYzMi9zejZoeDZOQ2hUcUdUSDM3NG9kQ0JwUVlOR3VpSEgzN1FoUXNYQ3R3WjZtYklHTkhXdVhQbkhLOTdlSGlvYytmT1dyUm9rZGFzV2FQaHc0Zm4rYnllUFh0cXdvUUpXckJnZ2FwWHI2NFdMVm9VcXA3OSsvZkx6YzNOQ01FVlJ2MzY5Zlh5eXkvbnUrLzExMS9QZG03V3JGblpqdXZXcmF1NmRlczZuVDkwNkpBbVQ1NnNLbFdxNkxubm50UG8wYU0xWnN3WXpaNDlXOHVXTGRQSWtTTVZGaFpXNk5yTEVzSklBQUFBQUFBQUFBQ1VBdVc4S3hucmhEVFgvd2w2bEc0V3V6bmJPVzlQUHhkVUFnQ3VjWDBRNmJhZ0pucXk2VC9rNHhuZ3Nwb3NGb3RXcjE2dHVYUG42dEtsUytyVXFaUEtsU3VuNWN1WGEvRGd3ZXJldmJ0NjllcWxpaFVyWnJ1M1k4ZU9PbnIwcUo1NzdqbjUrL3VyVmF0V0Nna0pNYTRuSlNWcDl1elphdEdpaFZQQW8xS2xTbkozZDlmenp6K3ZldlhxcVYyN2RwS2t5Wk1uNjhLRkMrcllzYU8rL1BKTFhicDBTWEZ4Y2JwMDZaSlNVbEswWXNVSzllL2ZYNEdCZ2RscVNVaElVTldxVlhQOGpDTkdqSkRGWXBIRDRkQTMzM3lqSDM3NFFSMDZkRkN6WnMyMFlzVUtwNzNqeG8wendqMi8vUEtMekdhek9uWHFKTHZkcmhNblR1akFnUVBhdjMrLzl1L2ZyKzdkdSt1WFgzNVJlSGk0T25Ub29QcjE2K3ZGRjEvVWE2KzlwbnZ1dVVmVHAwL1hvNDgrcWw2OWVtV3I2ZVRKazNsMitubmlpU2QwLy8zM0c4ZkhqaDNUdkhuek5IVG9VS2ZPU3g0ZUhyaytJemN0VzdiVUR6LzhvRjI3ZHFscjE2NkZ2cjg0SER4NFVLZE9uVksxYXRXeWhXNnlldUNCQjdSbzBTS3RYNzllUTRjT3pmUHozblhYWFpvNWM2Ymk0dUwwNktPUDVqa3VNQ2U3ZCs5VzdkcTFWYTVjdVVMZGw2RWdYWWhXclZxVjc1N3JQK1BwMDZjMVo4NGMvZnp6ejNyeXlTYzFjT0JBbzV0U1lHQ2cvdjN2Zit1VFR6N1IwMDgvclljZmZsZzlldlFvMUhpNnNvUXdFZ0FBQUFBQUFBQUFwWUM3bTZmOFRPV1ViTG1tcStZTHJpNEhwVnhtWjZUTUh3NTZlOUFaQ2NCZnc5NnpxNTJDU0UzRDdsZVB5TkV1cStmQ2hRdGF1WEtsVnE1Y3FiaTRPRldyVmsxdnYvMjJPblRvSUNrOWFQVEpKNS9vKysrLzE4S0ZDOVdxVlN0MTZkSkZkOTU1cDN4OWZTVkpWYXBVMGFoUm80eG50bXpaVWkxYnRqU09MMTY4cU5telordU9PKzVRdDI3ZGNxd2phK0FtTmpaV2tyUisvWHFGaElTb1NwVXFpb2lJVU11V0xlWG41NmRwMDZacDQ4YU42dDY5dTlNekVoSVNkUHIwYVRWdDJqVEhkMVN1WEZrN2QrN1UrKysvcjVpWUdEVnIxa3lqUm8xU1ZGU1VKRGwxUnNvYTRvaUxpMVBkdW5VVkh4K3ZRWU1HS1RrNVdlN3U3cXBYcjU3dXZ2dHVIVGx5UkVlT0hOSEVpUlBsN3U2dUtsV3E2SlZYWHRGcnI3Mm02T2hvTldyVVNFOC8vWFMyZXBLU2tuVHc0TUU4ZzBETm16ZDNPZzRJQ05DOGVmUFVwazBiWTZSZFVUVnIxa3lWSzFmV3FsV3JYQlpHeXVpS2RPKzk5K2E1THlJaVFyZmZmcnYrK09NUDdkaXhRMjNhdE1sMXI0ZUhoN3AzNzY3dnYvL2U2ZnVxSVBidDI2ZlRwMC9ydWVlZUs5UjloVlhROEpqTlp0T3VYYnUwWXNVS2JkMjZWWFhxMU5HVUtWUFVvRUdEYkh0OWZIdzBjdVJJZGV6WVVaOS8vcm1XTEZtaVJvMGE2YzQ3NzFTelpzMXl2S2VzSW93RUFBQUFBQUFBQUVBcEVlaGRTY21XYTdJN2JFcXhYSk92cVdoL1doeElzNWtsT1pRUlJqSzUrOGpOemQybE5RSEFyV0MySm1yMWtSbkdzYXVDU01uSnlWcTllclUyYjk2c0F3Y095T0Z3S0R3OFhJTUdEZEw5OTkvdkZKUm8zcnk1UHYzMFUyM2F0RWtMRml4UVZGU1VvcUtpNU9ucHFXYk5tbW5NbURGT0hYcUt3OFNKRStYdjd5OHZMNjhjcnpkczJGRG56NS9YQng5OG9NREFRUG41K2Nsc05tdmJ0bTJ5V0N4cTNicTFzVGNoSVVFSER4N1VuajE3dEhuelpsMjhlRkgrL3Y0YU9uU29Ibi84Y2JtN3U2dHk1Y3FTcExsejU2cGp4NDVHSngySHc2SERody9yd29VTDZ0Njl1NEtDZ3RTclZ5L1ZyMTlmVFpvMGthK3ZyL2J2MzYrUkkwZnFzY2NlVTdObXpiUnYzejZ0V0xGQ1AvLzhzMnJVcUtIYXRXdHI0OGFONnRPbmorNjk5MTQxYk5oUUVSRVJxbDY5dXRhc1dTTTNOemNqV0ZPclZpM0Z4Y1hwOTk5L1YzUjBkTGFSYnNYTlpES3BUNTgrbWo1OXVxS2pvM01OY1VuU0s2KzhvbGRlZVNYWDZ4VXFWTkRhdFd2emZlZDc3NzNuZFB6U1N5L3BwWmRlS2xDOUgzLzhzZFB4UGZmY28zdnV1U2ZIdmYzNjlWTy9mdjF5dkpaWG5kOSsrNjJDZzROekRjMFZoeDA3ZHVqeTVmekhIcmRwMDBhelo4L1cyclZyRlJFUm9kR2pSK3ZlZSsvTnQ5TlR5NVl0MWFKRkMyM1pza1VyVnF6UXJGbXpOR0xFQ01KSUFBQUFBQUFBQUFDZzVDbm5YVW5uRTQ5SmtxNmxYaVNNaENLN2ZreWJqeWRka1FEOE5hdzZNa05tYTVJa0tTU2dsaDZzZTNPN3IrVEcyOXRibXpadDBxRkRoOVMyYlZ0MTY5Wk5kOTU1WjY0aEIzZDNkeVA0c1gvL2ZxMWF0VXFiTjI5V1pHUmtzUWVSSkNrNE9EalA2N1ZyMTliVnExZTFZY01HcDI1R29hR2hldWFaWjlTcVZTdmozUFRwMDdWaHd3WkpVcDA2ZGZUNDQ0K3JTNWN1Q2dqSUhJblhzR0ZEOWV6WlUydldyTkdtVFp1YzN1WG41NmRPblRycGtVY2VrU1FOR2pUSTZYcURCZzNVcjE4L05XM2FWTDE3OTFaQ1FvS3FWYXVtRjE5OFVROCsrS0RjM2QzVnQyOWZMVnUyVEpzM2I5YXlaY3NrU1RObXpGQkNRb0tlZU9JSitmdW4vM1B3N3J2djFxUkprL1R6eno4ckpDVEVlT2ZOMUsxYk42MWN1VktmZnZxcHBrNmRhb3ltK3l2YXRtMmJkdTNhcFZHalJ1VWFoTHNSSGg0ZTh2SHgwY2FORzdWeDQ4Wjg5MmQ4SDNYcjFrMk5HalVxMUx2YzNOelVvVU1IZGVqUVFZbUppVTdmNzM4RmJnNkh3K0hxSWdBQUFBQUFBQUFBUVA1K2pQbFF1MDcvSkVucTIyeUNicS9ZT3A4N2dKejlHRE5adTA0dlYwWm5wSXArMWZYM3RsKzd0aWdBdU1uaXplZjAwWmJNVGkyRDdwaWttc0hOWEZkUGZMd2NEa2Urd1ovY21NMW1lWGw1eWQzZHRaM3RIQTZIckZhclBEdzhjcXpsM0xsejJyZHZuKzY0NHc1VnFsVHBwdFZodFZvMWYvNTh0VzdkV25YcTFNbTExaE1uVHVqQ2hRdE8zWnV1WjdmYmIrblg5Y3laTXhveFlvUWVmUEJCalJneDRwYTl0eVM1ZE9tU2hnMGJwbmJ0MnVuVlYxOTFkVG00UVhSR0FnQUFBQUFBQUFDZ2xDanZVOFZZSjVndnViQVNsSFlXbTFrWlFTUko4cVl6RW9DL2dJM0hNa09YdHdVMWNXa1FTWktDZ29KdTZINGZINTlpcXVUR3VMbTU1ZG5OSnpRMFZLR2hvVGU5RGs5UHoxekhnbVZ3YzNOVFJFU0VJaUlpOHR4M3F3TmVWYXRXMWF4WnM1U1NrbkpMMzF1UytQajRhTnEwYWFwU3BVcittMUhpRVVZQ0FBQUFBQUFBQUtDVUtPZWQrY09aYTZrWFhWZ0pTcnMwbS9PWU5tOFBQeGRWQWdDM2h0bWFxTU1YdHhqSGQ5Y2FsTWR1NE5ZTERnNHVjcGVzc2lBZ0lPQXZOOHFzTEhOdHZ6WUFBQUFBQUFBQUFGQmdXVHNqWFV1bE14S0tMczJXSXNsaEhQdlFHUWxBR1JkemNZdk0xaVJKVW5tZkVKZDNSUUtBc293d0VnQUFBQUFBQUFBQXBZUlRHTWw4d1lXVm9MU3pYTjhaaVRBU2dESXU1c0t2eHJwTmpjZGNXQWtBbEgyRWtRQUFBQUFBQUFBQUtDWEsrNFFZNjNqemVSZFdndEl1dlROU0pzSklBTW95c3pWUmh5OXROWTZiVlgzQWhkVUFRTmxIR0FrQUFBQUFBQUFBZ0ZMQzNjMURBVjRWSkVsWFVzNG82NWd0b0RDeWg1SDhYRlFKQU54OE1SZTNHT3VRZ0ZyeThReHdZVFVBVVBZUlJnSUFBQUFBQUFBQW9CUUo5ZzJUSk5rZGRpV2x4YnU0R3BSV2FkZU5hZk9oTXhLQU11ekVsYjNHdWxuWWd5NnNCQUQrR2dnakFRQUFBQUFBQUFCUWltU0VrU1JHdGFIb0xMWVVTVzdHc2JkSDJRa2ovZWMvLzlIczJiTnZ5YnZzZHJzc0ZrdSsreXdXaTJ3MjJ5Mm9LRzltczFuSnljazM1ZG1IRGgzU3hvMGJKVW54OGZHeVdxMUZla1pCdnA1WldhMVdKU1FrNUhvOVBqNit3Ri83WDMvOVZWRlJVWVY2ZjFHY1BIbFNGeTlldk9udnVWSEp5Y21GL3ZVb3FRNW42WXhVTTdpcEN5c0JnTDhHVDFjWEFBQUFBQUFBQUFBQUNpN0lOOVJZeDZlY1U3Vnk5VjFZRFVxcjZ6c2plWmV3emtpWExsM1M0Y09IODkzWHRHbFRCUVE0ajF2YXRtMmJmSDE5TlhEZ3dGenZPM3o0c0taUG42NGhRNGFvV2JObVJhN3p1KysrMDRJRkM3Umt5Wkk4OXcwWU1FRDMzSE9QaGc4Zlh1UjNGWWYzM250UHg0OGZMM0JZYThHQ0JVcE1UTlRnd1lQejNidCsvWHB0MnJSSmQ5OTl0OGFPSFNzUER3K05IVHRXRlN0V0xOQzc5dXpabzFHalJtbklrQ0Y2OHNrbkMzU1BKRVZGUmVuZGQ5L1Y2Nisvcms2ZE9tVzdQbUhDQk1YR3h1cmJiNytWdTN2ZWZScVdMVnNtZjM5L3RXN2QyamgzNk5DaGZJTkRGU3BVVUtOR2pYSzh0bWZQSGtWR1JzcmIyOXM0OSt5eno2cFRwMDRhTldwVW5zL042dlRwMDdwMjdWcUI5MHRTV0ZpWWdvS0NuTTRsSnlmcjZ0V3JDZ3RMRDdaMjY5Wk56enp6akI1NTVCRlpMQlpGUjBlclpjdVdrdEsvdjVjc1dhTEZpeGZMMDdQMC9sajV4Slc5TWx1VEpFbmxmVUlVR2xqSHhSVUJRTmxYZXYrcEFRQUFBQUFBQUFEQVgxQ3diMVZqZlpYT1NDaUNORnRLdG5QZW5uNHVxQ1Izdi8vK3V5Wk1tSkR2dmhrelpxaHUzYnFGZm41d2NMRFMwdEkwZHV4WVRaNDhXWFhxRkR5Y2NPYk1HU1VtSmtxUzR1TGlaTFBaZE9USWtUenZzZGxzdW5MbGlySFAxOWRYTldyVWtDU3RXYk5HMDZaTksvUm55UERTU3krcGMrZk9SYjQvTDhuSnlmcjIyMjlWczJaTjNYUFBQWG51OWZEd01Eb1FqUm8xU3ErOTlwcWVlKzQ1ZmZIRkYwWmdMRDQrWG1hek9jZjd3OExDRkJFUm9Ybno1cWxObXpieThmSEpjVi9GaWhWbE1wbU00dzBiTnNqYjIxdXRXclhLdGpjaElVSFIwZEhxMHFWTHZrR2szSHovL2ZmYXVuV3J2THk4Y3J5ZWxwYW1WcTFhYWZ6NDhkbXV4Y2JHYXRTb1VSbzZkS2o2OU9sam5IYzRISVVPOTN6MTFWZmF0R2xUb2U0Wk9YS2t1blhyNW5SdXlwUXBPbno0c0diTW1LR0FnQURaYkRiWjdYWkowc3laTTdWaXhRcDkrZVdYQ2cwTjFaRWpSeFFaR1ZtcWcwaVNGSk9sSzFMOXl1MWRXQWtBL0hXVTduOXlBQUFBQUFBQUFBRHdGMU9CTVcyNFFXbTJqREZkRG1XTWF2UHhETWgxdnl1MGI5OWU4K2ZQei9YNkw3LzhvdW5UcHhmNStWV3FWTkcvL3ZVdlBmZmNjL3JIUC82aG1UTm41aHArdWQ3TW1UTzFkZXRXcDNQUFBmZGN2dmV0WDc5ZTY5ZXZseVExYWRKRWt5Wk5raVNGaDRmcjRZY2Z6dkVlaThXaXBVdVhxbTdkdW1yU3BFbU9lekpDVFJsMjd0eXB6ei8vUE1lOTU4NmRVMXBhV3E0ZG1scTBhS0ZodzRZWnh3TUdETkNlUFhzMGFkSWtoWWVIcTNidDJybCtQcFBKSklmRFlkUTBiZG8wN2R1M3o2bHoxZlRwMHdzVXFQbS8vL3UvWEs5Tm5qeFprWkdSU2sxTlZVSkNnclp1M2FyNzc3OWZibTV1U2tsSkQ5cDVlM3ZMM2QxZFAvLzhzK3gydSs2NDQ0NGN1eHNGQlFVNUJadHljOGNkZCtpOTk5N0w4ZHE0Y2VOeUhXVzJkdTFhdWJ1N3EwdVhMazduN1haN29RTSt3NGNQVjc5Ky9mTGNjK0hDQlMxYnRreS8vZmFiR2pWcXBJWU5HMmJiTTNUb1VBMGJOa3ovK3RlL05HN2NPT1A4cGsyYnRIVHBVbzBhTlVxaG9hR3lXQ3c2ZVBDZ0Jnd1lVS2c2U3lKR3RBSEFyVWNZQ1FBQUFBQUFBQUNBVXFTaVgyYnc0RXJLV1JkV2d0SXExWnE5TTVLdktkQUZsZVRPeTh0TEZTcFV5UFc2di8rTmo1VXJWNjZjM256elRiM3d3Z3VhTTJkT25nR1lyTjU0NHcyakE5RDgrZk8xWk1rU2ZmZmRkM25lTTNqd1lIWHMyRkZQUC8yMEpEbDE2YWxmdjc3cTE4OTUzR0ppWXFLV0xsMnFKazJhRkhqRVcwSkNnbzRkTzZiT25UdXJYTGx5VHRlU2s1T1ZrSkNncGsyekJ6TFdyVnVuczJlZC81N2k3dTZ1MTE1N1RlKzg4NDVTVTFNbFNXKysrYWIyNzkrZjdmNjB0RFJaTEJiMTZOSEQ2ZndYWDN5aE9YUG1HTWVob2FGNi9mWFhqZU9vcUNoWkxCWjE2TkFoMnpOWHJWcWxzTEF3cDNwdnUrMDJuVHg1MGlrMHRXTEZDcTFZc2NJNHp1aVlsWEV1dHlEUmpCa3pWTGx5WmUzYXRVdVNkUG55WlNVbEpXbmR1bldTcExadDIrWjRYMEdrcEtUb3h4OS9WS1ZLbGJSeDQwYW5hM2E3WFNkT25OQVBQL3lRNDcxaFlXSFozbDI1Y21WVnFsUkpibTV1MmZidjI3ZFBpeGN2MXRhdFc5VzhlWE45K09HSGF0eTRjWTdQcmxLbGlsNS8vWFVGQndkbmUrZVFJVU9NNE5UdTNidGxOcHNWR3h1cnVYUG5PdTMxOC9OVHo1NDk4LzRDbEJEbkV2NDBncnZlSHY2cVh6bjc5eGtBb1BnUlJnSUFBQUFBQUFBQW9CVHg5d3FXdDRlZlVtM0ppa3YrcjZ2TFFTbVUyUmtwVTBucmpIU3IxS3RYVDVHUmtmcmhoeC9Vdlh0M2hZYUc1bnRQMW5GZEpwTkp5Y25KZXZiWlovTzg1OHFWSy9MMDlKU3ZyKzhOMTF4UWZmcjBVVVJFaE5PNTgrZlA2L2p4NHpuV3UzdjM3aHlmRXhJU29rOCsrY1E0VGtsSlVVaElpQjU0NEFHbmZkSFIwZHErZmJzR0Roem9kUDc2OFdiZTN0NXEwS0NCY1R4MzdseWxwS1RrR0FZYlAzNjgyclJwNDdRL3EyN2R1aWt5TXRJNFBuTGtpSll0V3laSjJyTm5qNDRlUGFySEgzODhXNGVncUtnb3JWeTVVcDZlbm9xTmpkWEVpUk9kcm1jY2YvYlpaNUxTZi8yMmJObWluTVRGeFdVTGZVblN3b1VMbFppWXFNVEVSS2V2WDRiZmYvOWR2Ly8rZTQ3UGJOZXVuUkZHMnJWcmx6NzU1Qk85K2VhYit1bW5uM1Q1OG1XTkhEblM2RGkxYTljdWpSa3pScTFidDlhMGFkTlV0MjVkYmR1MlRUTm16RkMzYnQzMHozLytVeU5HakZDTEZpMjBhOWN1TFZ5NDBPbGRkcnRkeTVjdlYxUlVsS1QwWDhlMzMzNWI2OWF0azUrZm4vNzQ0dy85OGNjZmtxVFRwMC9MdzhORERSbzBLRFZocE8zL1hXU3M2MWRoUkJzQTNDcUVrUUFBQUFBQUFBQUFLR1VxK1lmcjlMVVl4YWVjbDhOaGw1dWJlLzQzQWYrVGFzMElJMlYyV1BFekJibW1tRHpzM0xuVGFZeFVWaG1kaVc2VTJXelc0Y09IWmJWYTlmWFhYMnYwNk5HRmZvYVhsMWUyQU03MXBrMmJWdFFTUzZTcVZhdXFWNjllVHVlOHZMeTBkZXRXOWVqUnc2bnpVMDQrK09BRC9mTExMNUxTT3lvNUhBNTE3OTQ5Mno2ejJheWZmdnBKYTlhc01jNHRXTERBV0RkdTNGajMzWGVmY2V6cjYydUVrYjc1NWh0VnJGaFJnd2NQemphSzdkeTVjNUlrVDA5UE5XN2NXRC85OUpNazZmWFhYMWRBUUlEUnVTbmp2dVBIait2OTk5L1A4Yk9rcGFXcFZhdFcyWjQvYjk0ODNYLy8vZnAvLysvL09WMUxTVW5SSTQ4OG9uNzkrdW1wcDU3SzdVdGtTRXBLMHNtVEo1V1dscWFHRFJ0cTBxUkpHajU4dU41NDR3MUZSa2JLYnJkTGtvWU1HYUtJaUFqOThNTVArdlRUVDFXdlhqMjFiZHRXSjArZVZGSlNraVFwTUREUWFkUmV4c2k4U3BVcU9aMlBpNHZUNXMyYjlmREREK3Y1NTU4M3pnOGVQRmoxNjljdjBsOG5ybkF1NFU5Rm44MzgzbWxUNHpFWFZnTUFmeTJFa1FBQUFBQUFBQUFBS0dVcSt0WFE2V3N4Y3NpdXl5bG5WTkd2dXF0TFFpbVNhazF5T2phNWUrYzQrc25WRGg4K0xMUFpySUVEQjhySHg4ZnAyaDkvL0tHZmYvNzVodCt4YytkT1dTd1cxYTFiVnhzMmJGRC8vdjFWclZxMVFqM0R3OE5EalJvMXluT1BwMmZwKzVGYzFyRndvMGFOY2dxcjVNVFB6MDlTZW9ESXo4OVBkcnRkYm01dU9YNXY5ZXJWUzNmZGRaY2thYzZjT1VwTFM5T1FJVU95N1pzMGFaTHExYXVuaHg5KzJEaDNmYWVsblB6MjIyL2F0MitmUm80Y21TMklKTWtJOEhoNWVjbmQzZDE0cHJ1N3U5emMzSnplOGVDREQrcSsrKzVUKy9ZNWQ5WDU1WmRmbk1KeE5wdE5FeVpNVUVCQWdFYU1HSkZ0djhWaWthUWM2OHJQM1hmZnJWcTFhdW10dDk3U3lKRWpOWHIwYUFVR1pvNVluREZqaHBZc1dhSU9IVHBvekpneE9ubnlwTlA5ZGV2V1ZkMjZkV1cxV2pWanhneGR2WHBWVW5yZ3lXdzJhL2p3NFRLWlRQclh2LzRsdTkydVM1Y3VPZDEvNmRJbGhZU0VGTHJ1Vzgxc1RkVEpLOUZhY2pDejQ5VnRRVTBVR2xqSGhWVUJ3RjlMNmZ1ZER3QUFBQUFBQUFBQWYzR1YvRFBEUjVlVFR4RkdRcUdZclVtU0hNcm9qSFNqSTlyT0pmeXBrL0hSLzN0dStySFptbWhjYjEyamwrcFg3bERvNXg0OWVsVCsvdjRhTUdCQXRtdW5UNTlXNDhhTlZhVktsYUlYTG1uMTZ0VXFYNzY4eG8wYnA0RURCK3E3Nzc3VHE2KytXcWhuSkNjbnEyL2Z2a1Y2LzdKbHk1U2FtcHJyOWJTME5FbnA0OGV5ZGdTNlhybHk1YktOVFh2bm5YZXlCVjR1WExnZ2k4V2lvVU9IWm52R21UTm5WS05HRGVPNGF0V3FTazVPMXU3ZHU1V1NrdUswTjZOelRvYkl5RWo1Ky90TGtoSVNFdVRuNTZkdDI3YnA2NisvMXR0dnY1MHQ0RlduVGgzVnFaTWVEUG54eHgrVmtwS2lObTNhWkt2Snk4dExJU0VoT1Y3TFM4dVdMVld6WmsxVnJWcFZQLzMwa3g1NjZDR242eG5ob2Z4Q1lwY3VYWkxWYXYzLzdOMTVlSTEzL3YveFowNFdXVWxJUXRES29xRnEzNlVqQzA5QUFBQWdBRWxFUVZTNldjcWdtbExhTWtwTExWVysvS2JXcWFLTXJiU29yYXFqcmFwVVcxVUdqYVd0aW94OVZ4SkJCQkVrUXRhVDdaemZINWtjVHJQYUdzdnJjVjI5cm52NTNQZjlQa2RIY3MzOTZ2c05VT2lZTm9QQmdNRmdJRFkybHNxVksyTXltUWdNRE9UVlYxKzFqRks3a2RGb3RIeTJXL0hvbzQveXlTZWY4T21ubjlLNGNXTWlJaUlzNTN4OWZlblpzeWU5ZS9jdU5HQVlFeFBEckZtemlJMk41YU9QUG1MdzRNRlVxbFNKWDM3NWhXUEhqdkhPTysrd2NlTkd5cGN2ejdsejV5elhKU1FrWURRYThmSHh1YVc2QWJhYy9Jdzk1OWJlOHZVbFlUTG5rSmxqdERwV3h0YUY0Q2Z1ajI1T0lpSVBDb1dSUkVSRVJFUkVSRVJFUkVUdU14V2Nyd2NHRXRMTzgxZ3AxaUwzbjl6T1NOZURDbzcyTnhkR2lrdU9JaUkrbk9qRUEwUW5IaXgyZlhwVzhpMkhrWHg5ZlFzOFY2VktsWnZ1WVBSbkZ5OWVaTmV1WGJ6NDRvdDRlbnJTdm4xNzFxOWZUNjlldlc2cSs0dXpzelBMbHk4dmNrMUI0UitBTDc3NGd1VGs1R0tmY2VqUUlRNGRPbFRvK1dyVnF1VUxJOVd1WFp1eVpjdGFIUXNQRCtmYXRXdjV4b3BCYmpEclJ1UEhqK2YwNmRQMDc5OC8zOXFJaUFnKy9QQkRJRGRjTTNIaVJEdzlQUUc0ZHUwYUZTdFdaTU9HRFZ5NmRJa0tGU3BZWFZ0UVNPYnc0Y09Gam1tN0ZRYURnWll0VzdKdzRVSldyVnFGdTd1N1ZXZWo0cm9UblRwMWlqMTc5dURwNmNuVXFWUHpkZVlxcU01Qmd3YlJwVXNYa3BLUzZOeTVNNUFiL1BtejgrZlBBN25kaUFvNm44ZlIwYkhRc0oyYm14dURCdy9td0lFRFZvR3FzbVhMMHFGRGgwS0RTRC84OEFOTGxpekIzOStmdVhQbldvSkZ0V3ZYcGwrL2Zvd2RPNVlWSzFZd2FOQWczTnpjbURGakJxbXBxYmk0dUJBVkZRWGtkbGU2VmVGblZtSXltMjc1K2x0aHNMR2xSLzNKdUR0VytrdWZLeUx5c0ZNWVNVUkVSRVJFUkVSRVJFVGtQdU41UXhncFBxM3dsOWtpQmNuSXNlNk01R1RuVnVUNlBBY3ZoUExicVMrNWFyeDRVOC96OWFoL2t4WG1kaHVLalkzRnk4dkxxZ1BQbndVR0JsS3AwcTJGREVKQ1FqQ1pUSllRVC9mdTNWbS9majMvL3ZlL0dUTm1USUhYSkNRa3NILy9mc3YreVpNbnljbkpZY2VPSFVVK0t5TWpnNWlZR0RadjNtdzUxcUJCQTc3NTVodk1abk9oMTZXbXB2TGFhNjhSSEJ6TW0yKytXZWc2ZzhGZzJXN1lzQ0VmZi93eDFhdFh6eGVpaVkyTjVmVHAwMVlqMlBLMGJ0MjZSTjE2MHRMU2FOV3FGYU5HamVMcTFhdDA2OVlOVzF0YjNOM2RnZHh1UWg0ZUh1emV2WnVYWDM3WnFvYU1qSXdDQTBDK3ZyNE1IRGd3My9HcFU2Y1dXY3YwNmRPWlBuMTZvZWY3OWV2SDRjT0htVFp0R3A5ODhva2wzSmJYR1Ntdmx0allXQTRmUGt4c2JDd1hMMTRrTEN3TUJ3Y0hCZzBhaEl1TEM2dFhyN2JjTXo0K250VFVWS3BWcTJZNWRtT1FhdDY4ZVlTRmhSVlpOOER5NWN1TERMRTFhTkNBR1RObUZIaHV5NVl0ZlBiWlp5UWxKVEYwNkZBQXdzTEMrT3FycjZoYnR5NGpSb3dvOEg4WGp6enlDRDE2OUtCSGp4NWtaV1d4ZE9sU2V2ZnVUWk1tVGFoVXFSS3paOC9HWkRMaDd1N09oUXNYQU5pL2Z6OHRXN1prLy83OU9EbzZXbjN1bTFYT3NTS0o2UmR1K2ZwYllUTG5zQ0ZpSGdPYUxmNUxueXNpOHJCVEdFbEVSRVJFUkVSRVJFUkU1RDV6WTJla3l5blJwVmlKM0kvU3MxSzRzVE9TazMzUllhVGlRa2psSEN2aTYxSFAwbm1ra2x1QVpmU2J1MU9sVytwSWN1clVxZHhuSHp6SXdZT0ZkMS82NXovL2VVdGhwSmlZR0g3KytXZUNnb0lJQ0FqSXJidFNKVHAwNk1EYXRXdDU4Y1VYcVZXclZyN3J6cDgvejlLbFM2Mk8yZG5aTVgzNmROemQzZk9GZVl4R0kwbEpTWlF0VzVibzZHaXJhNzI5dmFsYnQyNlJkZDQ0VHN6SnlhbEVuNjFjdVhLVUsxY3UzM0dUeVVTOWV2VjQ4Y1VYQzd3dWIyeGFjVkpUVXkzangyNnN6OVBURTF0YlcwdkhLWURnNEdDcmE5UFMwbkIyZHJZNk5tSENCTXhtYzRFaHBXKy8vYmJJV2pwMDZHRDE1eFFaR2NtYU5Xc3MrL2IyOW93Yk40NysvZnN6YWRJazVzK2ZqNk9qbzZVemtvT0RBNXMzYjdZS05QbjYrakpnd0FEcTFxMWI0R2kyNWN1WHMyL2ZQcjc4OHNzQ2EzcnR0ZGZ5ZGFtNjBhcFZxOWkvZnorQmdZRUZqaURNVTlDZjRiNTkrL2ozdi85TlJFUUVqUnMzNXUyMzN5WXVMZzZBbGkxYjR1N3V6c0tGQytuZnZ6OURoZ3pKRnh3S0NBakF5OHVMbUpnWU5tN2N5UGZmZjg4SEgzeEFabVltcDArZnRucXVqNDhQUGo0K2JOMjZsWll0V3hJZUhrNlRKazJzZ204M2EyalExOFJjTzB4c1VrVHhpMitEbzUwYnh5K0ZFUkVmRGtCY3lrbCtqcHhQKzhEQmQvVzVJaUp5bmNKSUlpSWlJaUlpSWlJaUlpTDNHVnVEUFJXY3E1S1FkbzY0bEtqU0xrZnVNN2xqMnE1M1JuSjJ5Qjk2QURCbXAvRFRIek00ZnRrNmtGSEcxb1g2bGR2aDYxRVBYNC82bHVEUm5SUVlHRmhrRU9YQWdRTk1uVG8xM3hpeWtqQ2J6Y3lkT3hjYkc1dDhIWUplZi8xMWZ2bmxGejcrK0dNV0xGaVFMeUJUdDI1ZHEyNDJ1M2Z2WnNxVUtYVG8wSUgvKzcvL3cyQXdNRzdjT0d4dGJaa3dZUUtabVpsTW16YU40OGVQTTJyVXFHTERSM2ZDYjcvOVJscGFHdTNidHljcUtvcU1qQXpxMUtuRDZ0V3JXYmh3SWIxNjlhSkJnd1pXbzd5eXM3UDU3YmZmYU5PbVRhSDNOWmxNR0F3R2twS1NjSE56czF3SHVXRWtnOEZBeFlvVjJiMTdOL3YyN2FOejU4NTRlWGxaM1NNbEpjVXlBcTlMbHk2V1VGQng3TzN0V2JWcVZiN2pkZXJVc2FyWnljbkpLb3dFdWFHYXZuMzdNbi8rZkRadTNFam56cDNKek16RXhzWUdPenM3L1AzOTZkdTNMODJiTjJmQmdnVzR1TGpRdUhIalFtdEpTMHNyY214YlVXUE1VbEpTbUQ1OU9sV3FWQ0VxS29wSEhubWt4T01HMTY5Zno3cDE2NmhZc1NJVEowNGtLQ2dJd0JKR2d0d09UYlZxMVdMU3BFbk1tREVqWHhqc20yKyt5ZmY5dlAvKysxYjdMNzMwRW0rLy9UWUF6ejMzSEN0WHJ1VG5uMy9td29VTDlPM2J0MFMxRnVYUmNuVjR0RnlkMjc1UGNlcjd0R1AxSDlNNWVHRWprQnVxZk5hLzkxMzUrMHBFUlBKVEdFbEVSRVJFUkVSRVJFUkU1RDVVeWEwNkNXbm55TXd4a3BLWmdLdERoZEl1U2U0VDZkbkpWdnZPOXZuRFNGZU5jWHg3OEgzaVVrNWFqcFd4ZGFINW8xMXAvbWpYdS81QzM4SEJnZkxseXhkNlBpOGtWRkQzbU9Lc1dMR0Nnd2NQOHNvcnIxQzVjbVdyYys3dTd2VHAwNGY1OCtlemVQRmlCZzh1dUpOS1RrNE9LMWFzWU5teVpmVHUzWnNlUFhwWXptVm5aMXRHcnprNE9EQnUzRGdXTDE3TWlCRWo2TjY5TzkyN2Q3ZUVlZTZHRlN0V2tKbVpTWWNPSFZpeFlnV3hzYkY4K3VtbkJBY0hFeFVWeGJKbHl6aC8vanp2dnZ1dTVYdmN1M2N2MDZkUDU5S2xTMWFmSlkvSlpHTHk1TW04OE1JTHBLYW1VclZxVlFEUzA5TXRueFBBejgrUDdkdTNXNzdIRzVuTlptSmpZNmxUSnplSU1ucjBhSzVjdWNLY09YTm8xS2dSblRwMXl2ZmMvLzczdjZ4ZnY1NkdEUnZlMW5meTRvc3Y0dVBqUTdObXpZRGNjWEY1TmZ2NysrUHY3MS9pZTEyNGNDRmZ5S3FrRmkxYVJGcGFHck5teldMYXRHbk1uRG1URHovOEVEdTc0bC9adG1uVGhpcFZxdEM1YzJmS2xDbGpPWjRYNkxLMXRRVnl1eDh0V0xDQWxTdFgwcVJKRTZzUmMzMzc5cVZuejU1TW16YU5peGN2TW5QbVRNdDFaODZjWWRTb1VWYWRwanAwNk1DMzMzN0x4eDkvaktlbnB5VUFkYjhJcmpXS3ErbHhuTGw2Q0dOMktqdGlmdUJaLzk2bFhaYUl5RU5CWVNRUkVSRVJFUkVSRVJFUmtmdVFqOXRqSEwzNEd3Q1hVcUp4TGE4d2twU01NU3NaNnpGdDF0MkY0cEtqK0hMZi84T1luV281OW96ZjYvZlVTL3kwdERRQVBEdzhidXE2OFBCd3Z2enl5eUpIWkhYdTNKbHQyN2F4ZXZWcUFnSUNhTisrdmRYNXNMQXdsaXhad3JWcjEyamR1alVyVnF4Z3hZb1Zsdk9abVpsQWJwZWFHM1hvMElILy9PYy8vUGpqajdScDA0WlhYMzMxbGtiTUZlWDgrZk9jT25XSzNyM3ovMWtaREFaR2pCaUJrNU1UbXpkdjV1elpzL2o3KzdOcDB5YmMzZDNwMHFVTFM1Y3VwV3JWcWp6OTlOTlcxMzc2NmFkRVIwZGJ3bHMxYXRRQWNqdjlBSlpPUVhsZGo5NTY2eTFjWEZ5SWk0c2pQajZlMnJWcmMrSENCWXhHb3lYNDA3UnBVK0Q2bUx1QWdBQjY5KzZOd1dEQVpESVJFaExDaGcwYmFOMjZOU05HakxpdDc4WEd4c1lTUklMYzhYazNCbnBLNnVMRmkwUkVSUERrazA5YU9rV1ZWRWhJQ0tHaG9YVHIxZzEvZjMrR0RSdkc4T0hEK2ZERER4azVjcVFsRkZRWUJ3Y0h1blhyQnNCMzMzMUhlbm82am82T2JObXlCVHM3Tzd5OXZTMXJuWjJkNmRPbkQ1R1JrVmIzY0haMlp0KytmZXpmdjU5Mjdkcmg2dXFLazVNVFdWbFpMRjI2RkQ4L1A1NTU1aG5MK29vVks5SzBhVlArKzkvLzByRmp4d0pINmQzcjZsZHV6NW1yaDREcjNaRkVST1R1VXhoSlJFUkVSRVJFUkVSRVJPUSs1T1AybUdYN2NtbzAvdVVibFdJMWNqOUp6MDRCc3huK042YnJ4czVJeHV3VXF5QlNHVnNYMnRjWVRIMmZkcVZTYTJHU2twSXdHQXk0dTd1WCtKcWRPM2N5ZWZKa1BEdzgrT0NERHdvTm94Z01Ca2FQSHMyZ1FZUDQrT09Qc2JXMXBXM2J0Z0NjUEhtU0tWT20wS0JCQTJiTW1JR0Rnd1B0MmxsL040c1hMOGJXMWpiZlNDdC9mMzk2OWVyRmwxOSt5ZDY5ZXdzTUROMnVkZXZXQWRDNmRlc0N6OXZZMkRCa3lCQzZkKzl1Q1E1dDJiS0ZxMWV2c21EQkFrNmNPTUgwNmRQeDl2YW1aczJhbHJEUjZkT25tVFJwRWovKytDUGx5NWZud29VTGJOMjZsVDE3OW1CdmI0K1Bqdy9oNGVIODlOTlBBTGk2NW5iT2lvaUlZUExreVN4YnRveTllL2NDVUwxNmRhdWEyclJwZzhGZzRLT1BQbUxQbmoyOC9QTExmUHZ0dDV3OWU1WkJnd1lSSEJ4c05WTHVUa2hOVGNYSnlhbllkWlVyVjdiODJXZGxaVEZ6NWt3QXRtM2J4c0NCQXhrMGFCQU5HalNnWThlT0JBUUVGSGlQckt3c0ZpMWF4Sm8xYTJqV3JCbjkrdlVEb0ZhdFdnd2RPcFRaczJlVG1Kakl5SkVqOGZUMExGSDlSNDRjSVR3OEhBQVhGeGZlZnZ2dElrZkgzYWhKa3lZTUhEaVFiNy85bHJDd01GNTQ0UVZPbno1TlRFd01uM3p5aWRWM0hSNGV6czZkT3dINDZhZWZhTjI2TlQ0K1BpVjZ6cjJpdms4N2ZvNllUMFpPS2xlTkY0bExqcUtTVy9YaUx4UVJrZHVpTUpLSWlJaUlpSWlJaUlpSXlIMm9jdGthbHUyNDVKTkZyQlN4bHRzWjZUcG5oK3RocEc4UHZXOFZST3JUNktONzhzWDk3dDI3cVZxMWFvazcwNnhldlpxRkN4ZFNwa3daSmsyYVJJVUtSWGNTOC9MeVlzS0VDWXdhTllvWk0yWVFHUm5KbTIrK1NVQkFBRXVYTHJVRWVZQjhnYWl5WmN0aWEydEx2WHIxQ3J6MzhPSER5Y25KS2JZVERrQnljdTZmVlVuV0dvMUdObXpZUU5PbVRTMkJFWHQ3ZTBzWHFSdmwxVzh5bVlpS2l1S3BwNTdDWURBd2R1eFlCZ3dZd042OWU2bFpzeWEvL3Zvcjl2YjJmUERCQjFTdVhKbGR1M2JSbzBjUFVsSlNDQWtKd2RuWm1YZmVlWWM5ZS9id3IzLzlpK3JWcTVPYW1zcktsU3RwMGFJRmx5OWZ4bUF3NE9ucHlhKy8vb3EzdHplUFBmWll2bnFhTld0R2NIQXczMzc3TFZPbVRBSGdqVGZlb0gzNzlrVUdrVDc2NkNQbXpKbGoyYy9KeVNuMmU4ckt5dUxFaVJQNVJ2VGxmUjgzUHE5R2pSclVxRkdEeU1oSTVzeVpRMlJrSkVPR0RLRm16WnJNbXplUGtTTkhFaFFVUlAvKy9hbFNwVXErKyszZXZadEZpeFlSRXhORDI3WnRHVDU4dU5XL3MzbmRobWJQbmszZnZuM3AzcjA3d2NIQnVMaTRGUGtaeG84ZlQxWldGbWF6dWNRaHBEeGx5cFNoYTlldWRPclVpVm16WmhFU0VnSkF2WHIxckdvN2V2UW9VNlpNd2RQVGt6ZmZmSk9aTTJjeWV2Um9ac3lZWWZYdi8vMmdwdmVUSEx5d0VZRG94SVAzNU45cElpSVBHb1dSUkVSRVJFUkVSRVJFUkVUdVE0NTJycFJ6ck1nMTQwVmlreUtMdjBEa2Y5S3pVcXoybmY4M3B1M0FoVkNpRXc5YWpyOWE3NE5TZjJtL2V2VnF0bS9manJPek00Nk9qdGpiMnhNVkZjWEpreWZwMmJObmllNHhkZXBVZnZubEZ5cFdyTWlrU1pQdzgvTXIwWFcxYTlkbTBxUkpUSmd3Z2RXclYzUHUzRG1tVHAxS1JrWUd3Y0hCaFY2WG5wNE9VT1NhK2ZQbkZ4aGUyYk5uRCt2V3JjUFoyUmxiVzF1T0h6OE9VS0p4YmlrcEtkU3RXOWRxUEp5Zm54Ky8vdm9yUzVZc3lkZTVKenM3bSszYnQzUHQyalhMV0RaUFQwOCsvL3h6UzhDcWUvZnVCQVVGMGJCaFEwYU5Hb1dkblIwZE9uVEEyOXViWjU5OWx1enNiRDc3N0ROV3JWcEZnd1lObURoeElrZVBIbVhzMkxITW56K2ZzMmZQRWhBUXdNR0RCemw4K0RDdnZmWWFOalkyWkdabWN1clVLU0lpSXRpOWV6ZDc5KzdGYkRiejVKTlBVcmR1WFVKRFExbTZkQ2xmZi8wMTllclZvMWF0V2xTdFdwV3FWYXRTclZvMXkyZG8zcnk1MWVlS2pvN210OTkrcyt4blptWXlkZXBVdkwyOWNYVjF4V0F3c0d2WExoSVRFeTNmVTN4OFBHRmhZWmhNSmlJaUltalZxaFZaV1ZrY1BueVlZOGVPc1dQSERvNGZQNDZMaXd0anhveWhWYXRXQU15Wk00Zk5temV6YU5FaSt2WHJSM0J3TUwxNjljTE96bzZ3c0RCV3JWcEZSRVFFcnE2dXZQdnV1L2s2YU9WNS92bm5DUWdJWU5hc1dYenh4UmVzV0xHQ2xpMWI4dlRUVHhNVUZHUlo5K2NnVTBtWVRLWjh4N0t5c3RpM2J4OC8vUEFEKy9mdnAzYnQyalJzMkpBZmZ2aUJOOTU0Z3c4Ly9KQzR1RGptekptRGk0c0xNMmJNb0VxVkt0alkyREIxNmxRR0RCakFzR0hEZVBiWloyK3FsdExrNjFIZkVrWTZlQ0dVNW85MkxlV0tSRVFlZkFvamlZaUlpSWlJaUlpSWlJamNwM3pjcW5QTmVKSExxZEdZek5rWWJQUi8rMHZSekdZekdUbXBsaEZ0QUM0T0hnQnNQZldsNWRnemZxL2o2MUgvTDYvdno3eTh2RGg2OUNoWldWbVdZeTR1THJ6d3dnc2xEaU8xYXRXS3k1Y3Y4Lzc3NzkvVVdEZUFoZzBiTW1mT0hCWXVYTWp3NGNPQjNNRE82TkdqYitvK2YxWllaeVlIQndmQ3dzSXMrMDVPVHJSczJkSVNnQ21LcDZjbkV5ZE90RHIyNG9zdkVoa1p5Wm8xYXl3aHFUL1gwYTlmUHhvMGFHQTVkdU4zVktsU0pTcFZxa1JNVEF3blRweWdYNzkrZUh0N1c4Nm5wcWF5Zi85K1hudnROZnIwNllQQllLQng0OGE4Ly83N0xGbXloS3RYcnpKNjlHaTJiOStPbTVzYlhidDJaY0dDQmF4WnM0YWNuQndNQmdPQmdZRzg4Y1liUFAvODg1Wm5kK25TaFlpSUNINy8vWGYyN3QzTHNtWExNSnZOMk5yYThzVVhYMWllSHhRVVJKczJiU3o3di8vK3UxVVl5Y0hCZ1JNblRsaDlwM1oyZHJScDA0YnUzYnNEdWFQcjVzK2ZiL2srT25ic2lLMnRMVXVXTE9IRWlSUDQrdnJTdjM5LzJyZHZqNXVibStVK05qWTJ0RzNibHNhTkd6Tjc5bXoyNzk5UDc5NjltVGR2SGhzMmJNRE96bzdPblR2VHExZXZZdis5Q3dnSVlONjhlZno2NjYrRWhJU3daY3NXS2xldVRGQlFFSDUrZnZsRy9wVlVmSHk4WlhRZXdPZWZmODdxMWFzeEdvMEVCQVR3M252djhmVFRUMk5qWTBOd2NEQ2JOMi9tK1BIakxGbXloRWNmZlpTSkV5ZGFRbk90V3JYQ3djR0JHVE5tOE5sbm54RVVGSVNEZzhNdDFmVlhxK24xSkhuZlFsektTWXpaS1RqYXVaWnFUU0lpRHpvYnM5bHNMdTBpUkVSRVJFUkVSRVJFUkVUazVtMC9FOExtcU04QTZOdjRFNnFXcTFYS0ZjbTlMalV6a1ptL2Q3VUtJNDE3YmlPSExtN21wejltQUxuajJZYTEvT2FlZWxsdk1wbkl6czdHYkRaVHBreVptNzdlYkRZWE9lN3JYbUkybXkzL2xHUTgyMS9sOHVYTGVIcDY1dnNlVFNaVHNSMTdqRVlqUjQ4ZXBWR2pSa1JIUjdOMTYxYnExcTNMNDQ4L1hxSXhZNm1wcVp3K2ZScWowVWpqeG8zSnpzNG1QajRlZDNmM0VsMmZrNU5EUmtZR1dWbFp1TG01NWF2WFpETGwrNzR2WDc2TXZiMTlpUU5zNmVucE9EazVZVFFhK2ZISEgzbisrZWVMSFFkWW1HUEhqbEdqUm8yYjdvUlVuSjA3ZDNMa3lCR2VldW9wQWdNREMxd1RIeC9QTjk5OHcxdHZ2WVdUazFPKzh6RXhNU1FsSlZHN2R1MDdXdHZkOXNYZTRaeTVlZ2lBRjJ1TnBMNVB3WjJxUkVUa3psQVlTVVJFUkVSRVJFUkVSRVRrUG5VKzZSaExkcjhEd045cURLRnAxY0xIUW9rQVhFNk5ac0dPNjExV3l0ZzZNL3JadGN6WjNvT3J4b3NBdEh2c2JZMHhFcEVIeW82WUh3ZzlzUUNBR3A1QnZGcHZVaWxYSkNMeVlMdXpjVm9SRVJFUkVSRVJFUkVSRWZuTCtMZ0ZZbWV3QitEYzFhT2xYSTNjRDlLeXJnSFgvenQxMXpMbGlVNDhZQWtpbGJGMVVSQkpSQjQ0TmIyZnRHeWZ1WHF3RkNzUkVYazRLSXdrSWlJaUlpSWlJaUlpSW5LZk10alk4cWg3WFFDaUUvVnlWWXFYbG5uTmF0K3RqQ2NITG9SYTl1dFgxdWdpRVhud3VEdFdvcHhqUlFDTTJha2N2eHhXeWhXSmlEellGRVlTRVJFUkVSRVJFUkVSRWJtUCtYcmtocEdTTXhOSVRJOHQ1V3JrWHBlU21RaG1HOHQrMlRLZUhMeXcwYkpmMzBkaEpCRjVNTjM0OTl1QjJOQWlWb3FJeU8xU0dFbEVSRVJFUkVSRVJFUkU1RDVXemIyZVpWdmRrYVE0S1JsWHdPYjZtRFl6SnN0MlJWZC9LcmxWTDQyeVJFVHV1aHM3djBYRWgzUFZHRmVLMVlpSVBOZ1VSaElSRVJFUkVSRVJFUkVSdVk4OVV1NEp5dGc2QTNBeVlYY3BWeVAzdXVUTUJPdjlqT3Y3dmg3MS8rcHlSRVQrTXU2T2xhamhHV1RaM3hIelF5bFdJeUx5WUZNWVNVUkVSRVJFUkVSRVJFVGtQbVpqWTZDbWQwc0FJdU4zWURhYmlybENIbVpKeHN2QTlURnRWOUxPV2JZMW9rMUVIblROSCsxcTJkNTVkcFc2STRtSTNDVUtJNG1JaUlpSWlJaUlpSWlJM09kcWVUOE5RSllwZzlPSisrLzQvWC84OFVkQ1FrTHlIVGNhalV5Y09KSFRwMDliamlVa0pEQjU4bVF1WDc1OHgrc29EV2ZQbmlVbUpnYXoyVno4NHZ0QVlucXNaZHRnWTB2Uy96b2psYkYxMFlnMkVYbmcrWHJVcDVwN1hjdCthT1NDVXF6bXVyQ3dNSGJ1M0huWG4zUG16Sm1iL3ZtY2xwYkc2ZE9ueWN6TXZPM25KeVltTW1iTUdJNGNPWExiOXlwS1hGd2NPVGs1ZC95K0owK2U1UHo1ODNmOHZpSVBJb1dSUkVSRVJFUkVSRVJFUkVUdWN3RVZHbU5uY0FBZzRuTDRIYi8vOGVQSEMzeHhtSjJkVFZoWUdJbUppWlpqcWFtcGJOMjZsWlNVbEh6cmp4MDdWdXcvRVJFUkJkWXdmdng0dnZqaWl6djNvUW9RR2hwS2VMajE5N2RreVJLR0RCbGlkV3oyN05uTW5Uc1hvOUY0Vit1NUc2NFpMMW0ybmV6S1dyWnJlajlaR3VXSWlQemxudlh2YmRrK2ZuazdCeTZFbG1JMXVkYXNXY1BQUC85c2RlellzV1A4L3Z2dlJmNVRWS2huLy83OVpHUmtXQjE3KysyM1dicDA2VTNWdG0vZlB2cjM3OC9aczJkdjZycUNaR1Jrc0dmUEhxNWN1WExiOXlyTTd0Mjc2ZDI3Tjk5Ly8zMkoxcWVtcGpKMDZGQisrZVdYWXRkT25Eanhwcjgva1llVlhXa1hJQ0lpSWlJaUlpSWlJaUlpdDhmV3hwNjZsZHF3TDNZOWgrTzI4UHhqQTdFMTJOK1ZaNlducHpONzltd0FTOWVCa0pBUVFrTnpYK2FtcGFVQjhQbm5uK1BpNGdKQXExYXRhTmFzR2NPR0RjTmtLbnFNbktPakkydlhybVhXckZra0ppWXllZkprQUM1ZnZveUhoNGRsM2FKRmkxaTNidDF0ZlpaWFhubUZ2Ly85NzBEdXk4aFBQdm1FSmsyYUVCUVVaRmx6OXV4WkFnSUNzTEc1UHRxc2V2WHFMRml3Z0QxNzlqQnk1RWhxMTY1OVczWDhWVkl6RThreFo1RTNwczFrenJLY3ErbWxNSktJUEJ4OFBlcFR6K2Q1RGw3WUNFQm81SHpjSFN2aTYxRy9sQ3V6dG5MbFNzTER3M0Z3Y0Nqd2ZHWm1KazJhTkxIOG5MeFJURXdNSTBlT3BGKy9mcnp5eWl1VzQyYXpHVHU3VzRzSTNQaHo4RTc1N2JmZm1EVnJWb25XdnZubW03ejAwa3ZGcm12UW9BRStQajU4L2ZYWHRHN2RHazlQenlMWDI5alk0T2JteHRTcFU0bUtpcUpmdjM0WURQZEdUNWZaczJjWCtidk9wazJiOGgxNzQ0MDNPSGZ1SEYyNmRHSFFvRUhGUGlNakk0UDE2OWNUSGg1T2RIUTB5Y25KdUxpNDRPWGxSZVBHamVuWHIxK3hkZVR4OS9mbjAwOC9MWGFkUEJ3VVJoSVJFUkVSRVJFUkVSRVJlUUEwZi9SbDlzV3VKejA3bVNNWGY2V2V6L04zNVRsbXM5blNFU2c3T3h2SWZaR1ZkeXl2QzBOR1JnYTJ0cmJBOWRCU1htQ3BaOCtldEczYmxqNTkrZ0N3ZE9sU05tL2V6UExseXkzUHljek1MSElrVEowNmRheGVqRVpHUm5MbzBDRTZkdXlJazVOVHZ2VS8vZlFUbFN0WHBrbVRKcFpqTldyVXNHei84c3N2WkdSazBMbHpaOHN4bzlISStmUG5yYTRCNk5TcEU0R0JnVXljT0pGLy9PTWZMRjY4bUdyVnFoVmE2NzBpSWUwc21NbkxJcEdlZmIxNzFiMzJFbDVFNUc1cUh6aVl1T1FvTHFhY3dwaWR5cGY3L3NHTHRVWlMzNmRkYVpkbXBXSERoa3lkT3JYQWN4TW5UaVFySzZ2QWM1czJiY0pnTU5DMmJWdXI0eWFUNmFiRFNIbGpTZ3NMSXkxY3VKQzllL2NXZUs1dTNib01IVHEwMEh2Nyt2clNxVk1udnYvK2U1NTY2aWtDQXdQenJibDA2UkpyMTY0dGNSakt6czZPTjk5OGt5VkxsaEFYRjFkc0dNbloyWmxKa3lZeGQrNWN2dnZ1TzFKVFV4aytmSGlKbnZWWDhmUHp3OTNkdmRoMWYvenhCK2ZPblFOZ3k1WXR2UFhXVzBYK2VSODVjb1RKa3llVGtKQTdzclZLbFNyNCtQaVFtSmhJZEhRMEowK2VwRisvZmp6NjZLTTBhTkRBY3QyVksxYzRjK1lNWGw1ZVZLMWExWEs4Y3VYS3Qvb1I1UUdrTUpLSWlJaUlpSWlJaUlpSXlBUEF5NlVhMWR6cmN1YnFJYlpGTDZldVR4dHN1UFgvc3Q5a01sbkNSbWF6R1pQSlJHWm1KbloyZGt5WU1BRWJHeHRTVWxKNDZhV1g2TjI3TncwYk5nUnl1ekgwN2R1WHQ5OStHejgvdnp2eTJRcnk1Sk5QOHVTVDE3djVmUGZkZHh3NmRJaWVQWHZpNWVXVmIvMkdEUnNJREF4a3dJQUJCZDV2L2ZyMVZLMWExZXBsVzFSVUZDYVRpZXJWcStkYkh4Z1l5TUtGQzltMWE5ZDlFVVFDU0VnN0Iza3ZjMjhJSmRYd0RNTFJ6clhVNmhJUithczUycmtTWEdzVUlZZmU1NXJ4SWdBLy9UR0RNNGtIYVJmNDlsL3lkMkppWXFJbHhIUGx5aFZTVTFQWnZIa3pBQzFhdExqbCs2YW5wL09mLy93SFQwOVBmdnZ0TjZ0ekpwT0o2T2hvVnExYVZlQzFQajQrdEdqUmdxdFhyOUtyVnkvZ2VxRDRuWGZlc2VvWTFMTm5UMTU5OVZVdVhicEVZbUlpZi92YjM2enV0WEhqUmk1ZHVvVFpiQ1lwS1FuQU1zSTFQVDJkYTlldTRlSGhZUm1wNXUvdno2dXZ2cHF2cGsyYk5yRjI3VnI4L2YwQk9IZnVYSWs2L3BoTUpzYU1HVlBrbW84Ly9wanExYXRqTUJnWU5td1lQajQrdEd6WkVvQmV2WHB4OWVwVnEvVkdvNUdMRnkveXdnc3ZXQjEzY1hFaEpDU2sySnB1VmUvZXZhMSs1eWxNWHVpN1VhTkc3TjI3bDEyN2RsbDFlN3pSa1NOSEdERmlCTm5aMlhUdTNKa2VQWHBRb1VJRnkvbVVsQlMyYk5rQ1FKY3VYZWpTcFl2bDNPYk5tNWsrZlRvdFc3Yms3YmZmdnAyUEpnOHdoWkZFUkVSRVJFUkVSRVJFUkI0UVRSOEo1c3pWUXlTa25lTkE3TTgwcU56aGx1KzFkKzlleG80ZGEzV3NZOGVPQUN4ZXZKank1Y3VUbloxTi8vNzk4ZkR3NE5xMWEwQnVSNEwrL2Z2ajRPREF0V3ZYY0hGeHlmZGY1WnZOWmt2WHBIdEZWRlFVQm9QQjZnVmozZ3ZZanovK21MbHo1eFo2N1p3NWM0RGM4VzBmZi96eDNTMzBOcHhNMkdQWnRqUFlrLzIvTVcwMXZWdVdWa2tpSXFXbWtsdDFCalpiekJkN2gzTXg1UlFBQnk2RWN2eHlHTTBmZlpsNlBsWWhUQW9BQUNBQVNVUkJWTS9qN2xqcHJqMC9KaWFHNmRPbld4M0wyMSs4ZURHUUcxamF2bjE3Z2RjbkpDUlF0bXpaZk1lLy8vNTdVbEpTU0VsSlllSENoZm5PSHo1OG1NT0hEeGQ0ejZDZ0lGcTBhRUdaTW1YbzFxMGJBTkhSMFd6YnRvMi8vZTF2bEMxYmxweWNITDc1NWh1cnNhc2VIaDcwNjlmUDZsNzc5dTJ6ZklZYlI4VUJ6Snc1MDdMOTg4OC80K25wU1d4c2JJRTFSVVZGQVJBUUVBQ0FtNXVicGJZYmZmMzExL2o3K3hjYXZpbUloNGNIV1ZsWjJOblpZV05qWTFYbjMvLytkOUxUMDYzV0wxdTJERzl2YjlxMXMrNmdWZGdvdmI5U1ptWW1XN2R1cFZLbFNuVHYzcDI5ZS9leWNlUEdBcjhQbzlISXBFbVR5TTdPNXYvKzcvL28xS2xUdmpXdXJxNjgrT0tMZjBYcDhvQlNHRWxFUkVSRVJFUkVSRVJFNUFGUnkvc1pLcnNGRXBzY3lhOG52NkI2aGFhNGxTbDZQRWxoSG52c01TWk1tRUIyZGpaVHBreWhldlhxOU9qUkF3QW5KeWRlZnZsbHk5cThsNlkzeWpzMmFkSWttamR2enRTcFU0bU9qZ1p5TzBDc1hidVdzTEF3eTM1eWNyS2xhOUZ6enoxM1N6WGZqdjc5KytjNzlzTVBQMkF5bVFwODZWa1FEdytQTzEzV0hYVXFjWjlsT3krSVZNNng0ajAzbGtoRTVLL2lhT2ZLd0dhZnNmcVA2Unk4c0JFQVkzWXF2NTM2a3Q5T2ZVbDluM2JVOUhxU2ltNEJkenlZVktkT0hkYXRXd2ZBMkxGamNYVjF0WVNBN2UzdEFUaDkralRUcGswcjhQck16TXg4WTBUajR1SUlDUW5oK2VlZlo4U0lFVmJuMHRQVDZkeTVNejE3OXJTTVNTMk1rNU1UcjcvK09wQTd4blRidG0xMDdkb1ZIeDhmMHRQVCtlYWJiMG9jS25aemM3T0VqMzcrK1djMmI5N002NisvVHQyNmRRRXdHQXc4OHNnam5ENTl1c0RyangwN1JwVXFWWEJ4Y1FHZ1hMbHlsdHJ5NU9Ua3NHelpNbXJWcXBYdlhGSE1aak1USmt3Z0p5ZUhrU05IV29XNy9odzRBbGkxYWhWVnFsUWhPRGk0MEh0ZXUzYU5sMTkrbVpvMWF6Smx5aFFXTFZyRWYvLzdYMHdtRTgyYU5lT2RkOTdCemMyTnpaczNzM0xsU3M2ZE80ZTd1enNkTzNha1I0OGVKUjVIOTJkaFlXR2twcWJTdVhObjZ0ZXZUNFVLRmRpeFl3ZlhybDJqWExseVZtdlhyVnZIbFN0WENBb0tLakNJSkhJbktJd2tJaUlpSWlJaUlpSWlJdklBNlZ4ckJJdDJ2a1Z5WmdLTGR2Ym5hYisvNDErK0VWNHVOemRLek4zZG5TZWZmSktkTzNkaU1wbnc4UEN3akFqSjY0STBhdFFvNnRXclYrRDFLU2twVmdHZlpzMmFVYU5HRFRJek0vbjg4ODlwMUtnUmp6MzJHQUE3ZCs0a01qTFM4dUl2SUNDZzBKZVNkOHVmQTBlSmlZa3NXYktFamgwN2xqaU1kRHZXSEp1T01UdjFydDAvS1NNZVkxWnl2dVBQK3ZlK2E4OFVFYmxmQk5jYWhhOUhmWDQ3OWFWbGJCdmtka282Y0NGMzlKVzdZMFVxdVZXbmtsdnU2RTVmaitzLy84cll1bGlPbDVUQllMQjAxREVZRE5qWTJGaDEyR25mdmoxdDJyUXBkRHpYdG0zYkxCMzhJRGVRTTJYS0ZGeGRYUXNjWTVhVmxSdEN6UXM2bGRTZnI4dDdaa25EU1BiMjlwYmZGVDc1NUJNQXFsV3JSdDI2ZFMzQm16cDE2ckJzMlRLU2s1TnhjM096WEh2MTZsV09Iejl1TlNLc0lFYWpFY2dOVWQwTUd4c2Jtalp0eXR5NWN4azBhQkNUSmsyeWpJTzdYVmxaV1l3WU1RSjdlM3VhTm0zSy92MzcrZVdYWDBoTVRPU3BwNTVpd1lJRk5HM2FsTXFWSzdOejUwNisrT0lMSEIwZDZkcTE2eTA5YitQRzNERGRjODg5aDhGZzRKbG5ubUhWcWxYODhzc3Z2UFRTUzFacjg3cHRkZTdjK2ZZK3BFZ1JGRVlTRVJFUkVSRVJFUkVSRVhtQVZIVDE1eW5mbm15TFhrNWExalYranB3UHdETit2WGpXditoT0NBWFp1blVya051QllkT21UYlJ0MjlaeUxpRWhvZEN4S3FtcDFzR2FWcTFhQWJuajN3QzZkdTFLOWVxNUwyNnZYYnZHdVhQbnJGNDJ4c1RFNUx2SFgybnIxcTJZVENacTE2NXRDVjhWeHNIQjRhWmZnTjVvNHBiV3QzenQ3YWpuODd5NklvbUkvRTk5bjNiVTkybEhkT0lCZmp2MUpXZXVIckk2ZjlWNGthdkdpeHkvWFBEWU5GK1BldlJ1K05FZHFTVStQcDdzN0d5QVFzZTBHUXdHREFZRHNiR3hWSzVjR1pQSlJHQmdJSysrK2lxdXJxNzUxdWNGZG01MnBGamV6K0s4bjNONVlhUS9qMkF0em9rVEp6aHo1Z3dBUC83NEl4czJiR0Q4K1BFNE9qclNxRkVqdnZycUt3NGVQRWpMbHRkSGgrN2N1Uk96MlZ4b0lDdFBTa3FLNVJraElTRkZycTFhdGFyVk16cDI3SWlucHllVEprM2lILy80QjE5Ly9iV2xDOVB0T0hueUpNSEJ3UXdlUEJqSS9WMm5YNzkrN04rL255TkhqdkRCQng5WU9sdUZoNGN6ZnZ4NC92T2YvOXhTR0NrK1BwNTkrL2JoNStlSG41OGZBSzFidDJiVnFsV0Vob2JtQ3lQbGpiNnJWYXZXN1h4RWtTSXBqQ1FpSWlJaUlpSWlJaUlpOG9CcEZmQW1ack9Kc0RNckxNZisvRksxSkxLeXNnZ1BEOGZOelkzWTJGZysvdmhqRWhNVExSMk1WcTVjV1dpSEJiUFpuTytZeVdUaTY2Ky9wbHExYXBZZ1VtRmVlT0VGcS8zTXpFeExCNFYxNjlheGFORWlxL041TDIzZmVPT05Ba2VjR0kxR3Rtelp3clp0MjZ5T2p4NDl1c0NYbkwvOTloc0FVNmRPTGJKT3lPMWU4WTkvL0tQWWRmZVNabzkwb1gzZzROSXVRMFRrbnVQclVaOCtqZW9UbHh6RjhjdmJpVTQ4UUZ6eVNUSnlpZzdJUmljZXZPMW5uenAxaWoxNzl1RHA2Y25VcVZOeGRIUXNjcjNSYUdUUW9FRjA2ZEtGcEtRa1M2ZWJtSmlZZkd2UG56OFA1SWFMQ2pxZng5SFJFVzl2Yjh0K1VsSVN0cmEybG9DT3lXUUNTdDRaS1U5b2FDZ0JBUUdjUEhtU3dNQkExcTFieDlpeFk1a3laUW8xYTlha2JObXliTnEweVNvb3RHYk5HaXBXck1nVFR6eFI1TDJUazNNNy94MDVjb1JqeDQ0VnVzNW9OTktxVlN1clowQnU5OFpwMDZZUkZ4ZUhpNHNMZS9ic0lTMHRyY0RyNCtQaitmMzMzL09kYzNGeG9WR2pScFo5ZTN0N3EzRjQ1Y3FWNDVsbm51R25uMzZpVWFOR1ZpUDJXclJvZ1p1YkcrZk9uU01yS3l2ZjcxWVRKa3pJOTd6T25Uc3paTWdRQURadDJvVFpiTFlhY3hzWUdFalZxbFU1ZWZJa3AwK2Z0b1NVc3JPelNVOVB4ODdPN3JhQzFDTEZVUmhKUkVSRVJFUkVSRVJFUk9RQjFMcDZQMnA2UDhueFM5dTVsSHFheGxWZUtQNmlQMW0vZmowbWs0bUdEUnVTbVpuSndJRURtVFJwa2lWSU5IcjBhS3VYYVRlNmR1MGFMNy84c21YZmJEYnp5U2VmY09USUVhWk5tMWJzcytQaTRnZ05EYVZNbVRJa0ppWnk1c3dabm5ubUdTQjN2RXVuVHAyczFoOC9mcHdqUjQ3UXRtM2JBbC9lL3ZUVFQxU3VYRGxmdlpVclY4NjNOakl5a3FOSGoxS3ZYajBPSGp6SThPSERlZlRSUi9PdGk0cUtZdjc4K1ZTcFVxWFl6MU1VRjRmeXBHVmNJWDk4Nnc2NklaL1ZLdUFObnZMOSs5MThtb2pJZmUvNlNMYmNjWlp4eVZGRUp4N0VtSjFpMmMvYkJxanAxYktnMnhRcE5qYVd3NGNQRXhzYnk4V0xGd2tMQzhQQndZRkJnd2JoNHVMQzZ0V3JMV3ZqNCtOSlRVMmxXclhyWTFkdkRPN09temVQc0xDd1lwKzVmUGx5bGk5Zlh1ajVCZzBhTUdQR0RNdCtVbEtTMWVpMFd3a2pYYmh3Z1hYcjFqRjQ4R0RtekpuREUwODhRZVBHalhudnZmZVlPM2N1STBlT3BFT0hEcXhjdVpKTGx5N2g3ZTNOb1VPSGlJeU1aTWlRSVJnTWhpTHZmK25TSlFEKytjOS9GdHBGS1QwOW5jNmRPeGZZTlFxZ2R1M2ExSzVkRzRENTgrZHo3dHk1QXRjbEppWnk5T2pSZk1lclZhdkdraVZMTFBzK1BqNzVPaXpsaGJ3ZWYveHhxK00yTmpaVXFGQ0I1T1JrakVaanZqQlNZR0FnSGg0ZVZzZDhmWDB0MnplT2FMdFJxMWF0K09xcnJ3Z05EV1hnd0lGQTdwK2J3V0FnT3p1Ym5KeWNtdzZWaVpTVXdrZ2lJaUlpSWlJaUlpSWlJZytvS21VZnAwclp4NHRmV0lDc3JDeENRa0o0N3Jubk1CcU5aR1ptMHJKbFN6Ny8vSFBMUzhueDQ4ZVgrQ1hXNWN1WDJiRmpCNE1HRGJMcUhBQzVMOVJxMUtqQjd0MjdlZUtKSjNCMmRzWmdNUER0dDk4Q3VkMEY2dFdyUjhlT0hRSHJGNFo1dnZqaUM0NGNPVUsvZnYwS0hLK3lZY01HQWdNREdUQmdRTEcxTGwrK0hEczdPOGFNR2NPb1VhT0lpSWlnUTRjTytkWjk4ODAzdUxpNDVPdmlkTFBlZmVxNzI3cStKRkl5cjdCZ1IxL1NzNUk0RWI5TFlTUVJrWnQwUFp4MFoyemV2Sm5wMDZkYjluMTlmUmt3WUFCMTY5WXRjRFRiOHVYTDJiZHZIMTkrK1dXQjkzdnR0ZGNzblFzTHNtclZLdmJ2MzA5Z1lDQzlldlVxZEYyNWN1V3M5aTlldkdnVmhNbk16QVFvdEROaVFSWXZYb3lucHllTkd6ZTJIR3ZTcEFsanhveWhaczJhUUc2bm41VXJWL0w1NTU4emN1UklGaXhZZ0llSEIrM2J0eS8yL2lkT25BRGdrVWNlS1hSTjNyaTV3c0pJcDArZkppa3BpWHIxNnJGdzRVS3JEby9uenAxanlKQWhQUDc0NDB5Wk1xWEE2LzhjbUhKMmRzNjNKbSswWFVIbjhyN1B2TERYalhyMDZGRm95T3FQUC83ZzNMbHoyTnZiczNEaFFxdHplV05tdDJ6WndsdHZ2WVd0clMwMk5qWjRlbnB5NmRJbFRwMDZ4V09QUFZiZ2ZVVnVsOEpJSWlJaUlpSWlJaUlpSWlLU3p5Ky8vRUo4Zkx6bDVXQ2VxbFdya3BLU2dyKy9QeSs5OUpLbFE4T2NPWE9vVUtFQ2YvOTdic2pGYURTeWFORWlTekRJMjl1YnBVdVhGdGkxNkxubm5zUEp5WW14WThleWFORWlBZ0lDOFBiMlp2MzY5U1d1Tno0K0hnY0hod0pmOE4yTTA2ZFBFeDRlVHJ0MjdhaFFvUUo5K3ZUaGd3OCtvRjI3ZHRTcVZjdXlMalEwbE4yN2R6TnMyTEFDdzAvM0dsZUg4anp1MVpKOXNlczVlKzBvaWVrWDhIRHlLZTJ5UkVRZVd2NysvdlR0MjVmbXpadXpZTUVDWEZ4Y3JNSTZmNWFXbGxiazJMYkF3TUJDejZXa3BEQjkrblNxVktsQ1ZGUVVqenp5U0ltNytoMDdkb3dXTFZwWTlqTXlNb0Ryd1pyaW5EbHpockN3TU1hTUdaUHYzTFBQUG12Wjl2THlvbnYzN29TRWhHQTBHamw1OGlRVEprekF3Y0doMkdmczJyV0xzbVhMRmhsR1Nrbko3V0oxWTVlbkc2MVpzNGIvL09jL0xGKyszR3BNSGVTR3FRd0dBOE9IRDcvblJwdUZob1lDMTBmckZ1VHExYXZzMnJYTDh1ZllvRUVEUWtORDJieDVzOEpJY3Rjb2pDUWlJaUlpSWlJaUlpSWlJdm40K2ZuUnNtVkxBZ0lDOHAxemRYWGwwMDgvdFRxV2xaV0ZyNit2MWVpUlA2K3hzYkd4dkRUN3MxT25UZ0VRSGg1T1ZGUlVnV3RhdG14WmFQQW5LaXFLcWxXclltTmpVK0Q1a2pDWlRNeWVQUnRIUjBkNjkrNXRlV1pRVUJEang0OW43dHk1K1BqNGNPREFBZWJNbVVOUVVGQ0JIWlB1VmY3bEc3RXZOamZnOWNlbHJUeFo3ZFZTcmtoRTVPSGw3KytQdjc5L2lkZGZ1SEFCTHkrdlczcldva1dMU0V0TFk5YXNXVXliTm8yWk0yZnk0WWNmRmhzb09uZnVITW5KeVZaaDNMd3dVa2s3STFXcFVvV1dMVnZTcWxVcjR1TGlpbHo3K3V1dnMyM2JOc0xEdzNucXFhY0s3UVowbzhqSVNDSWpJK25Rb1VPUnZ3TWtKU1VCVUxaczJYem56R1l6NGVIaEJBWUc1Z3NpYmRxMGlRTUhEdEM3ZDIvTHlOYnc4SENXTFZ2R3pKa3pTeldRbkptWnlkYXRXN0cxdFdYbHlwVUZmcmJWcTFjemYvNThObTdjYUFramRlN2NtZERRVUg3NjZTZWVldXFwZk4wbVJlNEVoWkZFUkVSRVJFUkVSRVJFUkNTZndNQkEvdC8vKzMvNWpuLzMzWGNzWHJ5NHdHdGlZbUtzdWlqbGVlV1ZWK2pYcngvcDZlbk1temV2d0d0emNuSUFDQWtKeVRmcUpNOFRUenhSNEV1LzZPaG9UcDQ4U2RldVhRdjlQQ1h4d3c4LzhNY2ZmOUNuVHgrckY3NGpSb3hnMkxCaERCMDZsRzdkdXZIbGwxOFNFQkRBNk5HamJ5djg5RmNMS0grOTQwWjA0a0dGa1VSRTdoTVhMMTRrSWlLQ0o1OThFcFBKVk9qUHlZS0VoSVFRR2hwS3QyN2Q4UGYzWjlpd1lRd2ZQcHdQUC95UWtTTkhGamx1ZGV2V3JVRHV6OTg4ZVdHa2tuUXNndHdPU3YvODV6OUx0SGJqeG8xY3VIQUJnSDM3OXJGbno1NGl1MFdaeldZKysrd3pJRGRnVTVTOE1OS2Z4OUFCSEQxNmxDdFhydENsU3hlcjQ4bkp5U3hldkpqcTFhdno2cXZYZjJhV0wxK2VVNmRPTVhmdTNBSTdQdjFWd3NMQ1NFMU5wVm16WmdVR2tRQmF0V3JGcDU5K3lvNGRPMGhPVHNiTnpZM0F3RUM2ZE9uQ3FsV3JHRDE2TlAzNzkrZHZmL3ViVmNBc0lTR0I5ZXZYRnpuU1Q2UW9DaU9KaUlpSWlJaUlpSWlJaUVpQkNocGwwcXBWSzZ2L2d0NXNOak4vL253U0VoSXdtVXhVcVZLRnZuMzdXcjNjckZDaEFnRHU3dTZzWGJ1MndHZnQyTEdEY2VQR01YZnUzQUs3TVJYR2FEVHk0WWNmWW10clM2ZE9uVXA4M1o5RlJFU3dkT2xTQWdNRDZkNjl1OVU1RnhjWEpreVl3SUFCQS9qc3M4OXdkWFhsL2ZmZnYrZEd0UlRIMGQ0VkR5Y2ZFdE12Y1BiYTBkSXVSMFJFQ2xHNWNtWGF0bTBMNUhZZW5EbHpKZ0RidG0xajRNQ0JEQm8waUFZTkd0Q3hZOGRDZjJabVpXV3hhTkVpMXF4WlE3Tm16ZWpYcng4QXRXclZZdWpRb2N5ZVBadkV4RVJHamh5SnA2ZG52dXR6Y25KWXUzWXRnWUdCK1ByNldvNGJqVVlBcTVGeFJxT1JmZnYyV1YyZmxwWkcrZkxsZ2VKSHVpVWxKVEYzN2x5MmJ0M0tFMDg4UWUvZXZaa3laUXBqeG93aE9EaVlQbjM2RkJoRy91R0hIemh3NEFDdFdyVXE5bmVIUzVjdUFibS9pL3padG0zYkFIajY2YWN0eDB3bUV6Tm56aVFqSTRQMzNudlA2alBVckZtVGJ0MjY4ZTIzMzlLMGFWTmF0MjVkNUxQdmxvMGJOd0s1djVzVnBtelpzalJ2M3B5d3NEQzJiTmxDY0hBd0FBTUdETUJrTXJGNjlXbysrZVFURmk5ZVRMVnExYkMxdGVYeTVjc2tKQ1JnTnBzVlJwSmJwakNTaUlpSWlJaUlpSWlJaUlpVVdJVUtGU3pob3RPblQ3Tnc0VUxPbnovUDFLbFRjWEZ4WWN5WU1YejY2YWNNR0REZ3JvLzlpSXVMWTlLa1NVUkdSdEsvZjMrcVZxMTZTL2M1YytZTVk4YU13Y0hCZ1hIanhsbDFCb2lMaTJQZHVuV3NYYnNXazhsRXk1WXQyYkZqQjIrOTlSWXZ2UEFDWGJ0MkxmREY1cjJxdkZObEV0TXZrSkdkeXBYMDg1UjNxbExhSlltSVBQUk1KcE5WcDcwYU5XcFFvMFlOSWlNam1UTm5EcEdSa1F3Wk1vU2FOV3N5Yjk0OFJvNGNTVkJRRVAzNzk2ZEtsZngvaisvZXZadEZpeFlSRXhORDI3WnRHVDU4dUZVM3BZNGRPMkp2YjgvczJiUHAyN2N2M2J0M0p6ZzQyQ3J3RXhvYVNrSkNBbjM3OXJXNmQzUjBOSEE5YUF5NW5adEdqUnFWcjQ3aWZpNW5aV1d4ZHUxYWxpMWJSa3BLQ3AwNmRXTFFvRUU0T0Rnd2YvNThKaytlek9yVnE5bXlaUXN2di93eW5UcDFzblFBK3ZYWFgxbThlREVWS2xSZzhPREJSVDRIY2tQUGdHWFVXaDZUeWNUV3JWdng5L2ZIeDhjSHlBMVN6Wmt6aC9Ed2NNYU1HWU8zdHpjSkNRbWtwS1NRbkp4TVVsSVNsU3BWd3M3T2pubno1bEcvZm4ycjcrT3ZrSkNRd0w1OSt5aFRwZ3hCUVVGRnJtM1hyaDFoWVdGczNMalJFa1l5R0F3TUhqeVlWcTFhc1hidFdnNGRPc1RwMDZleHQ3Zkh3OE9EcDU5K3VzaVFrMGh4Yk14bXM3bTBpeEFSRVJFUkVSRVJFUkVSa1h2WDFLbFRTVTFONVlNUFB1RG8wYU1jUFhxVTdkdTNjL3o0Y1pvMWE4YlFvVVB4OXZZR0lDVWxoVVdMRnJGcDB5YXFWcTFLOCtiTmFkR2lCVXVYTGlVbUpxYlFaMlJsWlpHYW1vcWJtMXVSSTJQOC9QeVlQSGt5MzMvL1BTdFdyQ0F6TTVQKy9mc1hPNkl0T0RpWW9LQWdSbzRjbWUvY29FR0RpSW1KWWNxVUtkU3JWNCt6WjgreWE5Y3Vmdi85ZC83NDR3OXNiVzFwM2JvMXZYcjFvbEtsU3NURnhiRmt5UksyYnQyS3JhMHRqei8rT0kwYU5hSkpreWJVcUZHamhOOXE2VmdmTVlmZDU5WUE4SEx0OTNpaTRuT2xYSkdJeU1NcFBqNmVzTEF3VENZVFM1Y3VwVldyVnJ6enpqc2NQbnlZWThlT3NXUEhEbzRmUDQ2TGl3dERodzYxQkVQTVpqT2JOMjltMGFKRnBLV2xFUndjVEs5ZXZiQ3pzeU1zTEl4VnExWVJFUkdCcTZzckF3Y09wRjI3ZG9YV2NQTGtTV2JObXNXSkV5Y29VNllNTFZ1MjVPbW5uNlphdFdvTUhEZ1FEdzhQUHYvOGM5YXZYOCs1YytlQTNHNDhUazVPTEYrK0hGdGJXeVpPbkVoMGREUXpac3l3dXZjLy8vbFB2TDI5bVR4NXN1VllYRndjdlhyMVl0eTRjWmhNSmhZdVhNaVZLMWVvVktrU1E0Y09wVW1USmxiM01KbE0vUERERDN6MTFWY1lqVVo2OSs1Tno1NDkrZTY3NzFpeVpBbk96czdNbWpYTHFpdlNxVk9uV0xSb0VaNmVucFF0V3hZSEJ3ZU9Iei9PL3YzN2FkYXNtVlU5QVB2MzcyZmt5Skc4L3ZycmxpNUFZV0ZoVEp3NEVjZ2RSNWVabVpudnU3TzN0OGZkM1ozTGx5OFhlRitSaDUwNkk0bUlpSWlJaUlpSWlJaUlTSWtZREFhKyt1b3JybHk1UXJObXpYajMzWGVwVnEyYTFScFhWMWZlZmZkZFhudnROZGF0VzhlT0hUdG8xYW9WblR0M0ppa3A2YlpyS0ZldUhEWTJOdXpjdVpOS2xTb3hmUGh3YXRXcWRWdjM3TisvUDFsWldkU3JWNDlWcTFheGNPRkNBTHk4dk9qVnF4Y2RPblN3R21GVHFWSWwzbnZ2UGJwMzc4NlBQLzdJMXExYk9YTGtDT1hMbDcvbncwZzNka0tLVFk1VUdFbEVwSlRZMk5nd2YvNThJTGZMVU1lT0hiRzF0V1hKa2lXY09IRUNYMTlmK3ZmdlQvdjI3YTNHcHRyWTJOQzJiVnNhTjI3TTdObXoyYjkvUDcxNzkyYmV2SGxzMkxBQk96czdPbmZ1VEs5ZXZZcnQzQmNRRU1DOGVmUDQ5ZGRmQ1FrSlljdVdMVlN1WEpsVHAwNlJtWm5KNk5HanNiZTNKems1bVo5KytnbXoyWXlucHlmRGhnMnpDZzdiMnRyaTVlVmxkZS9pUnJQNStmbGhiMjlQLy83OWVmSEZGM0Z3Y01pM3htQXcwSzFiTjlxMGFjUFdyVnNKRGc3bXYvLzlMNTk5OWhsZVhsNzg2MS8vd3MvUHorb2FUMDlQamgwN1poa25CN25Cb1JZdFdqQnMyTEI4endnUER3ZXc2aTRVRkJSRTI3WnRjWFIwcEh6NThuaDRlT0RoNFVHNWN1VndkM2ZIdzhNRFoyZG5BS1pQbjg3bXpadlp2MzgvRFJvMEtQSXppenhNMUJsSlJFUkVSRVJFUkVSRVJFUkt6R1F5V1kxNktTMnBxYWs0T2pvVzJVWHBWcGhNSmxhdVhFbXRXcldvVTZlTzFkaWN3aVFuSjNQNDhPRml4NlRjQzQ1ZkR1UGJRK01CcUY2aEtUM3JUeTNsaWtSRUhsNG1rd216Mld6MXMrenk1Y3VXcmpzbGtaNmVqcE9URTBhamtSOS8vSkhubjMvK2xrZUdIVHQyekJLcTNibHpKeTFhdE1oWDc1MzhIY0JzTnBmbzUreWZiZHk0a1JZdFdsaUZ0UDdNWkRLUm1abEpWbFlXTGk0dWhkWnRNcGs0ZXZRb2RlclV1ZWs2QUs1ZXZVcFVWQlNOR3plK3BldEZIbFFLSTRtSWlJaUlpSWlJaUlpSWlEd2tZcE9PODludXdVQnVsNlFoUVYrVmNrVWlJaUlpOHFBcC9mOTBRVVJFUkVSRVJFUkVSRVJFUlA0U2JtV3VqNXRMTkY1QS84MjZpSWlJaU54cENpT0ppSWlJaUlpSWlJaUlpSWc4SkZ3ZHJvL3VNWnROWERQR2xXSTFJaUlpSXZJZ1VoaEpSRVJFUkVSRVJFUkVSRVRrSVdGalkwUFpHN29qWFRWZUxNVnFSRVJFUk9SQnBEQ1NpSWlJaUlpSWlJaUlpSWpJUStUR1VXMHBtVmRLc1JJUkVSRVJlUkFwakNRaUlpSWlJaUlpSWlJaUl2SVFLZXZvWmRsT3pvZ3Z4VXBFUkVSRTVFR2tNSktJaUlpSWlJaUlpSWlJaU1oRHhOV2h2R1U3T1NPaEZDc1JFUkVSa1FlUndrZ2lJaUlpSWlJaUlpSWlJaUlQRVJjSGQ4dDJjb2JHdEltSWlJakluYVV3a29pSWlJaUlpSWlJaUlpSXlFUEV5YjZzWlRzMU03RVVLeEVSRVJHUkI1SENTQ0lpSWlJaUlpSWlJaUlpSWc4UjV4dkNTR2xaMTBxeEVoRVJFUkY1RUNtTUpDSWlJaUlpSWlJaUlpSWk4aEJ4dGk5bjJVN0xTaXJGU2tSRVJFVGtRYVF3a29pSWlJaUlpSWlJaUlpSXlFUEVPb3lremtnaUlpSWljbWNwakNRaUlpSWlJaUlpSWlJaUl2SVFjWGE0SGtiS01XV1JiY29zeFdwRVJFUkU1RUdqTUpLSWlJaUlpSWlJaUlpSWlNaER4TVhlM1dyZm1KMWNTcFdJaUlpSXlJTklZU1FSRVJFUkVSRVJFUkVSRVpHSGlLM0JIZ2RiUjh0K2VsWktLVllqSWlJaUlnOGFoWkZFUkVSRVJFUkVSRVJFUkVRZU1vNTJicFp0WTdiQ1NDSWlJaUp5NXlpTUpDSWlJaUlpSWlJaUlpSWk4cEJ4dEhPMWJHZGtwNVppSlNJaUlpTHlvRkVZU1VSRVJFUkVSRVJFUkVSRTVDSGphT2RpMlZabkpCRVJFUkc1a3hSR0VoRVJFUkVSRVJFUkVSRVJlY2lVdVNHTXBNNUlJaUlpSW5JbktZd2tJaUlpSWlJaUlpSWlJaUx5a0xIdWpLUXdrb2lJaUlqY09Rb2ppWWlJaUlpSWlJaUlpSWlJUEdTc095T2xsV0lsSWlJaUl2S2dVUmhKUkVSRVJFUkVSRVJFUkVUa0llTm81MnJaenN4UkdFbEVSRVJFN2h5RmtVUkVSRVJFUkVSRVJFUkVSQjR5anZicWpDUWlJaUlpZDRmQ1NDSWlJaUlpSWlJaUlpSWlJZytaTWpkMFJzcklUaTNGU2tSRVJFVGtRYU13a29pSWlJaUlpSWlJaUlpSXlFUEcwZTZHemtnNTZhVllpWWlJaUlnOGFCUkdFaEVSRVJFUkVSRVJFUkVSZWNpVXNYVzJiR2NxakNRaUlpSWlkNURDU0NJaUlpSWlJaUlpSWlJaUlnOFpCN3Nid2tqWkNpT0ppSWlJeUoyak1KS0lpSWlJaUlpSWlJaUlpTWhEcG95dGsyVmJuWkZFUkVSRTVFNVNHRWxFUkVSRVJFUkVSRVJFUk9RaFk5VVpTV0VrRVJFUkVibURGRVlTRVJFUkVSRVJFUkVSRVJGNXlKU3h2UjVHeXNveGxtSWxJaUlpSXZLZ1VSaEpSRVJFUkVSRVJFUkVSRVRrSWVOd3c1aTJMRk5HS1ZZaUlpSWlJZzhhaFpGRVJFUkVSRVJFUkVSRVJFUWVNdmEyam9DTlpUOHpKNjMwaWhFUkVSR1JCNHJDU0NJaUlpSWlJaUlpSWlJaUlnK2hNamQwUjhyVXFEWVJFUkVSdVVNVVJoSVJFUkVSRVJFUkVSRVJFWGtJT2RnNVc3WXpjOUpMc1JLUkI5dTFhOWRLdTRSYmxwcWF5dFdyVjB1N2pEc21KeWVIbUpnWTB0UHZ6dDk1V1ZsWjdONjltL1BuejkvVWRULysrQ01oSVNINWpodU5SaVpPbk1qcDA2Y3R4eElTRXBnOGVUS1hMMSsrN1hwRlJPNFd1OUl1UUVSRVJFUkVSRVJFUkVSRVJQNTZaV3lkU1A3ZmRwWTZJNG5jRmZIeDhiejIybXU4L2ZiYnZQVFNTN2Q5dnovKytJT1ZLMWN5ZXZSb0hCMGRiL2srV1ZsWlRKczJqYlp0MjlLOGVmTUMxK1RrNURCa3lCQmNYVjJaTldzVzl2YjJKYjUvVGs0T1M1WXM0Y3FWSzd6NzdyczNkVzFCdFo0NmRZckl5RWhPbkRqQmdBRURjSEZ4dWFWN1hibHloYjU5K3pKaHdnVDgvUHlJaW9vcThiVU5HalRBemMzTjZsaGtaQ1FCQVFIWTJ0b0NjUFhxVmNhT0hVdVBIajE0NDQwM1NuenY0OGVQazVxYW11OTRkblkyWVdGaHZQRENDL2o1K1FHNUFiR3RXN2ZTczJkUHZMeThyTllmTzNhczJHY1pEQVpxMUtpUjcvajQ4ZVB4OC9PalQ1OCtKYTViUktRd0NpT0ppSWlJaUlpSWlJaUlpSWc4aE5RWlNlVHUyNzU5T3dEMTY5Y3Y4THpKWkNJdExhM1E2dzBHQTg3TzEvKzNldVhLRmNMRHd4azNiaHovK3RlL2NIQndZUGZ1M1h6d3dRY2xxbWYrL1BrOCt1aWpaR1JrY09YS0ZjYU5HOGNiYjd4Qmp4NDk4cTIxdGJXbFc3ZHVmUFRSUnl4YXRJZ2hRNGFVNkJsNTEzcDVlZkg5OTk5ak5wc1pPM1pzaWEvZHVYTW5lL2JzNGZ6NTg4VEd4bkxod2dWTUpoUDI5dmI0K3ZweS92eDVBZ01EUzN5L3p6Ly9IS1BSeU9EQmc2Mk83OW16aC9uejUxc2RNNXZObU0zbS84L2VmWVpIV2Fidkh6OW5KcjFBU0NBRWd5VFVBQ0lvWFlYMUQ0cUtoUlZFeGNYT0xxSWlMbElFTElDQVFVRkJFQ2tMRzNUQlJRUmNOejlZV1JBTGlLRFNsS0lJUkVKUElRbHBrNm4vRjlrOFpFZ2hvWTB3Mzg5eGVIZy85OU91R2RxTG5NZDF5V3d1TzJCbzVzeVpIbUdrMWR5azlnQUFJQUJKUkVGVUF3Y082TmxubjFXL2Z2MDBZTUNBS3Rkek5vV0ZoWm8rZmJxazRsQ1hKQzFac2tTclY2K1dKT1AzeTRJRkM0eFFWdmZ1M2RXcFV5Zjk5YTkvbGN2bHF2VDVRVUZCU2s1TzFsdHZ2YVdzckN4Tm5EaFJrcFNlbnE1YXRXcGRzTThCd0xjUlJnSUFBQUFBQUFBQUFQQkJnWlpnWTIyak14SndVV3pjdUZHQmdZSGF1WE9uZHU3YzZYRXVOalpXTld2VzFLQkJneXE4UHk0dVR2UG56emVPdTNUcG9tZWZmVmJ2dnZ1dUpreVlvSEhqeHNucGRNcHF0ZXJ4eHg5WDdkcTF5MzNPZ1FNSHRHTEZDaVBjRWhZV3BqZmVlRU9USmsxU1VsS1Nzckt5eW9SMUpLbG56NTdhdkhtejB0UFQ1WEE0NU9kWDlSOHY5K25UUnk2WFMzUG56dFYxMTEybk8rKzhzMHIzWldkbmE5ZXVYYnJxcXF2VXBFa1RIVGx5UksrOTlwbzZkdXhvZENDcVNnQnIyclJwYXRLa2lRNGZQbHh1MTZGZXZYcXBWNjllSG5zZmYveXhrcEtTdEdyVnFyUFdtWnljTEVtNjQ0NDdxdlM1cXNydGRzdHFMZjQ3MmVGd1NKS0tpb3FNdmFLaUl1UC9KZDlIeWE5clNXQ3BmLy8rNnRHamg5SGxLQ2twU1d2WHJ0WGl4WXVOOTloc050bHN0Z3RhT3dDVUlJd0VBQUFBQUFBQUFBRGdnL3hMaDVFY2RFWUNMclNNakF6dDJMRkRack5aOCtiTms5VnFsY1ZpTVVhV2RlM2FWZmZkZDU4a3FXL2Z2bVc2L2F4WXNVS0ZoV1gvYlA3eGozL1V3WU1IdFczYk5wMDhlZExZdi9IR0c0MVJYbWZhdEdtVFZxeFk0YkVYRUJDZ1YxOTlWVk9tVE5HMTExNnJ6ei8vM09qSVU1clQ2WlRGWWlsM3pOeklrU1BWdFd2WENyK0R2bjM3NnNjZmY5VGN1WE4xd3cwM1ZLbnp6dTIzMzY3YmI3OWRrclIxNjFaOTlkVlhpb21KTVlJM0pUVlpyVmIxNnRWTE1URXhIdmVucEtSb3pabzFaKzBRZEQ0eU1qSzBldlZxTld6WVVGbFpXY3JLeXBKVUhLU1NpcnNNblJrK0t4RWNIS3pHalJ2TDVYSVpZU08zMnkyWHl5V2J6U1kvUHorTkd6ZE9KcE5KZVhsNTZ0Mjd0eDU3N0RHMWJkdFdrcFNhbXFvQkF3Ym9tV2VlcWZEWEd3QzhqVEFTQUFBQUFBQUFBQUNBRHdxd0JCbHJ1NHZPU01DRjlza25uOGpwZE9wdmYvdWJZbUppZE9lZGQrcFBmL3FUSG4zMFVlT2EvZnYzUzVKYXRXcWxtMjY2eWVQK3I3LytXb2NPSFNyMzJjOCsrNnlzVnF0Q1EwT05aNXdMaThXaVVhTkdTU3J1bnRTdlg3OHkxeXhkdWxTUmtaRzY5ZFpieTV4cjBLREJXZC9SdTNkdmZmdnR0MHBLU3RJTEw3eHd6cldXcDF1M2JtclZxcFhIM3RkZmY2MDFhOVpVNmY3VTFGU1Bya2xwYVdseXU5M2FzMmVQeDNYMTY5ZjNHTkcyYU5FaTJlMTJwYVNrYU9qUW9XV2V1MmJObWdwcmFOcTBxZDU3N3oxdDJiS2x6UGk2dSs2NlM1STBiOTQ4UlVaR3l1RndhT0RBZ2FwVnE1WnljbklrU1g1K2ZobzRjS0FDQWdLVWs1T2owTkRRTWgycjNHNjNSM2dMQUM0MXdrZ0FBQUFBQUFBQUFBQSt5TjhTYUt6dGpHa0RMcWpDd2tLdFhMbFNiZHUyMWRWWFgyMk0yTHBRQVJHTHhhTFEwTkJ6dmo4cEtVbnA2ZWw2N3JubkZCeGMzQ1d0VWFOR2F0U29VWmxyazVPVEZSc2JxLzc5KzUvVHUzYnMyQ0dwZUlUWUF3ODhvUHIxNjFkNi9jYU5HNDFSWkwvOTlwc2s2WWNmZmpEV2taR1I1MVJIZWQ1OTkxMXQyN2F0elA2UUlVTThqc2VORzJlRXhmYnMyYU5WcTFhcFU2ZE9aY0piMmRuWkdqOSt2SHIwNkZIaFdMcVM3N3RwMDZZYU4yNmNIQTZIWG4vOWRUVnAwa1IvK3RPZmpHdjY5dTFyM0ROdjNyd3l6eW5abXpCaGdqcDM3cXpFeEVUak96cDU4cVNTazVPMVljTUc0emczTjFkUFBmV1VwT0lRRndCY1RJU1JBQUFBQUFBQUFBQUFmSkMvdVZSbkpHZVJGeXNCcmp3bWswa0RCdzQweG1qWjdYWkp4YVBSenNWSEgzMmtSWXNXR2NmUFBQT01ldmJzZWM3MWhZV0ZhY21TSmRxelo0L0dqUnVudUxpNGMzN1cyV3pjdUZGWFgzMjEwdFBUOWVHSEgycmt5SkdWWGo5NzlteGozSm5OWnBNa0xWeTRVR2F6V1pMVXBrMGIzWDMzM1Jlc3ZrNmRPaGtkbTVLVGt6Mis2NXljSEEwY09OQzQxbXExYXVyVXFRb01ETlNRSVVNVUhSM3Q4YXowOUhSSlVwMDZkY3AwYkRwVFJFU0VicnJwSm0zZXZGa3VsMHUxYXRVeUFrOGxYWkJlZlBGRnRXblRwdHo3OC9MeVBHcnIxS21URWhJU1pMUFp0R0RCQXJWcjEwNU5temFWSkczZXZGbDc5KzQxeHQ4MWJ0eFlLU2twVmZ1Q0FPQWNFRVlDQUFBQUFBQUFBQUR3UWY2bHhyVFo2SXdFZU1peG50REI3QitWa1orcWpJSkRpZ2lLVWJkR2ozdjh1YWxNVUZDUVIyZWN3c0pDWS85Y3RHM2JWaUVoSWJMWmJKb3paNDRjRHNjNVBhZkUvZmZmci9qNGVMMzIybXQ2N3JubmxKU1VwS2lvcVBONlpubCsvZlZYcGFTazZPbW5uMVphV3BvKytlUVRQZnJvbzRxSmlhbndubi84NHgvR2V1REFnVXBKU2RHNzc3NXJCTHNrYWRPbVRSZXNSbjkvZjZQYlVraElpS1NLdXkrOTlkWmJTazFOMWZQUFAxOG1pSFN1dnZycUswbkZ3YXMxYTlhb1I0OGV4cm5NekV3ZFBYcTAzUHRLajVlVHBPN2R1MHVTdG16WklrbTY3Nzc3MUtSSkUwbkY0YWJEaHcrclQ1OCt4dlZuanFnRGdBdUpNQklBQUFBQUFBQUFBSUFQWWt3YlVGYU85WVMrUFBDK3RoOWJYZVpjN2RBR2FudFYrYU8zem1TMVdvMlJXNUxrZHJzbEZZL1dTa3BLTXZZblRacFVwZWMxYmRwVVRaczJWVjVlbnViTW1WUHVOYVZIbVoxcDM3NTlaZlk2ZE9pZ3Q5OStXei8vL1BORkNTSkp4WjJHTEJhTHVuZnZMcnZkcms4Ly9WVC8vT2MvTlhUbzBMUGUrOE1QUHhqZGUzSnpjK1Z5dVl6dVNPZkxaREpWK3g2MzI2Mjh2RHpkZHR0dEY2d3prOTF1MThhTkd4VWVIcTZqUjQ5cTJyUnB5c3JLTWpvWUxWMjZWUDcrL2hYV2N5YVh5NlZGaXhZcExpN09DQ0pWNUo1Nzd2RTR0dGxzNS9TOUFFQjVDQ01CQUFBQUFBQUFBQUQ0SUk4eGJTN0NTTUNYQnhicXE1Ui9WSGkrWm1DZEtqL0x6ODlQRHozMGtIR2NrcEppZEwycFY2K2VzVyt4V002dDJITE1ueisvd25QbEJWZWsweUduRWs4Ly9iUU9IejdzY1kzVmFsVldWbGFaOEVyWHJsMHJIYm1XbnA2dU5XdldxRk9uVG9xSWlKQWs5ZWpSUTU5OTlwbnV1KzgrTldqUW9OTFBzMnpaTWdVRkJjbHF0ZXExMTE3VE5kZGNvNWRlZXVtY1I5MlZmQlpKQ2d3TVBNdVZaWmxNSm8wWk0wYUJnWUhhc0dGRHVWMkY4dkx5SkVrSERoelE2dFZsQTIyUzFMNTlleVA4dFdyVktybGNMclZ0MjFZMm0wMkRCZzNTaEFrVGpDRFJxRkdqMUtGRGgzS2ZrNU9Ubzc1OSt4ckhicmRiTTJmTzFNNmRPelY1OHVTemZwN2p4NDlyOWVyVkNnd01WRlpXbGc0ZVBLaWJiNzc1clBjQlFGVVFSZ0lBQUFBQUFBQUFBUEJCQVl4cEF3eWY3RXJVajhmWGV1ekYxN3BPVjlWb3BucmhUVlV2dkptaVF1cFgrWGwrZm42Ni8vNzdqZU1QUC94UWtuVDk5ZGVyYTlldXh2NysvZnZQcy9MVDVzeVo0ekhLckxSTm16YnBsVmRlS2JQLzg4OC9TNUthTjI4dVNicjk5dHQxNnRRcGoydVdMVnVteU1oSVl3eFlpZmo0K0VycitmdmYveTZuMDZtSEgzN1kySHY0NFllMWR1MWF6WjQ5VzRtSmlSWGV1M3YzYm0zWnNrWDMzWGVmbGk5ZnJzY2VlMHp6NXMzVDZOR2o5ZHBycjFYNjNzcVVmTFlhTldxYzAvM2g0ZUdTaWp0Y0hUdDJyTUxyTm0zYVZPRW91VGZlZUVOUlVWR3kyKzFhc21TSnVuWHJKcXZWS3B2TnBpNWR1bWpCZ2dYR2U4YU9IVnZsd0ZwNmVybzJiZHFrcDU5K1d1M2F0Zk00Rng4ZnI0U0VCSDMvL2ZlNjVwcHJGQklTSXJQWnJJOCsra2hTOGFpNk5tM2E2SzY3N3FyU3V3RGdiQWdqQVFBQUFBQUFBQUFBK0tEU1k5b2N6aUl2VmdKNFQ2RTlWNHUzajlLUlV6OGJlODFxZDFhM1JvOHJKcnhwSlhkV3p5Ky8vQ0pKZXZ2dHQ5V29VU1BGeHNaZXNHZTNiOTllbjN6eWlVSkNRaW9jWmRhaFF3ZmptdEtXTDErdTlldlhhOFdLRlFvSkNkRzk5OTViNXQ1VnExYXBmdjM2ZXZUUlI2dGMwL2J0MjdWMjdWcmRjY2NkSHAyWG9xT2pkZDk5OTJuSmtpVmF0MjVkbVlDVFZEeTY3SzIzM2xMVHBrM1ZzV05ITFYrK1hLMWF0ZEtrU1pNMGF0UW9MVnEwU0czYXRLbHlMYVdkUEhsU2tsU3paczF6dXIvRXpKa3o1WFE2eTMzKzAwOC9yVDU5K3VqQkJ4OHM5OTZTb05HNmRldVVrWkdoWHIxNmFlblNwY2I1K3ZYckt5OHZUNDBhTlZMdjNyMFZGeGNuU1hybm5YY1VGUlZsaEx1c1Zxdm16Sm1qME5CUVNjWGZiVkpTa29LQ2duU21idDI2S1RnNFdHUEdqTkdjT1hQVXVIRmpSVWRIYTlXcVZlZjFQUUJBUlFnakFRQUFBQUFBQUFBQStDQi9TK2t4YllTUjRIdmNicmMrM0RIR0k0aDBkL01YMUM3MnduYUhPWFhxbEw3Ly9udTFiTmxTQnc4ZTFDdXZ2S0taTTJjYUlaTHprWnljTEpQSnBMdnZ2bHY3OSsvWHVISGpOSHo0Y0xWcDAwWXVsMHV6WjgrV3pXYlQwS0ZERlJZVzVuR3Z5K1hTbGkxYjFMcDE2eklocGZPUms1T2p5Wk1uS3lRa1JFOCsrV1NaOC8zNzk5ZTZkZXMwWThZTXRXelpVakV4TVI3bkZ5OWVyTlRVMURLZGsxcTNicTBwVTZhb1diTm0yckpseXpuVnRuUG5Ub1dIaDZ0T25hcVAzQ3RQUldHbWtvQlNVRkNRSWlNakszMUd3NFlOMWFWTEZ6VnUzTGpNdWJDd01NMmRPOWRqejI2M0t6NCtYaTFhdEREMnpyekdaREpWT0I3dXdJRURrcVNOR3pkcTM3NTk1VjdUcFV1WEMvTDdFZ0FJSXdFQUFBQUFBQUFBQVBnZ2YvUHB6a2gyeHJUQkIyMCt0RnlIYzNZYngvZTJmRkZ0NnQxMndkL3puLy84UjNhN1hRODk5SkJNSnBOZWVlVVZKU1ltYXNLRUNlZjh6S0tpSWsyZVBGbWZmLzY1Qmc4ZXJNek1UTDM4OHN0eU9CeXFXN2V1Sk1sc05xdXdzRkNyVjY5V3JWcTE5UGpqajNzOFkvZnUzY3JOemRXTk45NTRYcC92ekxyR2pSdG4xRk9yVnEweTF3UUZCV25Zc0dGNjhjVVg5ZXFycjJyYXRHa2VBWmcxYTlhb1I0OGVhdCsrdmJadTNlcHg3elhYWEZQdG1wbzNieTZydGZqdnVHM2J0dW5hYTYrVnlXU3E5QjY3M1M1L2YzOWpGRnRnWUdDbDE1K0xaczJhNllVWFhpaXovL0hISDJ2ZXZIbmwzcE9hbXVyUlJhbkVndzgrcUQvLytjOHFMQ3pVdSsrK1crNjlKVUdwSlV1V2xOczlTeXIrZmdrakFiZ1FDQ01CQUFBQUFBQUFBQUQ0SUkvT1NJeHBnNDg1V1hCVWEvYjl6VGkrS2U3Qml4SkVTa3RMMDRjZmZxaTR1RGgxN05oUlpyTlpqenp5aUQ3NDRBTXRYcnhZTjl4d2d5VHA2TkdqMnJ0M3I4ZTllWGw1Wlo2WG01c3JTVnF3WUlIOC9QdzBhdFFvM1hUVFRSbzJiSmh5YzNQMTFsdHZlWFFhZXY3NTUzWDA2RkV0WHJ4WXRXdlgxdDEzMzIyYzI3UnBreVNwYytmT0YrU3pXcTFXalI4L1hqdDM3dFJqanoybW0yKyt1Y0pyMjdadHEzNzkrbW5Ka2lVYVBYcTBKazJhWkl3dmUrU1JSM1RUVFRkVjZaMUhqaHhSY0hDd3g5NkpFeWM4amt2R3BlM2N1Vk1wS1NucTI3ZnZXWjg3WThZTXJWMjdWZzZIUThIQndXclNwRW1WNnFtdWtzOWNXdmZ1M2RXcVZTdmoyTzEyYTlhc1djck16SlRMNVZKc2JLd0dEQmdnaThWaVhCTVZGU1ZKaW9pSVVISnljcm52MnJScGsxNTU1UlhObURHajNHNU1BSEFoRVVZQ0FBQUFBQUFBQUFEd1FZeHBneTliK2N0MHVkd09TVkowYUVOMWEvVEVCWCtIdytIUTFLbFRWVkJRb0VHREJobmRhUHIzNzY5ZHUzYnBvNDgrVXZQbXpTV3B3azQ0Y1hGeEhzZGZmZldWSktsZXZYb2FPM2Fzb3FPak5XYk1HTzNidDAvang0OVhRa0tDeC9YKy92NGFPM2FzQmc4ZXJKa3paeW9tSmtidDI3YzNuaFVYRjZlWW1CZzVuVTRWRmhaVytGbWNUbWU1NFNpVHlhVFEwRkNscGFWcDNMaHgrdlhYWDNYTExiZm80WWNmUHV2Mzg4UVRUeWcxTlZVYk4yN1VNODg4b3hFalJxaDE2OWE2NDQ0N3pucHZpYWxUcDFicE9yZmJyWVVMRjZwT25UcnEzcjI3c2Qrb1VhTXlZU1pKNnQyN3Q1bzBhU0tMeGFLMmJkc3FJaUpDa3BTZm55KzMyMTNoZXdvS0NpUVZkMVlxNy9zcVlUYWJLeHlORnhVVlpZU0xVbEpTTkh2MmJCMDVja1NKaVlrS0RRM1Y2TkdqTlhmdVhEMzExRk1lb1NVQStEMGhqQVFBQUFBQUFBQUFBT0NEL0MybHg3UVJSb0x2U00zK1NRZE9icEVrbVUxK3V2L2FzYktZL1Mvb094d09oeVpPbktodDI3YXBUNTgrUmdCSUtnNmlqQm8xU2prNU9YSTRpZ05SZ3djUDF2WFhYKy94alBmZWUwOFpHUmtlZTdmZGRwdjI3ZHVub1VPSHltUXlhZlRvMGRxelo0L0dqQmxUWVllam1qVnJhdUxFaVJveVpJZ21UcHlvZDk1NVIxYXJWY2VQSDljRER6d2dTZnIrKysvMXlpdXZWUGg1TWpNejFidDM3ekw3MGRIUkdqdDJyRWFPSEtuOC9IemRmLy85K3ZPZi8xeWw3OGhzTnV2bGwxL1d4SWtUdFhIalJnMGJOa3d6WnN4UWl4WXRxblMvSkEwZlByeE0xNkt0VzdlV0NYY3RXclJJTzNiczBJc3Z2aWcvdjlNL0loODBhRkM1ejIzVXFKRWFOV3BVWnI5ZnYzN0d5TGZLZlB6eHgvcjQ0NDhyUEI4WEY2ZjU4K2VYMlhlNVhOcTFhNWQyN2RxbGI3NzVSai8vL0xNNmRlcWtlZlBtS1RvNldwSTBkKzVjelprelI4T0dEVlA5K3ZYVnVYTm4zWERERFVwS1NsSnFhbXFGNzdUYjdaS2tFU05HZUhSVk9sUERoZzMxNXB0dm52VXpBa0JsQ0NNQkFBQUFBQUFBQUFENG9FREw2YTRjZEVhQ0wvbHM3M3ZHdXZQVmZWUTc5T29ML283MDlIUnQyN1pOWGJwMDBWLys4cGN5NXlNaUloUVJFYUg5Ky9kTGttclhycTBHRFJwNFhGTmV4NTdJeUVpOS9QTExrcVRObXpkcjc5NjlHakZpUktVajBhVGk4RXRKOE9mdzRjTTZjT0NBSktsVHAwNlNpc00zUTRjT3JmYm5EQWtKVWFOR2pkU3NXVFBkZXV1dHV1MjI2bzI2SytuY3RIanhZam1kem1vRmtTUXBOamEyek1peEkwZU9lQnc3blU3OThzc3Y2dFdybDI2OTlkWnFQZjlNdzRZTk13Sms1eU1zTEt6Y2ZiUFpyQTgrK0VBblQ1NVVwMDZkTkh6NDhETGRzY0xDd2pSOCtIQTk5TkJEV3JseXBUWnQycVR1M2J1clY2OWVPblhxMUhuWFZyTm16Zk4rQmdDWTNKWDFrUU1BQUFBQUFBQUFBTUFWcWNDZW95bGY5NUVraGZqWDBJZy9mT0xsaW9DTGIxL21kMXE4ZmJRa3ljOGNvS0UzTFZGSXdNVUpYK3pmdjEveDhmR1ZkcUU1WDVtWm1jWklyNnJJejg5WGFHaW8zRzYzOXV6Wm80U0VoQXRTbjl2dGxzbGtPdS9uWEV3dWw4c1lsZmQ3ZHJuVUNRQ1ZvVE1TQUFBQUFBQUFBQUNBRDJKTUczelJ4b01mR2V1TzllKzlhRUVrU1dVNjlsd00xUWtpU1ZKb2FLZ2t5V1F5cVdYTGxoZXNqdDk3RUVuU1pSUHd1VnpxQklESzhEY1pBQUFBQUFBQUFBQ0FEL0kzQnhscnhyVEJGMlFYbmxCSzFuWkp4VjJSYm9ycjUrV0tBQUM0TWhGR0FnQUFBQUFBQUFBQThGRis1Z0JqN1NDUWhDdmMxcVAvWjZ5dmpibmxvblpGQWdEQWx4RkdBZ0FBQUFBQUFBQUE4RkgrbGxMZGtSalZoaXVZMiszU3RxT2ZHY2R0NnQzbXhXb0FBTGl5RVVZQ0FBQUFBQUFBQUFEd1VmN21RR050ZDFtOVdBbHdjZjJhdVZsNXRwT1NwTENBS01WRnRQWnlSUUFBWExrSUl3RUFBQUFBQUFBQUFQZ29mMHVwTUJLZGtYQUYyM3BrbGJGdUc5dlRpNVVBQUhEbEk0d0VBQUFBQUFBQUFBRGdvenpIdE5FWkNWY21tN05RZXpNMkdjZlgxYnZEaTlVQUFIRGxJNHdFQUFBQUFBQUFBQURnb3p6SHRORVpDVmVtMzdLMnl5MlhKS2x1V0NQVkNxN241WW9BQUxpeUVVWUNBQUFBQUFBQUFBRHdVWjZka1FnajRjcTBML043WTkwNHFyMFhLd0VBd0RjUVJnSUFBQUFBQUFBQUFQQlJIcDJSR05PR0s5VCtVbUdrSnBFZHZGZ0pBQUMrZ1RBU0FBQUFBQUFBQUFDQWp3b28xUm5KUmhnSlY2QlQxblNkTER3cVNiS1kvQlZYcTQyWEt3SUE0TXBIR0FrQUFBQUFBQUFBQU1CSGVZeHBjekdtRFZlZVh6STJHdXRHa1cxbE5sbThXQTBBQUw2Qk1CSUFBQUFBQUFBQUFJQ1BDckFFRzJ1N3M5Q0xsUUFYeDhHc0hjYTZTUlFqMmdBQXVCUUlJd0VBQUFBQUFBQUFBUGdvZjhhMDRRcDNPR2VQc1daRUd3QUFsd1poSkFBQUFBQUFBQUFBQUIvbGJ3azAxbmJDU0xqQ0ZOaHlsRk9VSmtueU13Y29PalRleXhVQkFPQWJDQ01CQUFBQUFBQUFBQUQ0cUlCU25aSHN6aUl2VmdKY2VLazVQeG5ycThLYnlXVGlSNk1BQUZ3Sy9Jc0xBQUFBQUFBQUFBRGdvL3d0d2NiYTVpejBZaVhBaFZkNlJGdHN6ZVplckFRQUFOOUNHQWtBQUFBQUFBQUFBTUJIZVhaR1lrd2JyaXlIYzNZYjY5Z2FoSkVBQUxoVUNDTUJBQUFBQUFBQUFBRDRLUDlTWVNRYllTUmNRZHh1bDQ2Yyt0azR2b293RWdBQWx3eGhKQUFBQUFBQUFBQUFBQjhWWUM3VkdjbEZHQWxYanN5Q1EzSzRiSktrRVA4YXFoVmN6OHNWQVFEZ093Z2pBUUFBQUFBQUFBQUErS2dBdjJCalhlUW84R0lsd0lWMUlpL0ZXRWVITmZKaUpRQUErQjdDU0FBQUFBQUFBQUFBQUQ0cXdISTZqR1J6Rm5xeEV1RENTaXNWUnFvYjF0Q0xsUUFBNEhzSUl3RUFBQUFBQUFBQUFQZ296ekFTWTlwdzVVakxMOVVaS1pRd0VnQUFseEpoSkFBQUFBQUFBQUFBQUIvbEVVWmlUQnV1SU9uNUI0MTFOSjJSQUFDNHBBZ2pBUUFBQUFBQUFBQUErS2dBUDhhMDRjcDBzdUNvc2FZekVnQUFseFpoSkFBQUFBQUFBQUFBQUI5bE1mbExNa21Tbkc2SDNHNlhkd3NDTG9Ec3dtTnlxL2ozY29oL0RZL1FIUUFBdVBnSUl3RUFBQUFBQUFBQUFQaXdJTDlRWTIxMTVIbXhFdURDeUN3OFlxd2pnMk85V0FrQUFMNkpNQklBQUFBQUFBQUFBSUFQQzdBd3FnMVhscXhTSTlvaVF3Z2pBUUJ3cVJGR0FnQUFBQUFBQUFBQThHR0JmaUhHbWpBU3JnUloxbVBHdWxad1BTOVdBZ0NBYnlLTUJBQUFBQUFBQUFBQTRNTUNMYWZEU0VXT2ZDOVdBbHdZMllVbmpIVkVVSXdYS3dFQXdEY1JSZ0lBQUFBQUFBQUFBUEJoQVg2bHcwZ0ZYcXdFdURDeUMwOTNSb29JSm93RUFNQ2xSaGdKQUFBQUFBQUFBQURBaDVVZTAxYmtKSXlFeTErVzliaXhqZ2lxNjhWS0FBRHdUWVNSQUFBQUFBQUFBQUFBZkJoajJuQWxjYm1jS3JTZk1vNXJCRVo3c1JvQUFId1RZU1FBQUFBQUFBQUFBQUFmRnVnWGFxeUxISVZlckFRNGY5blcweVBhd2dPaVpEWmJ2RmpOcGVOeXVaU2FtbHJ1dWNMQ2l2OWNIejE2Vkh2MjdDbXpuNStmcisrKys2N01ma1pHaGpadDJuVHVoWjZETDc3NFF2Lzg1ei9sY3JrdTZudnNkcnVzVnV0RmZRY0ErQXJDU0FBQUFBQUFBQUFBQUQ3TWMwd2JuWkZ3ZVR0VmxHR3Nhd2I5dnJvaUpTWW1hdkxreWVjVnFuRzVYSHJ0dGRmMDRZY2ZldXpQbXpkUFE0WU0wWWtUSnp6MjNXNjN4bzRkcTFHalJwWDczdVRrWkNVbUpwYlovL3p6ei9YS0s2L29wNTkrOHRpZk5XdVdFaE1UbFptWjZiRmZXRmhZNWorYnpTWkp5czNOVldwcWFxWC9wYWVubC90NWp4dzVvamZmZkZORlJVVXltOC90Ujl0NzkrNVZZbUtpN0haN3BkY3RXclJJZmZyMGtTVHQzNzlmZi92YjM0elBBQUNvSGo5dkZ3QUFBQUFBQUFBQUFBRHY4UnpUVnVERlNvRHpsL3M3RFNQdDNidFg2OWF0MDMzMzNXZUVhcjc3N2pzZFBueTQwdnVhTkdtaTFxMWJHOGRtczFsMTY5WlZVbEtTWW1OamRmUE5OMHVTN3IvL2ZuMzIyV2VhTW1XS3BreVpJcFBKSkVsYXNtU0p0bTNicG9FREIxWXJ6SFBQUGZkb3c0WU5XckJnZ2FaUG55NUoycng1c3paczJLQlhYMzFWVVZGUnhyVTJtMDI5ZXZVcTg0ejI3ZHNyTVRGUksxZXUxSUlGQ3lwOVg4bTFwYm5kYnMyWU1VTU9oME1mZi95eGxpOWZYdVg2SmVtdXUrN1NvRUdEbEphV3BuWHIxc25mMzEvRGh3K3YwcjE3OSs3VnNtWEw5TzIzMytxbGwxNVM0OGFOcS9WdUFQQjFoSkVBQUFBQUFBQUFBQUI4V0pCZm1MRzJPdks4V0Fsdy92SnNXY1k2TEREU2k1VjRldi85OXhVUkVhRkhIbm5FMlB2eXl5KzFmdjM2Q3UreFdxMjYvLzc3UGNKSWt2U1h2L3hGdTNmdjFzeVpNOVd4WTBjRkJ3Y3JLaXBLanozMm1ENysrR09scGFXcGJ0MjYycmR2bjVLU2t0U3RXemZkZi8vOVZhcHorZkxsK3U5Ly95dXBlRlNieVdUU1UwODlKVWs2Y2VLRS9Qejh0R2pSSWkxYXRFaUJnWUdhTVdPRy9QMzlOVzNhTkkvbnpKMDcxK080Um8wYW1qRmpScm52UFBQZTByWHMyTEZEWThhTVVjMmFOYXRVZjJsMTZ0U1JKSFhwMGtYMzNIT1BrcE9UMWFKRkM5MTExMTFudmJkbno1NjYrdXFyTlg3OGVLMWN1VkpEaGd5cDl2c0J3SmNSUmdJQUFBQUFBQUFBQVBCaFFmNm53MGhGRHNhMDRmS1dXM1I2ZkZoNFlGUWxWMTQ2dTNmdjFuZmZmYWZSbzBjck5EUlVrdVJ3T0RSeTVFaU5IRG15d3Z0dXYvMTIrZnY3RzhjYk5teFFWbFp4MktwMTY5WnExcXlaMXE1ZGE1dzNtVXpxM2J1M3Z2dnVPMk92YWRPbWF0YXNtWktUa3lWSk5XdlcxQi8rOEljSzM1bVJrYUdNakF3TkhqelkyTnU2ZGF2V3IxK3Y1NTkvM3RqNzhjY2ZqWGViVENhMWF0WEs0emxoWVdFZXgyYXpXYkd4c2VXK015Z29TRTZuMDJOdjgrYk4rdHZmL3FaYmI3MVY4Zkh4RmRaYm50RFFVRVZIZTNiRkdqUm9rSGJ1M0tsWnMyYXBjK2ZPSHAyZEt0S3FWU3U5OTk1N2lvaUlxTmI3QVFDRWtRQUFBQUFBQUFBQUFIeGFvRitvc2FZekVpNTNlUjVocE5wZXJLU1kzVzdYOU9uVDFiNTllM1h2M3QzWW56SmxpbzRkTzZhMzMzNWJmbjdsLzhqVzVYSjVuUHZvbzQrMGQrOWVCUVFFVkt1Rzk5OS9YMUx4T0xYNCtIajk0UTkvMEo0OWUxUllXS2kwdERUWmJEWnQzYnBWd2NIQmtvckRRUjA3ZHRTR0RSdDArKzIzS3k4dlQ1czJiVkszYnQzMHd3OC95R2F6cVhuejVoNUJxTE54T3AxS1NVa3A5MXhCUVlFQ0F3T040eDkrK0VFVEpreFFvMGFOOU4vLy90Zm8xRlJWWGJwMDBkaXhZejMyQWdJQzlOSkxMK25Zc1dPS2lvclM2TkdqdFcvZlBvOXJyRmFyN0haN3VWMmtPbmJzcUJFalJsU3JEZ0R3WllTUkFBQUFBQUFBQUFBQWZGaVFSeGlKemtpNHZPWGFUaHJyc0FEdmoybExTa3JTaVJNbk5ISGlSR052Ky9idFdyZHVuZnIxNjFkaEVNbmhjRWlTUjJja1NlclFvWVBIczZwai9QanhPbnIwcUNUcHJiZmUwc0dEQjQxekw3NzRvdUxpNHRTaFF3ZEpVbVptcHFaUG4rN1JRY2poY09pOTk5NVR1M2J0MUtSSkU0OW5wNmFtYXYvKy9jYnh5Wk1uRlJsNSt2dlB6YzNWd0lFREs2eXRmZnYya2lTMzI2M1pzMmVyZWZQbUdqaHdvSjU5OWxrdFhMaXd3cTVLWjVvNGNXS1pMa3NsNHVMaUZCY1hKMG02NVpaYjFMWnRXK05jZm42K0ZpOWVMTFBackFjZWVLRE12VlY5UHdDZ0dHRWtBQUFBQUFBQUFBQUFIeGJreDVnMlhEbHlpektNdGJjN0kvMzAwMDlhdG15WlhuenhSV05zbU1QaDBNeVpNMVc3ZG0zMTc5Ky93bnNyQ2lOZEtHKy8vYlljRG9jV0xWcWs3Nzc3VGpObXpKQ2ZuNS8rK2M5L1NwSWFOR2lnQng5OFVLdFdyZEwxMTE4dnFiaGpVVkZSa1o1NDRnbXRYNy9lNDNtclZxM1NpaFVyakE1SE5wdk5DQ01GQkFRb0ppWkdyNzMybWlScHpwdzV5c3JLMHVqUm95Vko4K2ZQTjdvOW1Vd21qUmt6UnZYcTFkT0pFeWNrU1R0MzdqUkNWR2VUbFpXbEdqVnFHTWZaMmRuNjlkZGZqZU5HalJvcEtpcEt0OTU2cThkOU0yYk1rQ1JaTEpaeU95TUJBS3FITUJJQUFBQUFBQUFBQUlBUEM2UXpFcTRnZVVXbk95T0ZCMFpWY21YbFRoWWVVWHIrUVJYWWNsUmd6MUYwV0VNMWplcFVyV2NzV2JKRWJyZGJDeGN1MUx4NTgyU3oyVlJVVkNTNzNhNVhYMzFWUVVGQkZkNWZOTmdTQUFBZ0FFbEVRVlJydDlzbHlhTnpVcXRXclJRU0VxTFUxRlE5Kyt5ejFhcGwxcXhaU2toSVVPM2F4UUd0a3NCT1lHQ2d6R2F6UnhlamtwRnFOOTEwazdwMjdhcjE2OWZMNlhTcWJ0MjZHak5takU2Y09LR01qQXlQNTZlbnA2dDkrL1o2L2ZYWEpSV0hrMHIwNmROSGZmcjBNWTVEUWtKVVVGQ2doZzBiU3BJbVRacms4YXpHalJ0N0hDOWF0S2pDRGxKbnlzek1WTHQyN1l6am4zLytXYSs4OG9weC9PS0xMNVlKSXUzZXZWdi85My8vcDlqWVdLV2xwZW1ERHo3UUhYZmNZUVRJQUFEVlJ4Z0pBQUFBQUFBQUFBREFoNVVlMDFia3lQTmlKY0Q1Y2JtY0tuSVdTSkpNSnJOSDE2K3F5TE5sYXR2Uno3UW5iYjJPNWY1YTV2eURyY2VyZVowdVZYNWVyMTY5MUxKbFMwVkVSQ2c0T0ZnNU9UbDY3NzMzZE1NTk42aHIxNjZWM2xzU1JpcmRHZW1wcDU2U0pLV2twTWhxdGFwWHIxNXExcXhacGMvWnUzZXYvdjN2Zjh2cGRLcGZ2MzVWcWpzek03UGNzRlBwUGFmVGFYUXprb3JEU0tWSHQ5MTU1NTJTcEYyN2RtbkVpQkVlejNFNEhISzczY1kxSmZyMzcxOXV0NmpKa3llZjg1aTJ0bTNiNnNNUFAxUkdSb2FHREJsUzV2cTh2RHk5L3ZycjZ0Q2hnNW8wYWFJbFM1Ym84ODgvVjNKeXNpWk1tS0Rtelp0WDZiMEFBRStFa1FBQUFBQUFBQUFBQUh5WW56bFFra21TV3c2WFhXNjNTeWFUMmR0bEFkV1dYWFRjV0VjRTFhM3lmVFpuZ1RiOHRrU2JVcGZKN2lxcThEcTcwMXF0ZWpwMTZxUk9uVTUzVXhvOWVyU0NnNFAxM0hQUG5mWGU4c0pJWjJyVHBvMys4SWMvR01manhvMVRqUm8xOU1JTEx4aDd3Y0hCK3ZlLy8xM2xtbSsvL1hhMWE5ZE83ZHUzci9TNnRMUTBIVGh3d09PNFhyMTYrdWFiYjR5OXE2KytXbTYzVzNhN1hZTUdEVktkT25Va1NjdVdMZE9wVTZmMDVKTlBHdGRPblRyVkkwUlUybE5QUFNXVHlWU2wrbTAybTI2ODhVYmpPQ0FnUUhYcTFDbjMyUzZYUzIrKythYnk4dkkwZE9oUUpTY255Mkt4NkoxMzN0SExMNytzWWNPR2FlVElrYnI1NXB1cjlHNEF3R21Fa1FBQUFBQUFBQUFBQUh4Y2lIOE5GZGh6SkVrRjloeUZCdFR5Y2tWQTllWGJzb3gxV0VCa0pWZWVkdURrRmkzZk9jbjQvVjlhZkszckZCNFFxYkRBU0VXRlhLM20wVlh2aW5TbU5Xdlc2SWNmZnREUW9VTVZGUldsUFh2MnFFV0xGaFZlWHhKR0t0MTk2R3oyN05takRoMDZuSE9Oa2hRZkh5KzMyNjBkTzNhYzlkcldyVnRMS3U2U2xKT1RveSsvL0ZKZmZ2bWxwT0tnejRBQkE5U3FWU3RKeFIyS1NzYXlmZkhGRjNLNzNSNUJxdW5UcDFmNG5wRWpSOHJQejAvWjJkbUtqWTJ0OUR0WnVYS2xRa05ES3p4ZjJwdzVjL1R0dDk5cTVNaVJ4dmc2U1lxSWlORFVxVk0xYWRJa1RadzRVWWNQSHk2M1l4TUFvR0tFa1FBQUFBQUFBQUFBQUh4Y2tGK29FY1lvY3VRVFJzSmxLZCtXYmF4RC9HdWM5ZnF2VXhicGl3TkpIbnNKdFcvVTliRTkxVGl5M2YrNmhwMi83T3hzelo0OVd4MDZkTkNkZDk2cHRXdlhhc3FVS1hyLy9mY1ZFeE5UN2owMm0wMVMxY05JYVdscE9ubnlwQm8zYm56ZTlTNVlzRUJidG14UmNIQnd1ZWRkTHBmeTgvTTFhOVlzTld2V1RCYUxSZi81ejMrTTgwNm5VM2ZjY1VlRjkxZFZ3NFlOOWRsbm4rbllzV01hT25Tb29xT2pOWExreUVxN0pEM3d3QU5WZXUvaXhZdjF5U2VmcUcvZnZ1clJvMGVaODBGQlFSbzNicHplZlBOTkxWeTRVSWNQSDlZTEw3eFFhYWNxQU1CcGhKRUFBQUFBQUFBQUFBQjhYSkJmbUxHMk92SzlXQWx3N2dyc3A0eDFTRUJFcGRldTNUZFAzeHo4eURpT0NXK2lPeE9lMDlVMVcxM1FtdHh1dDZaTW1TS1R5YVJodzRaSmttNisrV2JOblR0WFM1Y3UxWkFoUThxOXI2aW9lRnhjVmNOSWE5ZXVsU1Q5NHgvLzBQNzkrelY4K1BEenFydHo1ODRhTzNac3VlZFNVbEkwY09EQUN1OHRLQ2lRSklXRWhCaDdnd2NQbHRsY1BQN1JaclBKN1hicm5udnVNYzVicmVXUHdFdEpTZEhMTDcrczdPeHNXYTFXRFI0OHVNTDMydTEyT1oxT2RlellVWk1tVGFyd3VzV0xGMnZod29YcTNyMTdwWi9EWXJIb3hSZGZWR0Jnb0xadjM2NkNnZ0xWckZtend1c0JBS2NSUmdJQUFBQUFBQUFBQVBCeGdYNm54eG9WRVViQ1phcWdWR2VrVVArS3cwaGJqNjd5Q0NJMXJIVzlIbW96U2Y2V0M5TUpxYlJQUHZsRTMzMzNuU1pPbktpb3FDaEprcisvdjNyMzdxMUZpeGJwMFVjZlZVUkUyVnBMd2tpQmdXZXY2Zmp4NC9yNDQ0OTE3YlhYS2lzcnE4Smd6NUVqUi9UWlo1L3BubnZ1VVhSMHRNZTdGaTllclBYcjErdWxsMTZTSk9YazVGUTRxdTM0OGVPVjFwT2ZYL3gzU09seGFZOC8vcmd4Q20zRmloVTZkZXFVSG4vOGNZLzc0dVBqUFk0Lysrd3p6Wm8xU3drSkNYSTRIT3JjdWJPZWZ2cnBNbVBZWEM2WFZxNWNxUVVMRmlnbUprYlBQZmRjcGZXMWE5ZE9CdzhlMUlnUkl5cnRzaVJKWnJOWlE0Y09WVTVPRGtFa0FLZ0d3a2dBQUFBQUFBQUFBQUErTHFoVUdJbk9TTGhjNWR0TGpXa0xLSDlNMnkvcDN5aDV6MXZHY1lzNlhmUkE2L0VYcFo0REJ3NW8vdno1aW8rUDE3NTkrN1I1ODJabFpHUW9JeU5ESjA2Y2tOMXUxL0xseXpWZ3dJQXk5K2JtNWtwU3VTUEg2dGV2cjNuejVpazZPbHFIRGgzU3E2KytxcUtpSWozMTFGT2FQSG15eDdYdDJyWFR2SG56Vkw5K2ZlM1lzVU5MbGl4UlFrS0MwdExTOU8yMzMrckxMNy9VeVpNbjljRUhINmhseTVaRytPbVhYMzVSWW1KaXVaL0w2WFJXK3JsUG5TcnVVQlVlSHE2RWhBUjkrT0dIaW95TWxNVmlrU1I5L2ZYWGtxUnUzYnBKa2o3OTlGTjkvdm5ubWo1OXVxVGlia2h6NTg3VmxpMWIxTDkvZnozNjZLUEt5TWpRNjYrL3JnRURCcWh2Mzc3cTJiT25nb0tDOU5WWFgybnAwcVU2ZE9pUSt2WHJwNGNlZWtoK2ZtVi9CRjR5OWs2U21qZHZyakZqeGxUNkdVb3ptVXpsQnNZQUFCVWpqQVFBQUFBQUFBQUFBT0RqZ3Z6RGpiWFZrZXZGU29CelYyQXJOYWF0bk01SWVVVW50WHpYNjhaeHZmQm02dFBxcFl0V3o5R2pSMlczMjNYMDZGR3RYYnRXZGV2V1ZlM2F0ZFd3WVVQVnJsMWJHemR1MUpvMWEvVEVFMDhZSTh4SzdObXpSNUtNYmtLbCtmdjdxMWF0V2xxeVpJbis5YTkveWVWeWFkU29VVXBJU0pESlpQSUlDNFdHaHFwaHc0YVNwTXpNVEVsU2JHeXNKaytlck5UVVZMVnQyMVpQUFBHRU9uZnVyQm8xVGdlNE9uYnNlTTVqMmpJeU1pUkprWkdSOHZmM1Y1MDZkWXh6THBkTExwZkwrRjRLQ3d0bE1wbTBaODhlclY2OVdqMTc5dFQ4K2ZPVm5aMnRkOTU1UnkxYnRwUWtSVWRIYTlxMGFmcmlpeTgwWThZTXZmLysrd29ORFZWbVpxYTZkZXVtQ1JNbWVMeW50TDE3OStxMTExNlRWTnlWcVVXTEZvcU5qUzMzZXcwS0Nxcndjd0VBcW80d0VnQUFBQUFBQUFBQWdJOEw4VDhkUWlpd242cmtTdUQzcTZCVVo2VFFnTEpocEZWN1o4anVMQjVoRmg1WVd3OWZOMWwrNW9DTFZrK25UcDIwZE9sUzFhcFZxOEx6d2NIQm1qSmxpb0tDZ2hRV0ZpWS9QejhkUG54WVgzLzl0Wm8zYjI2TUJuTzczZnJ0dDkrMGMrZE9iZHk0VVZ1M2JwWEw1ZEwxMTErdnA1OSsyZ2djMWFsVFI5dTJiZE9xVmFzVUZoWm12TXRxdFdycDBxVUtDUWxSL2ZyMU5XclVLTldwVThmam10S3lzckswYWRPbWNzK2xwYVdWMlZ1elpvMU9uandwdDl1dC8vem5QNHFJaUZCSVNJZ2VmL3h4V2ExV1dhMVdGUlVWeWVGd0dQYzg5dGhqSHM5WXVIQ2h1blhycHJGang4clB6MDltczFrRkJRWGF2MysvZnZubEYrM2V2VnMvL2ZTVENnb0sxS3BWSzRXRWhDZ25KMGRmZlBHRjl1elpvNFNFQkNQb1ZhZE9IZFd0VzFlWm1aa2FOV3FVSWlNak5XM2FORTJiTmsxUFB2bWtycnZ1T3JWbzBVS1JrWkh5OC9PVHhXSlJuVHAxOU5SVFQybjE2dFZ5T3AxeXVWeHlPcDF5T3AyeTIrMXEzNzY5R2pkdVhNbXZPQUNnQkdFa0FBQUFBQUFBQUFBQUh4ZGNxak5Tb1ozT1NMZzg1ZHRLalduejl4elR0aS96ZSsxSlcyOGMzOS9xVllVRTFMeW85WlIwTUtwSWRIUzBwT0p3ejA4Ly9TUzMyeTFKQ2dvS1V0dTJiVFZreUJEajJrT0hEbW5Rb0VGeXVWd0tDUWxSang0OWRNY2RkNmhWcTFZZXp4d3dZSUNtVHAycWQ5NTVSeTZYeTlnM204MnFWNitlUm93WUlYOS9meU84VkpGZmYvM1ZHSnQycHZMR3RPM2J0MDhyVnF5UVZOeDVhZFNvVVlxSWlGRDkrdlVWSEJ5czhQQndoWVdGS1R3OFhEVnExRERXSmZ2SGpoM1RzR0hEdEhyMWF2M3hqMy9VN05tenRYSGpSaDAvZmx5U0ZCVVZwVFp0Mm1qZ3dJSHEwS0dETVRZdEx5OVBXN1pzMGJadDI3UnIxeTZ0WDcvZStOeDMzMzIzSG52c01kV3RXMWVKaVltS2lZblJuRGx6dEhMbFNuM3p6VGY2N0xQUGRPclVLZG50OWtxL0M2bjQxL0xXVzI4OTYzVUFnR0ltZDhtL2FnQUFBQUFBQUFBQUFQQkpXNCtzVlBMUGIwdVMybDUxcCs1cE1jekxGUUhWTi8yYlB5bkhla0tTOVB4Tml4VVJGQ09wdUt2UXU5OCtwcE9GUnlSSjE5YnRmbEhIczUycmttNDgvdjcrNVo1ZnQyNmQ2dFNwb3hZdFdzalA3L2ZYYzZJa0JIVG15TG1xMnJKbGk5cTJiU3VUeWFTZE8zY2EzYUZhdEdpaGV2WHFWZWtaVnF0VkJ3OGVWR3BxcWpwMjdLaWFOV3ZLYXJXZWRmeGF5Zmk0MGo4Nk41bE1NcHZONS94NUFNQ1gvZjcrbFFJQUFBQUFBQUFBQU1BbEZjeVlObHdCQ2twMVJncjFQejJtYlcvbXQwWVFLY0FTckR1YURiN2t0VldGeFdLUnhXS3A4SHozN3QwdllUWFZkNzZoblhidDJobnJWcTFhbGVuNlZCVkJRVUZLU0VoUVFrS0N4OTdaRURvQ2dBdUx2MUVCQUFBQUFBQUFBQUI4bk9lWU5zSkl1UHc0WFhiWlhVV1NKTFBKVC82VzB3R1VMdys4YjZ4dmFORDNvbzluQXdEQTF4RkdBZ0FBQUFBQUFBQUE4SEdsT3lNUlJzTGxxTUNlWTZ4RFNvWHJmc3ZhcnVPNSt5UVZoNVE2WFgzZkphOE5BQUJmUXhnSkFBQUFBQUFBQUFEQXg1WHVqTVNZTmx5T0NoMjV4cnAwdU83N3cvODIxbTJ2NnVueGV4MEFBRndjaEpFQUFBQUFBQUFBQUFCOFhFanB6a2lsUWgzQTVjSnFMeFZHOGlzT0hOa2NoZm9sWTZPeDM3NytQWmU4TGdBQWZCRmhKQUFBQUFBQUFBQUFBQi9uWnc2VXhld3ZTWEs2N0xJN3JWNnVDS2lld2xKaHBLRC9kVC9hay82MW5DNjdKQ2tpcUo3cWhqWDJTbTBBQVBnYXdrZ0FBQUFBQUFBQUFBQlFpRi9wN2tpTWFzUGxwWFFZcVdRVTI0L0hQemYyMnNiZWNjbHJBZ0RBVnhGR0FnQUFBQUFBQUFBQWdJSkxqV29yc0JGR3d1V2w5SGpCWUw5d0ZkcFA2Y0RKTGNiZXRYVnY4VVpaQUFENEpNSklBQUFBQUFBQUFBQUFNTHJKU0ZLaG5UQVNMaTluZGtaS3lkcG1IRjhWM2t3UndmVzhVUllBQUQ2Sk1CSUFBQUFBQUFBQUFBQVVHaEJoclBQdDJWNnNCS2krMGdHNklQOXcvWmExM1RodUdIbTlOMG9DQU1CbkVVWUNBQUFBQUFBQUFBQ0FRZ05xR2V0OFc1WVhLd0dxNzh3eGJiOWw3VENPNDJ0ZDU0MlNBQUR3V1lTUkFBQUFBQUFBQUFBQW9MQ0FTR09kUnhnSmx4bHJxVEZ0RnJPZjB2TVBTcEpNSmpOaEpBQUFMakhDU0FBQUFBQUFBQUFBQUZCWXFjNUllVVVudlZnSlVIMkZwY0pJbVFXSGpIVnNqZWJ5TXdkNG95UUFBSHdXWVNRQUFBQUFBQUFBQUFBb05KQXhiYmg4V1IxNXhqb3Q3emRqM1pDdVNBQUFYSEtFa1FBQUFBQUFBQUFBQU1DWU5seldpaHdGeGpvdC8zUVlpUkZ0QUFCY2VvU1JBQUFBQUFBQUFBQUE0REdtamM1SXVOeFlIZm5HT2lNLzFWalhyOW5TRytVQUFPRFQvTHhkQUFBQUFBQUFBQUFBQUx6UHN6TlN0aGNyQWFySDdYYko2YmIvNzBCeXlTbEpxaGtZclFCTHNCY3JBd0RBTjlFWkNRQUFBQUFBQUFBQUFMS1kvUlZvQ1pVa3Vkd09GZHBQZWJraW9Hb0tIYWQvci9wYmdveDFkRmk4TjhvQkFNRG5FVVlDQUFBQUFBQUFBQUNBSkNrc2tGRnR1UHdVT1FxTXRjVmtNZFoxQ0NNQkFPQVZoSkVBQUFBQUFBQUFBQUFneVhOVTI2bWlEQzlXQWxSZGtTUGZXTHZsTnRiUm9RMjlVUTRBQUQ2UE1CSUFBQUFBQUFBQUFBQWtTZUdCVWNZNng1cm14VXFBcXJPV0NpTTUzUTVqSFIxR0dBa0FBRzhnakFRQUFBQUFBQUFBQUFCSlVzMmdhR045cWlqZGk1VUFWVmZrUEQybXplR3lHZXZvVU1hMEFRRGdEWVNSQUFBQUFBQUFBQUFBSU1rempKUmpQZUhGU29DcUt6Mm1yVVJFVUYxWnpQNWVxQVlBQUJCR0FnQUFBQUFBQUFBQWdDU3Boa2NZaVRGdHVEeWNEaU81amIxYXdmVzhVd3dBQUNDTUJBQUFBQUFBQUFBQWdHSTFBd2tqNGZKVDVQamZtRGEzeWRpckZYeVZsNm9CQUFDRWtRQUFBQUFBQUFBQUFDREpjMHpieWNLalhxd0VxRHFiczdCNFlhSXpFZ0FBdndlRWtRQUFBQUFBQUFBQUFDQkpDdmF2SVQ5em9DVEo3WGFwd0o3ajVZcUFzN002OHY2M0t0MFppVEFTQUFEZVFoZ0pBQUFBQUFBQUFBQUFob2dnUnJYaDhtSjE1UDl2VmJvekVtUGFBQUR3RnNKSUFBQUFBQUFBQUFBQU1FU1U2aWlUeGFnMlhBYUtqREFTblpFQUFQZzlJSXdFQUFBQUFBQUFBQUFBUTFSSWZXT2RXWERJaTVVQVZXTjE1RXZ1MDEyUkFpd2hDdmF2NGNXS0FBRHdiWVNSQUFBQUFBQUFBQUFBWUtnZGNyV3h6c3cvN01WS2dLb3BjdVNYYm9xa3lCQkd0QUVBNEUyRWtRQUFBQUFBQUFBQUFHQ0lDaTBWUmlvZ2pJVGZQNnN4cHEwWUk5b0FBUEF1d2tnQUFBQUFBQUFBQUFBd2xPNk1sSlovMEl1VkFGVlQ1TWp6T0s0WkZPMmxTZ0FBZ0VRWUNRQUFBQUFBQUFBQUFLV0VCOWFXeGVRdlNiSTVDMVJvUCtYbGlvREtXUjBGa3Z2MGNYaEFsUGVLQVFBQWhKRUFBQUFBQUFBQUFBRGdxVTVZbkxIT0xEamt4VXFBeXRtY0JaTGNrdW4wWG5qZzVSRkd5c3pNMVB6NTg1V1dsblpCbm1lMzIxVlVWRlN0ZXc0Y09LRG5ubnRPdi8zMlc0WFg1T2JtYXRpd1lkcTRjV09WbnVsMnU4OStrU1NuMDZuOC9QeXpYd2dBdU93UVJnSUFBQUFBQUFBQUFJQ0gwcVBhTWdzT2U3RVNvSEpXUjlrd1M5aGxFa2JLenM3V1J4OTlwTXpNelBOK1ZsWldscDU4OGtuTm5EbXpXdmNWRkJUbzU1OS9WbUZob2NmKzRjT0hqYnJzZHJ0Ky9QSEhLdFhwY0RnMGVQQmdiZDI2MWRqTHpzNVd2Mzc5ZE9pUVo3RHgxMTkvMWIzMzNsdG12K1NlZDk1NXg2TXVwOU1wbTgxVzVmK3FHb29DQUZ4NGZ0NHVBQUFBQUFBQUFBQUFBTDh2VVlTUmNKbXdPdkwrdHpyZEdpazhJTkk3eFp4aDlPalIycmx6WjRYblhTNlhKR240OE9FeW15dnVJWkdRa0tDcFU2ZFcrcTVhdFdxcFNaTW1XcjE2dGJwMjdhcE9uVHFkVzlILzg0OS8vRU9iTm0zU0o1OThVcTM3L3ZXdmYrbnc0Y05xMEtDQnZ2bm1HN1ZwMDBZdWwwdVptWmx5T0J6YXUzZXZ6R2F6bWpScG9wU1VGQVVHQmlvMk5yYk1jNDRkTzZiVnExZnIwS0ZEU2t4TWxMKy92K2JPblZ1dGV1Yk5tNmVHRFJ0V3EzNEF3SVZCR0FrQUFBQUFBQUFBQUFBZW9rTHFHK3UwdkJRdlZnSlVydENlVzJZdlBMQzJGeW9wYStEQWdaV09JVHR5NUlpbVRwMnFaNTU1Um5GeGNSVmVGeElTSWtuNjhzc3ZsWjZlWHVGMTBkSFJDZzRPMW84Ly9xalUxTlJ5cjRtSmlWSFhybDNMN0x2ZGJybGNMaU1VOWROUFArbWFhNjZwTkNSMXBzT0hEMnZod29YNjg1Ly9yRnExYW1uY3VIR2FOV3VXYXRjKy9ldnhyMy85U3dFQkFmcnJYLytxWDM3NVJZMGFOU3IzSFMxYXRORFFvVVAxNXB0djZxMjMzdEtvVWFNa1NYWHIxdFVMTDd4Z1hPZHdPR1MxV2hVV0ZtYnNwYWFtYXRhc1dWV3VHd0J3NFJGR0FnQUFBQUFBQUFBQWdJZmFvYWM3SXgzTDNlZkZTb0RLRmRwUFNYS3JwRE9TeVdSV29GK29WMnNxVWRLVngycTFLanM3dTh6NWtxQlN6Wm8xUFFJN0pXclVxR0VFa1NRcE9UbFpQLzMwa3dJREF5dDk3Ny8vL2U5eTk0dUtpdFN1WGJ0eXcwaVRKMC9XZ3c4K3FMdnV1a3Y3OXUxVGVucTZldmZ1WGVsN1Npc3NMTlQ0OGVNVkZ4ZW5YcjE2VldsRTJ2YnQyeFVjSEt3bFM1WVllOWRlZTYydXVlWWFTVktQSGoyMGUvZHVmZjc1NXpwOHVMaERXMUJRa05xMmJXdGN2M2J0V3IzeHhodGFzMmFOc1JjY0hGemx1Z0VBRndkaEpBQUFBQUFBQUFBQUFIaUlEbTJrNG5DSFc2ZUswbVcxNXluSVAreHN0d0dYbk5XZTUzRWNFVlRYUzVWVWJNT0dEWHJqalRjVUZCVGtzVjh5cGkweE1iRk1keUNyMWFvaFE0Ym9ubnZ1OGRoUFNFalF6Smt6SlVtNXVia0tEdy8zT085d09MUnQyelpkZGRWVlpjYWZQZlBNTThZNkp5ZEhFeVpNVU0rZVBTVVZoM3lTa3BMVXJWczNyVisvWHBLVWxKU2tEejc0d0FnV3paNDlXL1BtelN2enpCNDllbWo4K1BIS3pjM1Z1KysrSzdQWkxLZlRXZWwzY3Z6NGNSMDVja1RoNGVGYXZueTU4dlB6WlRLWk5HREFBQ09NVlBMODNyMTdxMzc5MDkzYTNHNjN0bTNiSmtrNmVQQ2dKR25yMXEyU3BLaW9xRXJmQ3dDNE5BZ2pBUUFBQUFBQUFBQUF3SVBGN0tlNllRMTFJdStBSk9sbzdpOXFGTm5PeTFVQlpSVTZUbmtjaHdmOFBzTW8vdjcrU2s1Tzl0amJ2MysvQmcwYXBLbFRwNnBGaXhZZTUrNjk5OTR5endnSUNKREpWTndCNnNDQkF4bzhlTEM2ZGV1bVJ4NTVSREV4TVpLa3ZMdzhqUmt6Um4vNjA1LzB4Qk5QZU53ZkdCaW9nSUFBNC80ZE8zYW9iOSsra3FUSEhudE1pWW1KV3JwMHFWYXZYcTFtelpxcFY2OWVrb283T00yZVBWdi83Ly85UDdWcDA4YmptUzFidGxSUlVaSDI3dDJyS1ZPbXFIYnQycG85ZTdhNmRlc21TUm82ZEtoUjgrREJnK1Z3T05TelowOTkvdm5ua3FRcFU2YW9jZVBHR2p0MnJLNjY2aXIxNmRPbnpQZldvRUVEanoyMzI2MnhZOGRLa2hGNktqbSs1WlpiZFB2dHQ1ZjU3Z0FBbHhaaEpBQUFBQUFBQUFBQUFKUVJXNk81RVVZNm5ydVBNQkorbHdydHVTb1owU1pKWVlHL3p6Q1MzVzR2MCtXb3BEUFM4T0hEeSsyTWRLYkV4RVJqSFJjWHA0RURCK3FERHo3UXVuWHIxTHQzYnozODhNUEdNeTBXUzVuN3AwMmJacXdQSERpZ3FLZ29oWVVWZHp5TGpJelVrQ0ZEbEpPVG84ek1URDMvL1BPNjRZWWJKRWtuVDU3VTdObXoxYUpGaXdxRFBqTm56bFJzYkt3MmJOaWdGU3RXNk1ZYmI5U1lNV1BLWExkNjlXcjUrZmxwOWVyVmtxUlRwNHJEWkJrWkdXclZxcFVrNllVWFh0RFBQLzhzU2VyU3BVdVo1NWpOWmlQWVZUS21yWFRRYTgrZVBlWFdDQUM0ZEFnakFRQUFBQUFBQUFBQW9JeXJhaVJvNjlGVmtxUmp1ZnU4WEExUXZ1SXdrbHNsZ2FUd2N3Z2pXUjE1T3BHM1g3OWw3ZEJ2V2R1Ti9lekM0OHEybnBCVVBQN3R3ZGF2S1NhOFNiV2ZiemFiRlJJU29ybHo1M3JzSHp4NFVDKy8vTEpHang2dEprMDhuenQ0OE9CeUEwV1NkT0xFQ2RXdVhWdjMzbnV2YnJubEZzMmJOMDlmZmZXVit2ZnZMNXZOSmtsR0I2U0s3TjY5VzgyYU5mUFl1KzIyMi9Uc3M4OHFOalpXblR0M3J0Wm5qSTJObGN2bFVsSlNranAzN3F3MmJkcklhclhLNFhCNFhOZWhRd2Y5OE1NUCt2VFRUeFVSRVdHRWtVNmNPS0U2ZGVwSWtoNTg4RUZsWjJkcjJiSmxzdHZ0WmQ2Vm1wcXFFeWVLZjEwT0hDZ09USDcvL2ZmRytUT0RYUUNBUzQ4d0VnQUFBQUFBQUFBQUFNcUlyZEhjV0IvUC9kV0xsUUFWSzNUa2VoeFhOWXowVzlaMi9aSytVYjlsYmRmeHZQMW52VDdiZWtLL1plMm9kaGdwSXlORGNYRnhldnZ0dDVXZm4rOXhyckN3MFBqL21lZmVlT09OY2dORlRxZFRJMGVPbENROS9QRER1dVdXV3pSczJEQVZGaFlxT0RqWUNPbUVoSVJVV3RldVhidU1NV3dsWEM2WE9uVG9vT2pvYUdPMFduVWtKeWNyTlRWVnc0Y1BsMVRjaVduZHVuVmxycHM0Y2FJZWZmUlJwYWVuS3ljblIzbDVlY3JKeVRIR3NYWHExRW1TOU9XWFg1YjdualZyMW5oMFFnb05EZFdrU1pPTTQ0RURCMWE3ZGdEQWhVVVlDUUFBQUFBQUFBQUFBR1hVRFdza3M4a2lsOXVwaklKRHNqdXQ4cmNFZWJzc3dFT0JMY2ZqT0N5Z1ZxWFgvNWExWFYrbGZLRGZzblpVNnoxMXd4cXBlZlJOMWE1djJiSmxXcmx5WmJublNrYXFUWjgrdlV3M0g3dmRycmk0dURMZGxDd1dpMGFNR0tINTgrZnJ6VGZmMUljZmZxaG5uMzFXN2R1M2wxUThVazJTSWlJaUtxMXIrdlRwOHZQejAvSGp4NDA5czltc3h4OS92SG9mOEg5U1VsSTBiOTQ4U2NYaElFbDY2S0dIeWgzcmxwQ1FvRTZkT3Vtamp6N1MzcjE3RlI4Zkw3UFpyS3V2dnZxczd6R1pUQm93WUlBR0RCaFE0VFdNYVFNQTd5T01CQUFBQUFBQUFBQUFnREpNSnJPdXFwR2d3em03SlVrbjh2YXJmczFydkZ3VjRDbmZsdTF4SEJZUVdlNTFQNmR2MEZjSFBxaXdDMUxkc0VhS3IzV2Q0bXUxVVpCZm1DUXBKcnlKc1Q1WGd3WU4wcUJCZzhvOXQzLy9mZzBhTkVoVHAwNVZpeFl0UE03Tm5UdFhXN2R1TGZlK1ZxMWFhZnIwNmZybW0yLzA5Ny8vM2FPRDBwRWpSNG8vVDkyNmxkWVZFeE1qU1I1aEpLazRJSFgzM1hlWGU4Kzc3NzZyMmJObmUreDkrdW1uY3JsY21qUnBrc0xEdzVXWm1XbWNpNCtQVjN4OGZJVTFOR2pRNFAremQrOWhOcGY3LzhkZmE2MDVyRGt4SjJNd2pISFdBVGtrMGtsSkI4ZGlTeVI5cytXbjJ0RXVKZVNRVkVwb0k4bTAwMDRua1owb2JEdEZnMmhRVG1ITVlCaUhPUi9NbWpVemEvMyttT1pqbGpWalpwQXgyL054WFM2ZisvN2NuL3Z6WG11NDZycThydmV0Yjc3NVJwR1JrV3JldkxrOFBUM1BXN1BkYnBlM3Q3Y2thZnIwNmRxd1lZUGJtdWpvNlBQdUFRQzRQQWdqQVFBQUFBQUFBQUFBb0ZUMVNvU1JqbWJzSVl5RUswNU9mcnJrbFBUSHFXTCszdTVocEMxSGwrcTcvZlBjNWx2WHVWdHQ2blJYdzZBMmYwcHRmL3ZiM3hRZkgxL20vZUxPU004OTkxeXBuWkVjRG9kNjl1eXBHalZxS0RvNldqLzg4SVBiSG4vNXkxK1VsSlNrcEtRa1NUSUNPdnYzNzFkQ1FrS3A3KzNZc1dPWm5aTk1KcE9lZmZaWmw3bWNuQnpObVROSDNicDFVNXMycnQrVnhXSlJjbkt5VWxOVDlmTExMK3Y1NTU4MzdxMWN1Vkx2dlBPT3kvcS8vdld2NnRldm55U3BUWnMyU2tsSjBabzFhM1R6emVmdk9yVnQyelpsWkdTb1JvMGFrb3FDU1UyYU5ORWpqendpU1RweTVJam16cDFyZktjQWdLcEZHQWtBQUFBQUFBQUFBQUNsYWhCNHZiWWMvVXFTRkorNlhaMGE5Sy9paW9Dem5FNm5jdXhwUmhCSmN1K005Tzg5MDdVamFiVXg5cmI0NmFZR0Q2cE4zZTRLdEliL3FmV05IajFhTnB1dHpQdUppWW1hUG4yNm5ucnFLYmNPUXN1WEw5ZnZ2Lyt1RjE1NFFSYUxSVmxaV1hycnJiY3EvTzV6UTBEbjNqdGZHT211dSs1eW1VdE5UZFdjT1hQVXZIbHp0M3VTVktkT0hiMzk5dHV5V2wyUGNYUTRIUEwwOU5UWXNXTWxTV3ZXckpIVDZaUlVkS3hiVkZTVTJyUnBvNjFidDJyY3VIRmwxcnR3NFVLdFdiTkd3Y0hCYXRLa2lURWZHQmlvdG0zYlNwSjhmSHpLZkI0QWNQa1JSZ0lBQUFBQUFBQUFBRUNwR2dXMU02NFQwbmZLNlhUSVpES2Y1d25nOHNrdHlQemo2bXdheWRmemJNam12UzNEWFk1bHErM2ZTRVBiemJ6b285Y3FLaW9xU3FkT25WSldWbGFwOTR1UEpmUHc4SEE1YWswcTZqams3ZTN0Y256YnlwVXJ5M3lYM1c3WCtQSGp0WHYzYm8wZE8xWmR1blFwYzIxNXg2RmRpSVlORzdvZCtXYXoyZVRyNjJ0MFBkcTFhNWRzTnB0ZWUrMDFIVHAwU08rLy83Njh2YjNsN2UydDBOQlF0ejNUMDlOMTZOQWhtYzFtOWUvZlg1OTk5cGw2OWVwbDNMZmI3VHA5K3JTeEZnQnc1U0NNQklRd2RsZ0FBQ0FBU1VSQlZBQUFBQUFBQUFBQWdGSlpQZjFWdDBaekhjLzhYZm1GTmgzUDJxOTZOVnBVZFZtQUpCVjFSU3B4UnB1L1Y1Qk1wcUxyNy9iUGRRa2l0YTV6dC9wYzg4SmxyL0dUVHo3UnVuWHJTcjFYZktUWXJGbXpTajJtTFRJeTBtWHUzTUJTc2VQSGordjExMS9YM3IxNzVlZm5wOWRmZjEyZE9uWFNndzgrcUZhdFdsMkNUM0Zoamg0OTZoSXl5c3pNMUxKbHl4UVVGS1FKRXlibzIyKy8xVTgvL2FTYU5XdHEzcng1R2pObWpMSDJ5SkVqT25qd29NTER3elZod2dUdDNyMWJUcWRUTjl4d2c3SG01NTkvMXNNUFAzeFpQeE1Bb0dJSUl3RUFBQUFBQUFBQUFLQk1qWUxiNm5qbTc1S2toTFR0aEpGd3hjaXhwNnRrVjZRQTc2TGd5NzdURzdYbDZESmp2bnZUa2JxcHdZT1h1enhKMHFoUm96UnExS2hTN3gwNGNFQWpSNDdVVzIrOTVkSUJTWkxlZSs4OXhjYkdubmZ2WThlT2Fmbnk1VnE1Y3FYTVpyTmVmUEZGM1h6enpmcnV1KyswZE9sUy9mM3ZmMWZUcGszVnIxOC8zWHJycmZMd3VIei9OSnlabWFtTkd6ZnF2dnZ1TStZT0hUcWtwazJiYXZMa3lVcElTTkNjT1hNMGNPQkF0V25UUm1QR2pGSExsaTNWczJkUFNWS0RCZzAwZlBodzNYUFBQZkx3OE5DRUNSUFVvVU1IMWFsVHg3amZyMTgvUGZEQUF5N3ZEUWtKVVhKeXNpUVp3VFFBd09WSEdBa0FBQUFBQUFBQUFBQmxhaHpjWGhzVFBwVWt4YWZ1ME0yUkE2dTRJcURJdVoyUmF2d1JSbHE5ZjU2eHBubG81eW9MSXBWbTJiSmxNcGxNc2xncyt2bm5ueVZKUVVGQmJ1disrdGUvdXMwVkZCUW9MaTVPMjdkdlYweE1qUGJ1M1N1VHlhU3VYYnRxNk5DaENnOFBseVQxNmROSHZYcjEwdnIxNi9YNTU1L3J0ZGRlMC92dnY2L2V2WHVyUjQ4ZTh2Y3YvWmk2bEpRVWJkdTJ6VzArSnlkSGtyUjM3OTVTdXpOMTc5N2RiVzdXckZtU3BBY2ZQUHZkdi9UU1M2cFZxNVppWTJNMWRlcFV0VzdkV284Kytxak1ack1lZlBCQnZmUE9PNnBSbzRadXUrMDJTVkwvL3YzbGNEajA4c3N2S3kwdFRVT0dEREgyS25udGNEaTBiTmt5K2ZqNHlNdkxTK3ZYcjVjazFheFpzOVRQQ1FENDh4RkdBZ0FBQUFBQUFBQUFRSmthMUx4ZUZwT25DcDM1U2tqZktZZWpVR2F6cGFyTEFwU1ZsK295RHZBTzFlWWpTNVZ1T3lsSjhyYjRxYysxbC85b3R2Tlp1M2F0RGg0OEtFbnk4ZkhSZ0FFRGpCQlJTZWNlMjNiMDZGR05HREZDZHJ0ZGtsU3JWaTA5L1BERDZ0Njl1K3JXclZ2cTgxMjdkdFVkZDl5aG1KZ1kvZXRmLzFKMGRMVFdybDJyaFFzWGx0bzFLREV4VVhQbXpDbTFicXZWcWcwYk5takRoZzF1OTBvTEl3MFpNa1NEQnc5MkNWclZyMTlmVWxGSHA1WXRXMnJTcEVuRzUzemlpU2VVbVptcHhvMGJ1K3hUVUZDZ2xKUVVEUjgrWEMxYWxONlZ6V3cyYThXS0ZUcCsvTGdreWNQRFEzMzY5Q2sxNUFVQXVEeE1UcWZUV2RWRkFBQUFBQUFBQUFBQTRNcTFlTWVMT3BpeVZaSTArSVkzMURpNGZSVlhCRWhyRHN6WHBpTkxqSEhYeHYrbm1NT2Z5MVpRMU1tbjl6VmoxS2FPZTFDbXFqbWRUam1kVHJmQVVYa1dMMTRzTHk4dnRXM2JWbzBhTmFyME1XU2JObTJTaDRlSE9uVG9VS25uL2d6NStmbnk5UFNzME5yczdPd3l1em1WNUhRNlZWQlFJSXZGVXVudkZnQndhZEVaQ1FBQUFBQUFBQUFBQU9mVktMaWRFVWJhZGVLL2hKRndSY2pNT3kwNW5kSWZvWngwMjBramlGVFRXdnVLRENKSmtzbGtxblNRU0pJR0RScDBVZS90MUtuVFJUMS9LVlUwaUNTcFFrRWtxZWg3cmN5K0FJQS9ENUZRQUFBQUFBQUFBQUFBbkZlTFdsMk02ejJuZmxTaG82QUtxd0dLWk5wT0cwRWtTVHFldWMrNHZxbitnMVZSRWdBQUVHRWtBQUFBQUFBQUFBQUFsQ1BJcDQ0YUJyV1JKTmtMYzNVd1pVc1ZWd1JJR2JiVFp3Y202VVJXbkRGc1UvZks3SW9FQU1EVmdEQVNBQUFBQUFBQUFBQUF5blZEM1h1TTYxMG52Ni9DU29BaW1YbW5qR3VUODJ5SHBPYWhuV1gxcU5qUlhnQUE0TklqakFRQUFBQUFBQUFBQUlCeVhWUHJObm1hclpLa1BhYzJLTWVlVnNVVjRXcVdZVHNweVdtTXpTYUxjZDBpckVzcFR3QUFnTXVGTUJJQUFBQUFBQUFBQUFESzVXSHgwdlhoWFNWSkRtZUJOaDlaV3NVVjRXcVdjaWJSWlZ6b0xEQ3VXOVM2K1hLWEF3QUFTaUNNQkFBQUFBQUFBQUFBZ0FvcGVWVGJ6NG5MbFZkdzVySytQeTB0VGJ0MjdWSitmdjVGN1pPWGw2ZGp4NDY1N1pPUWtGQ3B2Wk9UazVXZW5uNVJ0UlJ6T3AzbEwvcERkbloycGRiL0wwbzVjMVRTSDBlem5UMmhUWkdCclRpaURRQ0FLa1lZQ1FBQUFBQUFBQUFBQUJVU1VmTmExYTk1blNUSlhwaXJYNDZ0dUt6dlg3NTh1VWFQSHEzRGh3OVg2am1Id3lHNzNXNk1kKy9lcmFGRGh5b3g4V3gzbmJ5OFBJMGFOVXIvK01jL0tyenYxS2xURlIwZFhhbGF5dkx0dDk5cTRzU0pMaUdqNk9ob3padzUwMjN0dEduVDlOcHJyNVc2ejNmZmZhZnZ2Ly9lWmM1dXQxZjRWMEZCUWFuN1htbUtPaVA5OFYwNXpuNW5MV3B4UkJzQUFGWE5vNm9MQUFBQUFBQUFBQUFBUVBWeFQ3T1Jlbi9yU0VuU1Q0ZS9VTWY2RDhoaTl2elQzK3R3T0xSbXpSbzFhOVpNVFpvMHFkU3pLMWV1MUR2dnZLT1ZLMWZLeTh1cjFEVS8vUENEY25KeTFLTkhqMHJ0dlhuelpvMGFOY29ZMzNMTExmcnZmLytySTBlT2xQbk1nZ1VMVktkT0hXT2NrNU9qano3NlNGMjdkdFhSbzBlVms1T2psaTFiS2lzclM1bVptYkxaYlByNTU1L1ZxVk1uZVhwNktqNCtYcjE2OVNwMTcwMmJObW56NXMzeTlmVlZ4NDRkbFoyZHJiNTkrMWI0ODNUcDBrVVRKMDZzOFBxcWNpbzdYcVYxUm1vUnhoRnRBQUJVTmNKSUFBQUFBQUFBQUFBQXFMQzZOWnFyZVdobi9aNGNvelA1NlZvZnYwaDNOaDUyeWZiUHo4L1hBdzg4NERidmREcVZsNWVuMU5SVTllelpzMEo3dmZqaWk3cjU1dkxES1U2blUxOTg4WVg4L1B3VUd4dXIyTmhZdHpVTkdqUlE1ODZkM2VZakl5TjEvLzMzRytPSWlBaUZoNGZybFZkZTBldXZ2NjZBZ0FEajNqLy8rVThsSkNRb05EVFVaWS81OCtmTFlyRm95SkFoK3ZUVFR4VVhGNmVwVTZjYTk5UFQwL1hLSzYvbzg4OC9sMVIwUEZ6VHBrMUwvU3hqeDQ3VjMvNzJOMDJkT2xXelpzMVM3ZHExSlVtREJ3L1c5ZGRmYjZ3N2MrYU1QRHc4WE1KWmw2ckwwK1Z3TE9QM0VxT2lORkpOYTIwRldzT3JwaUFBQUdBZ2pBUUFBQUFBQUFBQUFJQkt1YXZKY1AyZXZFbVNVeHNUUGxXVDRCc1ZHZFRxa3V4ZEhNb3BxYUNnUVAvNjE3OVVyMTQ5bCtCUGVTSWpJeXUwN3NjZmY5VGh3NGNWSGg2dVZhdFdsYnJtcHB0dVVzdVdMWFhtekJsanptNjNLeVFrUk0yYU5YTloyNlpOR3pWcTFFZzdkdXpRMEtGREpVbUhEeC9XMXExYjllS0xMOHJUODJ3bnFkV3JWK3U3Nzc3VGxDbFRaTFZheTYxMXg0NGRrcVR0MjdmcjRNR0RraVNUeWFRQkF3WklrcXhXcXlaT25LaVJJMGRxeFlvVkdqYXNLQ2dXRlJXbHRtM2JHdnNNR1RKRWQ5MTFsOHQzdldUSmtuTGZmeVZJeXowdXUrT01YRm9pU1dwUmk2NUlBQUJjQ1FnakFRQUFBQUFBQUFBQW9GSkMvZXJyaHJyZHRmMzRkNUtrSmJ1bWFHVEhhUGw2MWJ6b3ZjMW1zL3IzNys4eXQzanhZdVhuNTJ2a3lKRzY4Y1liTC9vZEpkbHNOaTFZc0VCdDJyVFJtMisrS1lmREliUFpYT3JhNmRPbmE4T0dEUzV6UjQ4ZTFjOC8vK3d5OS9UVFQrdmhoeC9XRzIrOG9kdHV1MDFoWVdHYU5tMmFXcmR1cmR0dnY5MVk5OHN2djJqbXpKbDY1SkZIMUtsVHB3clZ1MjNiTm5sNmVtck5talZ5T0J6S3pNeFVjSEN3RVVhU3BIcjE2bW5XckZtS2pJeDBDVThkUDM1Y0owNmNrRlFVcEVwS1NqSzZRRjEzM1hVVmV2K1Y0RWo2THAwTklqbU42eloxdWxkVlNRQUFvQVRDU0FBQUFBQUFBQUFBQUtpMGJrMUc2SERhYjByTlBhWWNlNW8rK09VWkRXN3p1Z0o5THUweFdRY1BIdFRpeFl0VnQyNWRPUndPYmQ2OHVkeG5icnp4eGpJRFJlZUtqbzVXY25LeXBrNmRxcXlzTEQzLy9QTzY1NTU3MUtkUEg3ZTFZOGFNMFpneFk1U2VucTZBZ0FEbDVlWHBqVGZlMENPUFBLS0lpQWkzemthYk4yL1d4SWtURlJJU29zTENRazJjT0ZFbTA5bHVQckd4c2VyYXRhdUdEQm1pMk5oWTdkMjdWNFdGaGRxNmRhdDY5dXdwdTkwdVNkcTZkYXVrb2dEUlR6LzlwQTRkT21qeTVNbUtpNHZUaUJFajlPR0hIN3JWR2hVVjVUYjMzLy8rMXpqcXpXYXo2ZnZ2djlmR2pSdU43Nkc2aUQxZXNudlYyU1Bhd2dPYVZFMUJBQURBQldFa0FBQUFBQUFBQUFBQVZKcVBaNEFldVdHNjN2djVDZGtLc3BWeTVxamUrL2tKRFdnMVJRMkRXbCtTZDJSbFpXbnk1TW5LejgvWDhlUEhOV0hDaEFvOXQzTGxTbmw1ZVpXN2JzK2VQVnErZkxtR0RCbWlxS2dvRlJRVXFIbno1cG83ZDY3Mjc5K3ZVYU5HdWUyVG1KaW9GMTU0UVowN2Q5Ymd3WU1WRXhPakhqMTZhTjY4ZWFwWnM2YWVldW9waFlTRVNKSTZkdXlvMWF0WEt5a3BTWTgrK3FoYldLbFhyMTRLQ1FtUjArblVnZ1VMNU8vdnJ5ZWZmRktOR3pkMldaZVptYW1GQ3hmcWh4OSswSmt6WjVTWm1TbEpTazVPbHRWcWxZK1BqMzc1NVJlWDcrZmRkOTkxTzZadThPREJHang0c0tUU2oybXJEbXdGMlRxUy9sdFJCc2w1ZHY3MlJvOVdXVTBBQU1BVllTUUFBQUFBQUFBQUFBQmNrRUNmY0ExcU0wM1IyLzRtcVNnb3NpajJXZFVOYUtZbUlUZXFjVWc3TlFoc2RVRjcyMncyalI4L1hpZE9uRkJnWUtBKyt1aWpjcC81NUpOUDlObG5uMVg0SGRkY2M0MmVlKzQ1ZGV2V1RaTGs0ZUdoMGFOSEt5b3FTdlBtelZOOGZMd21UNTZzc0xBd1NVVmRtc2FPSGF2bXpadHIyTEJoc3Rsc3hsNFRKa3pRekprek5XZk9IUFhzMlZOZmZQR0ZmdjMxVncwYU5FaE9wMU9MRnkvVzJyVnJkZDk5OStubW0yOVdSRVNFYXRldUxhbW9ZMUZjWEp6bXpwMnJ5TWhJMWFwVnk2M1c3dDI3NjZtbm5sSmdZS0FSUmpwNThxU3hOakl5VXM4ODg0eVNrcEswZVBGaU9Sd09sK2VMT3k0Vnk4dkwwN0ZqeDR5NW9LQ2dDbjl2WlZtNjYxV2RQaE4vMGZ1Y1QycnVNWmxNa3JORUVLbTJmeU9PYUFNQTRBcENHQWtBQUFBQUFBQUFBQUFYTEtMbXRYcml4Z1ZhdHZ0Vm5jNDVMRWs2bnJWZng3UDI2OGVFajlVc3RKTUd0cDVhcVQxdE5wdGVmdmxsN2RtelIyRmhZYkxiN2ZMeDhTbjNPVTlQejFMbkF3SUNGQkVSNFhKRVdySHUzZDFETEgzNjlGRklTSWhlZSswMXhjVEVHRWUySFRwMFNCMDdkdFRvMGFObHNWaFVVRkNnVnExYUtTQWdRRUZCUVpveVpZcHljbkwwd2dzdnFISGp4dnJnZ3c4VUhsNTBiTjE5OTkybkpVdVc2Sk5QUHRGSEgzMmtSWXNXS1RRMFZMbTV1ZnJuUC8rcDl1M2JxMW16WmpwMjdKaUdEaDNxVmxQNzl1M1Z2MzkvMWFoUlF6Tm16SkJVMUtXcFFZTUdrcVRRMEZCMTc5NWRlL2Z1MWVMRmkwdjlUbWZQbnUweXQyWExGbTNac2tWU1VSZW5pekVyNWlGbDVKNitxRDBxeGlrNVRUS1puSkxKSkMrem4vcGM4OEpsZUM4QUFLZ293a2dBQUFBQUFBQUFBQUM0S09FQmpUWHlwZyswL3RDSCtpSCtYeTczMG5OUFZHcXY5UFIwalJzM1R2djM3OWV3WWNPVW1KaW8xYXRYcTMvLy91VStXN0pUVVVtMzMzNjdici85ZG1Oc3RWb1ZFUkZ4M3FQY2JybmxGa1ZGUlNraUlzS1l1L3Z1dTNYMzNYZExrdDU4ODAwZFBIaFFralJ6NWt5WFo1MU9wL2J0MjZlSkV5ZTZ6TGRyMTA1TGxpelJzV1BIRkJvYUtrbWFQWHUyVHB3NG9lYk5tMHNxQ2hXOThjWWJidlhVckZsVGpSczNsdFBwbE0xbTA2bFRwM1RvMENGZGQ5MTFaWDZHa3Z6OS9iVjgrZkx6cmhrN2RteUY5aXFOTFQvcmdwK3RISk5rS2pxaHplU1VhdmszVUtCUCtHVjZOd0FBcUFqQ1NBQUFBQUFBQUFBQUFMZ2tibTgwVkowYTlOZVI5TjkwSkgyWFRtWWZVdXM2ZDFkcWoxMjdkbW4vL3YwYU1tU0lCZ3dZb0Jrelpzakh4MGZEaGcwcjk5bVltQmpGeE1TVWVtL1RwazFLVEV3MHh2ZmRkMStaYTB0cTJyU3AyclJwNHpaLzdOZ3hCUVFFcUZldlh1WHVJVW1mZmZhWmtwS1M1T1hscGFpb0tFblNtalZydEc3ZE9vV0VoQmpydkwyOTFiWnQyekwzTVpsTXFsKy92clp2MzY2REJ3L3FvWWNlT3U5NzdYYTdzVzlpWXFMKzMvLzdmMjVyN3J6elRvMGFOYXBDbjZNc3R6VitWR3YyTFpEa0tIZnRSVEc2V3hXZDFaYVl1VWVyOTg5VDcydkcvTG52QlFBQUZVWVlDUUFBQUFBQUFBQUFBSmVNdDRlZm1vYmVwS2FoTjEzUTgxMjZkTkdVS1ZQVXFWTW5ZODdMeTZ2VTQ5VE9kZkxreVRJRFJtdldyTkhtelp0VnMyWk5TVkplWHA2eXM3T05JRkJoWWFIUzA5TlZvMFlONDdpM3RMUTA5ZTdkdTlRd2tsUjAvRnV6WnMwcTlMbjgvUHpjNXJadjM2NEhIbmhBV1ZsWlJtaElraDU2NkNHbHBhVVpZeDhmSDVldVJoMDZkTkNYWDM0cHU5MSszczVJYVdscGlvMk5sU1RWcUZGRERvZEROcHRObzBlUE5vNlBpNDZPZG5uM2hlb1U4UmQxaXZqTFJlOVRudGpqSzdWaTc5dVNpcm9qeVduU2pxVFZhbDNuYmpVTUt2M25CQUFBTGkvQ1NBQUFBQUFBQUFBQUFMaWlsQXdpU1VYSG5wMCtmYnJjNTNKeWNzNTd2M256NXBvMWE1WWthZFdxVlpvNWM2WVdMMTRzaThXaUkwZU82UEhISDllNGNlT016a1RsZFIyS2lZblJ0bTNieXExTEt1cFExTGx6WjVlNWh4OStXUFhxMWROYmI3M2xNbDlZV0todTNicXBVNmRPc3R2dGV2dnRvdkROcVZPbjVPdnJxODZkTyt2VFR6L1ZMYmZjSXF2Vld1cjdEaDgrckFrVEpxaEJnd2FTcE9EZ1lPTVl1NVl0V3hyZG1aWXNXVktoK3E4VWJldmVyKy9qL3Fsc2UxcFJseVNuVXlhVFNUL0VmMFFZQ1FDQUt3UmhKQUFBQUFBQUFBQUFBRnpSTWpJeTlQREREMWQxR1c3dXZQTk9qUmxUc2VQQnhvOGY3elpYdjM3OVV0ZmFiRGExYU5GQ045OThzM0p6Y3lVVmRWR2FPbldxUm8wYXBZaUlDRWt5Zmk4cFBUMWRrdlRhYTYrcFNaTW1zbGdzQ2drSlVWaFltSTRjT1dLc0tRNTM1ZWZuVjZqK0swbWJPdmRvNCtGUGpiRlRVa0xhVHFYYlRpalFHbDUxaFFFQUFFbUVrUUFBQUFBQUFBQUFBSENGQ3dnSTBKdHZ2bG51dWhVclZtamx5cFdYb2FJaTY5YXQwNFlOR3lxMHRyVE9TS1ZKVGs2V3pXWlRhR2lvSkNrek0xTTJtMDB2dnZpaTdyMzNYclZ1M1ZxalJvMVNjSEN3dnZ6eVM5MTExMTFHOTZQaW1pU3BiOSsrZXVTUlIvVDQ0NC9yaGh0dWNIbkh1UUdxYnQyNlZlZ3pYQ2thQnJjNUcwWXlTVVZ4SkpQMm5mcEpOelY0c0FvckF3QUFFbUVrQUFBQUFBQUFBQUFBWE9Fc0Zvc2FOMjVjN2pvdkx5OWovZVhRcFVzWGpSZ3hva0pyS3hLbWtxU1ZLMWZLdzhORDExOS92U1RwMEtGRE1wdk5ldnJwcDlXOWUzZE5uanhabVptWm1qOS92bDUvL1hWTm1USkZiNzMxbGdJREF5VkpBd2NPMUMyMzNLTGJicnROUzVZc1VVcEtpbnIzN2kxSnNscXR1dmJhYS9YRUUwOFlZYWZpZWFub2VEaVR5VlRoejE5VkltcGNVMkowdHQ2ZFNhc0pJd0VBY0FVZ2pBUUFBQUFBQUFBQUFJQnFhY1dLRmRxeVpZdTh2THhrdDl1MWJkczJSVVZGdVlTUlZxOWVyZHpjWENVbEpTa25KMGZMbHkrWEpPM2R1MWVTOVBYWFg4dGtNaG5IbThYRXhCakhtZGxzTmgwNmRFakxseTlYalJvMTFMVnJWNWYzWjJSa0dQdVVKenM3VzM1K2Z1ZGRFeDhmcjhXTEYydmd3SUhHMms2ZE9tbnUzTG1LaUlqUXVISGo5TnR2djJuYXRHa0tEUTNWYzg4OXB5ZWZmRkpqeG96Ui9QbnpaVGFiMWJoeFl6VnUzRmkvL2ZhYlB2amdBM1hzMkZFdFdyU1FKSVdGaFduV3JGbkcrMzc3N1RmRnhjWEp4OGRIT1RrNTJyTm5UN1hva3VUdDRhc3d2NFk2bFpQZ01uOGlPMDYyZ214WlBmeXJxRElBQUNBUlJnSUFBQUFBQUFBQUFFQTFGUndjck96c2JKbE1KbGtzRm5YdDJsVURCdzUwV2ZQeHh4OGJRU05KaW82T05xNnRWcXMrK09BRGwvSHExYXRkbnYvOTk5LzErKysvcTBHREJtNWhwTGk0T0MxZXZMaEN0WjQ0Y1VLMWE5Yys3NXFvcUNpOTlOSkx1dlhXVzEzbW16UnBvdlQwZEowNmRVb1RKa3d3amwwTER3L1h0R25UdEdiTkdwbk5acGRuVWxOVEZSb2FxdWVmZi82OE5jMmJOMDlPcDlQWXIxZXZYaFg2UEZXdFhzMldaOE5JVGttbVA0NXFPLzJUMnRUcFhwV2xBUUJ3MVRNNWkvL3ZBZ0FBQUFBQUFBQUFBTUFWS3o4L1g1NmVuaFZlbjUyZExYLy84cnNFRlJZV3l1bDB5c09qK3ZReCtPbndwL3JQd1lWL2pKeVMweVNacE9haG5mVlE2MWVxdERZQUFLNTIxZWYvS0FBQUFBQUFBQUFBQUlDcldHV0NTSklxRkVTUzVIS3NYWFVSN0JOUllsUVVSSktrdytrN3E2UWVBQUJ3bHJuOEpRQUFBQUFBQUFBQUFBQnc1UWp4cmVjeXRwaUtBbFcyZ2h6dE83MnhLa29DQUFCL0lJd0VBQUFBQUFBQUFBQUFvRm9KOW8xd0dUdmtNSzRUMHVpT0JBQkFWU0tNQkFBQUFBQUFBQUFBQUtCYThUQjd5ZDhyMEJnN25VN2plbWZTNnFvb0NRQUEvSUV3RWdBQUFBQUFBQUFBQUlCcUo4QzdWb21SVTM1ZVFaS0tqbXJiUVNBSkFJQXFReGdKQUFBQUFBQUFBQUFBUUxWVHd6dlVaZHdrdUwxeFRYY2tBQUNxRG1Fa0FBQUFBQUFBQUFBQUFOVk93RGxocEJDL2VzWjFRdHBPSmFUdHVOd2xBUUFBRVVZQ0FBQUFBQUFBQUFBQVVBM1ZzSllNSTVsMHhwNmwxblh1Tm1aK2lQL284aGNGQUFBSUl3RUFBQUFBQUFBQUFBQ29mZ0s4YTdtTU0vTk82NTVtVDhyYjRpZXBxRHZTNWlOTHE2STBBQUN1YWg1VlhRQUFBQUFBQUFBQUFBQUFWRmFBVjdETE9ETXZXVllQZjkzVTRFR2pLOUxxQS9QVU1LaTF3Z09hVkVXSit2Nzc3elZ0MmpTWE9YOS9mMFZFUktoMzc5N3Eycldyek9hei9TTlNVMU0xWU1DQU12ZDc1SkZITkdUSUVKZTkrL2J0cTVFalJ4cHJaczJhcFpVclY4clQwMVB2di8rKzZ0V3JWK3BleTVZdDA3dnZ2cXZodzRlcmYvLyt4dnhqanoybXhNVEVVcDlwMWFxVlpzeVk0VGEvZmZ0MmZmZmRkOXE5ZTdkU1UxUGw2ZW1wT25YcTZNWWJiOVFERHp5Z3dNREFNajhUQU9CL0QyRWtBQUFBQUFBQUFBQUFBTldPcjFmSmdJdFRXWGtwa3FUYkd6MnFmYWMzNm1UMklVblNvdGhuMWZ1YU1XcFJxMHNWVkZra1BEeGNrWkdSS2l3czFLbFRwN1J2M3o3dDI3ZFB1M2Z2MWpQUFBPTzIzbXExcW1YTGxtN3pkZXJVcWZBNzgvUHpOV3ZXTEwzNTVwc1hWSE9yVnExa3NWaGM1aG8xYXVReXR0dnRldlBOTjdWKy9YcEpVbUJnb0pvMGFTS2J6YWI0K0hqRnhjWHA2NisvMW9RSkU5U3VYYnNMcWdNQVVQMFFSZ0lBQUFBQUFBQUFBQUJRN2ZpNWhKRk15clFsRzZPaDdXWnExc2FIbFZlWUkxdEJqajcvZGFKdWIvU29ib3NhY3ZrTGxkU3BVeWVYN2tYYnRtM1R1SEhqOU0wMzMyalFvRUVLRFExMVdWKzNibDFObno3OW90NFpGaGFtSFR0MmFNMmFOYnI3N3Jzci9memt5WlBsNys5LzNqV3Z2dnFxWW1KaVZMdDJiVDN6ekROcTM3NjlUQ2FUSkNrN08xdUxGeS9XbDE5K3FmSGp4MnYyN05scTFxelpCWDBXQUVEMVlpNS9DUUFBQUFBQUFBQUFBQUJjV2Z3OFhZLytjam9MWkN2SWxpUlpQZncxdE4zYnF1MS90cFBQK2tPTHRDajJXU1drN2Jpc2RaYW1mZnYyYXRpd29TUXBPVG01bk5VWHBuLy8vdkwwOU5UOCtmT1ZrWkZ4eWZmLy92dnZGUk1UbytEZ1lNMmVQVnNkT25Rd2draFMwWEYwVHp6eGhJWU1HYUtDZ2dLOTlkWmJsN3dHQU1DVmlUQVNBQUFBQUFBQUFBQUFnR3JIWXZhVXQ4WDM3SVRKcEJ4N21qRU1EMmlpb2UxbUtqS3dsVEdYa0xaVGkyTC9ya1d4ejJwbjB1ckxXYTZiek14TVdTd1cxYXRYNzAvWnYwNmRPaG8wYUpDeXNyTDAzbnZ2WGZMOWx5NWRLa2thUG55NFFrSkN5bHczYU5BZ2hZV0ZLVDQrWGp0MzdyemtkUUFBcmp5RWtRQUFBQUFBQUFBQUFBQlVTNjVIdFRtVmJVOTF1Vi9VSVdtbU90Wi93R1UrSVcybmx1K1pyc25yN3RTaTJHZjFRL3hIT3B5KzAraXM5R2R5T0J6NitPT1BsWnljck42OWV5c2dJT0JQZVkvVDZkU0FBUVBVc0dGRHJWMjdWdHUzYjc5a2UyZG5aMnYvL3YyeVdxMjY3YmJienJ2V2JEYXJTNWN1a25SSmF3QUFYTGs4cXJvQUFBQUFBQUFBQUFBQUFMZ1FmbDVCU3MwOWJveXo4MUpMWFhkUHN5ZDFVNE1IdGZuSVV1MDR2bHA1aFRuR3ZZUzBuVXBJYyszWVkvWHdVM2hBRTJNYzd0OUV0elVhSXF1SC93WFZ1V25USnAwOGVWSjJ1MTJIRHg5V1RrNk9oZzRkcW9FREI1YTZQaWtwU1dQSGpuV2JIejkrdlB6OC9DcjhYZzhQRHozNzdMTjY1cGxuTkd2V0xMMy8vdnZ5OHZLNm9NOVFVbUppb3B4T3A2S2lvdVRoVWY0L09SY2ZTWGZpeEltTGZqY0E0TXBIR0FrQUFBQUFBQUFBQUFCQXRlVHJXZVBzd0NsbGx6aW03VnlCMW5EZDAreEozZDdvMGFKUVV0SnFaZGhPbHJyV1ZwRGpFbEJLU051cDJnR04xYVpPOXd1cTg4U0pFMjVCbkEwYk5xaFJvMGJxMUttVDIvcmMzRnh0MjdiTmJiNmdvS0RTNzI3WnNxVjY5dXlwcjcvK1doOS8vTEgrNy8vK3IwTFA5ZTNiMTIxdXdvUUp1dlhXVzVXZFhkUkJxcUxCcU9KMU5wdXRnbFVEQUtvendrZ0FBQUFBQUFBQUFBQUFxaVdma21Fa2s1UnBPMTN1TTFZUGY5M2U2RkhkM3VoUjJRcXlsWkMyNDQvdVNEdDBNdnZRZVo2cmVFZWljL1h0MjFjalI0NlV3K0ZRU2txS1ltTmp0WERoUXIzODhzdDY5ZFZYZGVPTk43cXNiOVNva2Q1Nzc3MExmdCs1SG4vOGNjWEV4T2lMTDc3UUhYZmNvYWlvcUhLZmFkKyt2U3dXaTh0Y2NIQ3dKTWxxdFVxU3pwdzVVNkgzNStibVNwTDgvUytzc3hRQW9Ib2hqQVFBQUFBQUFBQUFBQUNnV3ZMeERIQVpaOWxUS3ZXODFjTmZMV3AxVVl0YVhkenVKYVR0TUs0RGZjSVZhQTIvc0NKTE1Kdk5xbFdybHJwMzc2NkFnQUJObkRoUml4Y3ZkZ3NqWFdxK3ZyNTYrdW1uTlhIaVJNMmNPVk96Wjg4dTk1bHg0OGFWR1I0S0R5LzZMaElTRXVSd09HUTJtOCs3VjBKQ2dpU3BmdjM2bGF3Y0FGQWRuZisvQ2dBQUFBQUFBQUFBQUFCd2hmSTU5NWkydk1xRmtjNm5ZVkFiNDllbENDS2Q2OXBycjVVa0hUMTY5Skx2WFpyT25UdXJTNWN1MnJ0M3I3NzU1aHVaVEtZTDNpczBORlQxNjlmWG1UTm50R25UcHZPdWRUZ2MyckJoZ3lTcFhidDJGL3hPQUVEMVFSZ0pBQUFBQUFBQUFBQUFRTFhrZWt5YlNWbVhNSXowWnp0eDRvUWt5Yy92d285L3E2eW5ubnBLZm41K2lvNk9Wa1pHeGtYdDFiZHZYMG5TL1BuemxaV1ZWZWE2VHovOVZDZFBudFQxMTErdkprMmFYTlE3QVFEVkEyRWtBQUFBQUFBQUFBQUFBTldTajhjNXg3VGxwVlpSSlpXVG1wcXF1WFBuU3BKdXVlV1d5L2Jla0pBUURSczJURGs1T2ZyNjY2OHZhcS83Nzc5ZnJWdTMxb2tUSnpSNjlHanQyYlBINVg1MmRyWVdMRmlnRHovOFVGYXJWYU5Iajc2bzl3RUFxZytQcWk0QUFBQUFBQUFBQUFBQUFDNkVqMmVKTUpMVHFiekNIQlU2Q21ReFgxbi9ETHBwMHlZZFAzNWNrcFNXbHFhRWhBVFo3WFkxYmRwVWd3WU5jbHVmbEpTa3NXUEh1czNYcmwxYm8wYU51cWhhN3IvL2ZxMWJ0MDY3ZHUyNnFIM01ack1tVDU2c0tWT21LRFkyVnM4ODg0ekN3c0lVRmhhbTNOeGN4Y2ZIeStGd0tDZ29TSk1uVDFiOSt2VXY2bjBBZ09yanl2cXZNQUFBQUFBQUFBQUFBQUJVa0svTE1XMUZ2MlhtblZLUVQ5MnFLYWdNSjA2Y01JNWw4L1QwVk4yNmRYWEhIWGVvZi8vKzh2THljbHVmbTV1cmJkdTI0RFJsWUFBQUlBQkpSRUZVdWMxSFJrWmVkQzBtazBtalI0L1dpQkVqbEorZmYxRjcrZm41NmZYWFg5ZkdqUnUxZHUxYTdkdTNUM3YzN3BXUGo0K2FOMit1enAwN3ExZXZYdkwxOWIzb3VnRUExWWZKNlhRNnE3b0lBQUFBQUFBQUFBQUFBS2lzRE50SnpmcnA0VDlHVGtrbVBkWnVwaG9FdHFyS3NnQUF1S3FacTdvQUFBQUFBQUFBQUFBQUFMZ1FWZy8vc3dOblVXdWtyTHpVS3FvR0FBQkloSkVBQUFBQUFBQUFBQUFBVkZQZUhuNW5CMzhjMDVadFQ2bWFZZ0FBZ0NUQ1NBQUFBQUFBQUFBQUFBQ3FNVytMYjRtUlUxbDVoSkVBQUtoS2hKRUFBQUFBQUFBQUFBQUFWRnN1M1pGa1VvYnRkSlhWQWdBQUNDTUJBQUFBQUFBQUFBQUFxTWE4UFVwMFJuSTZsWjZiVkhYRkFBQUF3a2dBQUFBQUFBQUFBQUFBcWkrcmgvL1pnVWxLczUyb3VtSUFBQUJoSkFBQUFBQUFBQUFBQUFEVjE3bkh0T1hZMDVSZm1GZGw5UUFBY0xVampBUUFBQUFBQUFBQUFBQ2cycks2aEpHY2txUjB1aU1CQUZCbENDTUJBQUFBQUFBQUFBQUFxTGE4UFh6UERvcXlTRXJQVGFxYVlnQUFBR0VrQUFBQUFBQUFBQUFBQU5XWDFjUC83TUJra2lTbDBSa0pBSUFxUXhnSkFBQUFBQUFBQUFBQVFMVkZaeVFBQUs0c2hKRUFBQUFBQUFBQUFBQUFWRnZlRnIrekExTlJHaWt0bDg1SUFBQlVGY0pJQUFBQUFBQUFBQUFBQUtvdGw4NUkrdU9ZdHR6alZWTU1BQUFnakFRQUFBQUFBQUFBQUFDZyt2TDJLTkVaeVZuVUdlbDB6cEVxcWdZQUFCQkdBZ0FBQUFBQUFBQUFBRkJ0ZVZ2T2RrYnlzSGhKa2h6T0FxV2VTYXlxa2dBQXVLb1JSZ0lBQUFBQUFBQUFBQUJRYlpVOHBzM0Q3RzFjbjh5T3I0cHlBQUM0NmhGR0FnQUFBQUFBQUFBQUFGQnRsVHlteld3eUdkY25zdzlWUlRrQUFGejFDQ01CQUFBQUFBQUFBQUFBcUxhOExEN0d0ZFBwTks0Skl3RUFVRFVJSXdFQUFBQUFBQUFBQUFDb3RrcDJSaXB3NWh2WEo3UGpxcUljQUFDdWVvU1JBQUFBQUFBQUFBQUFBRlJiUloyUmlvNW55eS9NTStiVGNwTmtMOHl0b3FvQUFMaDZFVVlDQUFBQUFBQUFBQUFBVUsxWlMzUkhxdVVYYVZ5ZnprbW9pbklBQUxpcUVVWUNBQUFBQUFBQUFBQUFVSzFaUGZ5TjYyQ2Z1c1oxWXNhZXFpZ0hBSUNyR21Fa0FBQUFBQUFBQUFBQUFOV2FqMmVBY1IzcVc5KzRqay9kVVJYbEFBQndWU09NQkFBQUFBQUFBQUFBQUtCYUs5a1pLY1MvZ1hGOUtDMVdUcWVqS2tvQ0FPQ3FSUmdKQUFBQUFBQUFBQUFBUUxWV3NqT1MxZUl2cTBmUk9ML1FwaFBaQjZ1cUxBQUFya3FFa1FBQUFBQUFBQUFBQUFCVWF5VTdJOWtLc3RRNHBKMHg1cWcyQUFBdUw4SklBQUFBQUFBQUFBQUFBS28xcTJmSk1GSzJvb0p1TU1ieGFiRlZVUklBQUZjdHdrZ0FBQUFBQUFBQUFBQUFxalVmajdQSHRPWG1aNnRSY0Z0amZEQmxxMndGMlZWUkZnQUFWeVhDU0FBQUFBQUFBQUFBQUFDcU5hdm4yVENTclNCYlFUNTFWZHUva1RHMzUrUVBWVkVXQUFCWEpjSklBQUFBQUFBQUFBQUFBS28xSDQreng3VGw1bWRKa3E0UHY5T1krKzNrZnk5N1RRQUFYSzBJSXdFQUFBQUFBQUFBQUFDbzFudzhheGpYdWZrWmtxVHJhbmMxNWhMU2RpZzdMKzJ5MXdVQXdOV0lNQklBQUFBQUFBQUFBQUNBYXExa0dPbE1mcVlrcWFZMVRKR0JyWXo1YmNlK3Z1eDFBUUJ3TlNLTUJBQUFBQUFBQUFBQUFLQmE4M1hwakpScFhMZVA2R2xjYnptNlRQbUZlWmUxTGdBQXJrYUVrUUFBQUFBQUFBQUFBQUJVYTY3SHRHVVoxOWVHM2E1QWE3Z2t5VmFRclYrT3JianN0UUVBY0xVaGpBUUFBQUFBQUFBQUFBQ2dXdk95K0VneVNaTHlDcy9JNlhSSWtrd21zenBGOWpmVy9aaXdXSGtGWjZxaVJBQUFyaHFFa1FBQUFBQUFBQUFBQUFCVWUvNWVnY2IxbWZ3TTQvcUdPdmZLNnVFdnFlZ0l0M1Z4Q3k5N2JRQUFYRTBJSXdFQUFBQUFBQUFBQUFDbzlrb2UxWFltUDlPNDlyUjRxMnZqL3pQR1d4UC9yWk5aaHk1YlhYYTdYVC85OUpOT25UcDFTZmJMeThzcjgxNUtTb3JpNCtQbGNEZ3UrajJabVpubEwvb1Q1ZWJtS2k0dVRuYTczWmhMU2tyUy92MzdxN0NxUDVmVDZWUkdSb2JMWnk2V2w1ZW5qSXlNVXA0Q2dDc1BZU1FBQUFBQUFBQUFBQUFBMVo1ckdNazF0TkcrWGkvVkNXaG1qSmZzbWl4N1FlNWxxU3NqSTBPVEprM1M5dTNiamJuQ3drTFo3ZllLL1Nvc0xIVFpiOGFNR1JveFlvVGJ2Q1RObkRsVDQ4YU5VMzUrL2tYVlBIUG1URDM3N0xPVkNqWHQyYk5Ia3laTmtzMW11NmgzRjl1L2Y3OUdqQmloWThlT0dYTmZmdm1scGs2ZGV0N25VbE5UdFc3ZE9wZmFUNTA2cGExYnQxYjZWMm1CclBUMGRNMmVQVnU1dVdmLy9GVG01Mm0zMitWME9rdXRQUzB0VGYzNjlkT3FWYXZjN24zMTFWZnExNitmeTN0eFlSWXRXcVErZmZwbzI3WnRWVjBLOEQvTG82b0xBQUFBQUFBQUFBQUFBSUNMNWV0WjA3ak9zYWU1M0RPWlRPcDl6Zk42YjhzVGNzcWhsRE9KV3JKcnNoNXUvWnBNSnRQbExsWHZ2ZmVldnZycXF3cXRIVEJnZ0lZTkd5WkpTazVPMW84Ly9xamV2WHZMWXJHNHJOdStmYnUyYk5taSsrNjd6eVg0SkVsMTY5WlZnd1lOWE9aT25UcWxyS3lzVXQvWnZIbHpyVnExU2w5OTlaWGF0R2xUNnBxQWdBQ0ZoWVVaNDlUVVZNWEV4R2pDaEFsNjlkVlg1ZVhscGExYnQycktsQ2tWK3B4ejU4NTFxN0VpY25OenRXL2ZQbTNidGsyLy9QS0w0dUxpSkVsQlFVRnEyN2F0SkNrbUprWno1ODZ0OU41dnZQR0dzVWV4cEtRa3JWNjlXa2VQSHRWcnI3MG1UMC9QU3YwOEpXbkJnZ1dLaW9xcWREMS9scSsrK2txTEZpM1M5T25UMWF6WjJkRGVZNDg5cHNURVJKZTFmbjUrYXQ2OHVmcjE2NmNPSFRwVStCMnBxYWthTUdCQWhkWk9talJKTjk5OGM0WDNycXk5ZS9jcUp5ZEhCdzhlVlB2MjdmKzA5NXhyN2RxMW1qTm5qbDU1NVJXMWF0WHFzcjBYcUFxRWtRQUFBQUFBQUFBQUFBQlVlLzVlUWNiMUdidjdjVmExL1J1cFc5UGhXbk5ndmlUcFlNcFdMZDA5VlE5Yzg1TE1ab3ZiK2orYnI2K3ZSbzRjV2U2NmtxR1ZmLy83MzdKWUxIcm9vWWRjMXVUbDVXbldyRm1TcEZXclZybDExdW5mdjcrR0R4L3VNdmY1NTU5cnpabzFrcVNDZ2dLWlRDYVhnSlBWYXRXSEgzNW9qTzEydXl3V2k3SG03cnZ2MXROUFAyM2M3OUtsaTU1ODhra2piREZwMGlRVkZoYktack5wNk5DaENnME5MZlh6SFRwMFNNdVdMU3UxMDFOcDdIYTcxcXhab3oxNzltanYzcjFLU0VpUXcrR1FyNit2cnJ2dU90MTU1NTI2OGNZYkZSa1o2ZmJzMHFWTFpiVmF5MzNIZ1FNSE5HclVxRkx2dFd6WlVxTkhqOWIwNmRNMVk4WU12ZmppaTVLazJyVnI2OWxubnpYV0ZSUVV5R2F6eWQvZjM1ZzdjdVNJRVlyYXQyK2YvdnZmLzdyc1hYd0UzOGFORzNYOCtIR1hlOFhIMDczLy92dnk4SEQ5Wi83dTNidXJjZVBHNVg2dTB2eisrKzlhc0dDQkhubmtFWmNnVWtudDI3ZVh4V0tSM1c1WFltS2lZbU5qRlJzYnE5R2pSK3UrKys2cjBIczhQVDExd3cwM3VNenQzcjFiZHJ0ZHJWcTFjdm16RnhnWWVFR2ZwYUxHakJtalBYdjJxR1BIam4vcWU4N1ZyVnMzYmRxMFNhKysrcXJtejUrdm9LQ2c4aDhDcWluQ1NBQUFBQUFBQUFBQUFBQ3FQVCt2c3dHR25QejBVdGQwYXRCZko3TU9hZWVKb2hETzdwUHJsWnVmcFlHdHA4ckQ3SFZKNnpsdzRJRFMwOU9Wa1ZFVWpJcVBqOWZXclZ0VnMyWlJCeWN2THk5MTc5Njl3dnRsWkdSb3hZb1ZldUNCQnhRVUZLVHZ2LzlleDQ0ZDA4Q0JBN1Z3NFVKbFpHVG9YLy82bDJyVnFtVThNMy8rZksxY3VWSjMzbm1uMjM1UFAvMjBFU2FhUEhteTR1TGlOR25TSkRWcTFNaHQ3YTVkdXpSKy9IamRkTk5OUnZpbU5MMTc5OWJodzRlMWZmdDJwYWFtR3ZPZE8zY3VzeFBRNXMyYnRXelpNbU84Y2VOR0pTY25HOGV6ZmYvOTk5cTVjNmZxMWFzblNVcEpTZEhiYjcrdHlNaElOVzNhVkQxNjlOQTExMXlqcUtnb21jMW1TVkowZExSU1VsSTBac3dZbDNkNWVuckt5NnY4bjdPbnArZDU3M2ZyMWsxNzl1elJ1blhyak01QlZxdlZwWXZTZi83ekg3M3h4aHRhdTNhdE1lZmo0Mk5jcDZhbUtqWTIxbVhmNGtEVzBhTkhsWjd1K21lNCtNL1J6cDA3M2JwNVhVeW9adWJNbVFvUEQzY0x1SlUwYnR3NEkxVGxjRGowNmFlZjZzTVBQOVNDQlF2VXJWdTNjcjh2cWFpVDF2VHAwMTNtaGd3Wm9xU2tKRTJlUE5rbHRQVm5DdzRPVnBjdVhTN2IrMHI2MjkvK3BzR0RCeXM2T2xyUFBmZGNsZFFBWEE2RWtRQUFBQUFBQUFBQUFBQlVleTVoSkh2cFlTUko2blB0QzByTFBhNGpHYnNrU1lkU2Y5RUgyLzZtZTVvOXFRYUIxMSt5ZWhZdFdxUXRXN1lZNDZWTGwycnAwcVc2NFlZYjFMQmh3MHJ2OStHSEg4clQwMU1EQnc1VVFVR0JvcU9qVmJkdVhUVnMyRkRMbHkvWFN5KzlwUER3Y0dQOXBrMmJ0SHo1Y2ozMzNITnVYWE1TRXhPTkxqeVMxTGR2WDczMTFsdDY2NjIzOVBlLy85MWxiVVpHaHNhUEg2KzZkZXVxWjgrZXhqRm9rdVR0N2EySWlBaVg5VTgrK2FSc05wdjgvUHhjMWxiVXlwVXJ0V3ZYTGlPWXMzVHBVcG5OWnQxODg4M3k5L2RYV0ZpWThWMlVaZi8rL1M2ZnI5ajY5ZXNyRkp3NWNlSkV1V3RHamh5cHZuMzd1bngrcDlOcEhKRjMrUEJoU1RJQ1J5RWhJUzdQZCs3Y1daMDdkM2FaS3o3S2JPREFnZXJUcDQvTHZjOCsrMHpSMGRHYU0yZU9TNmpwWW16ZXZGbHhjWEY2L3ZubmpTQlhlY3htc3dZTkdxUVZLMVlvSlNWRlI0NGN1ZUN1VEZlandNQkEzWC8vL2ZyM3YvK3R3WU1IdS95ZEJmNlhFRVlDQUFBQUFBQUFBQUFBVU8zNWxUaW03WHhoSkVsNitJWnBXdkxyRk1XbGJwTWtKV1VkMEQ5L0dhWG1vWjExUTcxNzFUaTRuVHpNM2hkVno5aXhZMVZRVUtEVTFGUU5IejVjVHo3NXBPNjQ0dzU1ZUhobzBhSkZzdHZ0YnNlcG5hdGR1M2FxWGJ1MjR1UGp0V3JWS2ozMjJHUEt6YzNWeXBVcmRlclVLVDM4OE1ONi9mWFhGUkVSb2NMQ1F2M25QLytSVk5SaDU5MTMzMVZVVkpRc0Zvc3gzNmxUSi9uNStXbkdqQms2ZVBDZzIvdlMwdEpLUFo3TVlySG81TW1UYmwyUm1qUnBvcGt6WjdxdDlmUHpxOVIzVmRKcnI3MG1xYWdEMEhQUFBhYzVjK1lZWFpVV0wxNnMxTlJVSFQ5K3ZOUmoyS1Npbzc5Ky9mVlhEUmd3d08zZXZIbnpLbFNEdytFd3JqZHUzS2lzckN4MTc5N2RKYkRqNmVtcEJnMGF1RHpuZERvMWNlSkVTV2U3SEJXUDc3enp6bkk3WVpuTlp2bjUrWlhhdmNuRHcwTldxOVd0SzlMRitQZS8veTEvZi85U08yZVZKeUFnUUNrcEtSVUtkMVhXeUpFamRlREFBWDM5OWRkdXdhdFJvMFpwOSs3ZCt1U1RUNHd1WVAvNHh6LzA5ZGRmYTlxMGFiSllMRnEwYUpIaTR1Smt0VnAxNjYyM2FzU0lFUzdmNmF4WnM3Unk1VXE5OGNZYlJqZXJIMy84VWErODhvb0dEQmlnKysrL1grKzk5NTUyN05paHdzSkN0VzdkV2s4OTlaUmJjTWpwZE9xYmI3N1JOOTk4bzZOSGo4clB6MCszM0hLTEhucm9JUTBhTkVpTkdqWFNlKys5NS9iNWV2WHFwV1hMbHVuYmI3L1ZZNDg5ZHFtL1B1Q0tRQmdKQUFBQUFBQUFBQUFBUUxWWHNqUFNtVEtPYVN2bWJmSFQ0QnZlME9vRDg3VDV5RkpqL3Zma0dQMmVIQ05KYWh6Y1R1RUJUVlVub0trYUJiZVZqMmVOeXRYelJ5REhicmRMS2pxaXEvaUlOa2s2YythTTVzeVpVK3F6VHFkVEJRVUZtalJwa21yWHJxMGpSNDdJNFhBb09qcGEwZEhSa3FUdTNic3JOemRYdnI2K1NreE0xSXdaTTR5Z1NrRkJnYVNpRGtodnYvMjJzZCtDQlFzVUZSVmxCSWhzTnB2YmNXQVZFUklTWW9SUVB2LzhjMzM4OGNmR3ZaRWpSK3JlZSsrdDlKNFZjZGRkZDJucDBxVWFObXlZdkwyOTNZSTVoWVdGeXMvUFYzaDR1SHIyN0duTUY2Lzc0b3N2S3RSVktDVWxSU3RYcmxTZE9uVVVIUjJ0Mk5oWTNYUFBQWHIyMldlMWI5OCtTVktYTGwzMDBrc3Z1VHhuTnB1MVlzVUtTV2VQYVNzZVM5TGV2WHZQKzk3QXdFQXRYNzY4MUh2OSt2VlR2Mzc5eXEyOW92THo4L1hiYjcrcFE0Y09zbGdzbFhvMktTbkpDTi9VcVZQbmt0VjBzYlp1M2FwVnExYXBUWnMydXVtbW03UjE2MWF0V0xGQ2RydTl3a2VpSlNjbjYrbW5uMVpFUklRNmRlcWtYMy85VlZ1MmJOR3hZOGUwWU1FQ2wvRFZyRm16dEdyVkt2bjcrNnRMbHk1eU9CeGF2MzY5RGh3NGNONTMxS3RYVCtIaDRmcmxsMThJSStGL0ZtRWtBQUFBQUFBQUFBQUFBTldlbjJmRmpta3JxWHZUa1dvZTJsbHJEc3hYVXBacmdDQXU5UmZGcGY0aVNmSXdlK3F4ZHJOVnQwYnpTMVp2WUdDZ2xpeFpVdXE5K1BoNERSOCszQmgzN05oUk0yYk1VR0Jnb0w3ODhrdjk4TU1QZXZ6eHgyV3hXQlFaR2FteFk4ZHEzcng1UmdlaDhlUEh5MnExYXZ6NDhVV2ZKUzVPSTBhTWNIdlBwazJiTkczYXRBcDN0eWtPTmIzenpqdHEyYktsSktsdDI3Ynk5ZldWM1c3WC9QbnpqU0RVbjZGMjdkcGF0R2lSOXV6Wm96Tm56cmpkTjVsTXFsbXpwcTY3N2pxWHoxU2pSbEdRYk0rZVBXclhybDI1N3drSkNkR1FJVU9Va0pDZ2JkdTJxV1BIampLWlRCb3dZSURTMDlQMTVaZGZLajgvMysyNUkwZU82T1RKazVLa1E0Y09TU29LeUJRNzl5aTBsU3RYYXY3OCtSWDQ1S1diT0hHaTJyZHZmMEhQN3R1M1QzbDVlV3JkdW5XRm44bkx5OVBldlh2MWozLzhRNFdGaFhyc3NjZitsTTVJRjJyVnFsVjYrKzIzMWF4Wk0wbFNRa0tDbm5qaUNhMWR1MVpQUFBHRUFnSUN5dDFqM2JwMWV2cnBwOVdyVnk5SlVrNU9qcDU2NmlrbEppWnEyN1p0NnRTcGt5UnB5NVl0V3JWcWxSbzBhR0Q4M1pTazlQUjBqUmt6cHR6M3RHN2RXbXZXckpITlpwUFZhcjNRand4Y3NRZ2pBUUFBQUFBQUFBQUFBS2oyL0wyRGpldHNlMXFGbjJzWTFFYkRiNXl2ZmFjM2FtdmkxenIwUndDcHBBSkh2bzVuN2Irb01OS0pFeWUwYk5reW5UcDFxdExQV3ExV3RXclZTb2NQSDlhYU5XczBmUGh3QlFVVkhVdFgvUHZGK1BUVFQxMjZOcFdsdEZCVDA2Wk4xYlJwVTJWblo1Y1pyTm0yYlpzU0VoSkt2VmZhY1hFbEhUbHlSRC8vL0xQdXVlY2UrZnI2eW1ReTZkcHJyejN2TTRXRmhTNGhtUTRkT2lnc0xFd3Z2dmlpdkx5ODNFSkJaZTJSbjU4dlB6OC80OGkzamgwN1NwTFdyMTlmNmpOcjE2NTE2WVRrNStlblYxOTkxUmlYREpoSlVvc1dMZHc2NDJ6WnNrV3hzYkVhT25Sb21WMmNEaDgrckZXclZzbmIrOEtQRWp4OStyUWtLU3dzck55MWZmdjJkUm5YcTFkUEw3NzRvdHZ4YmxsWldjck16SFI3dms2ZE9oWDZ6aTlXejU0OWpTQ1NKRFZzMkZBZE9uVFFsaTFiRkI4ZnIxYXRXcFc3UjlPbVRZMGdrbFQwTTd6dnZ2dTBZTUVDSFR4NDBBZ2pGZitjSDMvOGNTT0lKQldGREljUEg2NnhZOGVlOXoyaG9hRnlPcDFLVFUxVjNicDFLL1U1Z2VxQU1CSUFBQUFBQUFBQUFBQ0Fhcy9xRVNDenlTS0hzMUM1K1prcWRCVElZcTc0UDRlMnFOVkZMV3Axa2EwZ1M3dE9ybGRLemxHZHljL1FtZndNV1QwQzFEeTBVNlhxT1gzNnRINzc3VGR0MmJKRmt2VHh4eC9MYkRicnR0dHVjd2t2VkZSaFlhSGVmUE5OTld6WVVIMzY5S24wOCtjemZQaHd0eVBQeXFyaFFpeGN1TERNZTA2bjAyV2NuSnlzN2R1M2E4T0dEWktrcVZPblNpb0tGUDMwMDAvR0VYUG4wNlZMRjAyY09ORVkrL3Y3Ni8zMzM5ZU9IVHVVa1pIaDlzNlM3SGE3TWpNekZSUVVwS0NnSUxWdTNicENIWFZNSnBNZWYveHhQZjc0NDJXdU9mZVl0c2FORzZ0eDQ4WXVjeGtaR1lxTmpWV1BIajNLRElqOThNTVBXclZxbFh4OWZjdXRxeXpGeC9OVjVNOWkrL2J0NVhRNnRYLy9mbVZsWmVuT08rL1VIWGZjNGJidXl5Ky8xQ2VmZk9JMi8vbm5ueXM0T05odC9sSnIwYUtGMjF6eE1YTFoyZG1YZEkrOWUvZktiRFliQWJXU21qUnBVdTU3aXIvM2pJd013a2o0bjBRWUNRQUFBQUFBQUFBQUFNRC9oQnJlb1VxM0ZSMlRsVzFQVVUxcjdVcnZZZlVJVVB0NlBTKzZsaWVmZkZKcGFXbnk4L09USkQzNDRJTWFOR2lRQWdJQ05HL2V2RXJ0NVhRNjljNDc3K2pBZ1FPYU1XT0dUcHc0b1pNblQ4cHNOc3ZmMzErU0ZCTVRvLzM3OTBzcUNrSjVlbnBxOWVyVmtsUnVONllKRXlZWWRaNVBZbUtpcGt5WlVxbmFKV24rL1BuR0VYTG4ycng1c3laTW1HQ01SNDBhcFpNblR4cmhxTC8rOWErNisrNjdGUmdZcUgzNzlrbVNYbi85OVRLN0FwVVZWdkwxOVZYbnpwM0xyZlhISDMvVTNMbHpYWTZpSzQvZGJqZnFtVDU5dWhHa0tpazZPcnBDZTFWRVRrNk9KRlhvWjFhVzRtQ1poMGY1a1lGeDQ4YkozOTlmdWJtNWV2bmxsL1hSUngvSmJEWnIwS0JCTHV2dXVPTU90M0NWcEFxRnVTNkYwc0paeFQrWDh3WFFLcnVIdytGUVptYW1Ra0pDWkxGWTNOWlg1RHN0N2hSVjBicUE2b1l3RWdBQUFBQUFBQUFBQUlEL0NmNWV3VVlZS1N2dndzSklsOHBqanoybXlNaEloWWFHYXRDZ1FZcUtpbklKWmFTbnA2dG56OUpEVHc2SHcyVnNzOW4wN2JmZnl1bDBhdlRvMFRLYnpRb09EbGFQSGoxMDAwMDNTU3JxUG5QdVVWanZ2dnV1cFBJN0dsa3NsbEpERmVlcTdGRmI3ZHUzMTFkZmZTVmZYMTg1SEk1U24rL1FvWU94UnBKNjlPaWhldlhxeWN2TFMrUEhqMWVIRGgzY3V2ZGNjODAxWlI1aFZqSk1zbVBIRGgwOWVyUlNOUmNmRzdkeDQwYVhJK1RhdDI5dmRNZ3BhZHUyYmNySXlGQ05HalVrRlFXVG1qUnBva2NlZVVSUzBURnpjK2ZPZGZ1WlhveU1qQXhKRnhmeUtlNjZWTHhYUmZqNCtHamN1SEVhTm15WVB2NzRZOTF5eXkxcTBLQ0JjYjlodzRacTJMRGhCZGRVckRpSWxwZVg1L1p6enMzTnZlajlMNWJaYkpiWmJDNnoyMUpGdnRQaU5SVTVIaEdvamdnakFRQUFBQUFBQUFBQUFQaWY0TzhkWWx4bjIxT3JzQkxwM252dmxWVFVwYWcwdnI2K2V1S0pKMHE5bDVLU29vOCsrc2dZKy9qNGFQejQ4YXBaczZacTE2NnRzTEF3STlnVEZ4Y25TWm85ZTNhWjNZZFNVMVAxelRmZktDZ29xTlQ3WThhTXFkQm5xa3lnWnNXS0ZUS1pUT3JSbzRmaTR1STBhZElrUGZmY2MycmR1clVjRG9mZWZmZGQyZTEyalI0OTJ1anVKRWtQUGZTUUpHbm56cDFsN3IxejUwNTVlWG1WZXUvTW1UUEc5ZnIxNjdWdTNib0sxeXlkRFc0dFg3N2NKVHdWSEJ6c0ZrWmF1SENoMXF4Wm8rRGdZSmVqdVFJREE5VzJiVnRKS2pNMGRUR1NrNU5sTnBzdjZwaTI0bVBUVWxNcjkvY2tNREJRdzRZTjA0d1pNelI3OW16Tm1ESGpnbXNvUzNISUtpa3B5U1dJZHViTUdSMDdkdXlTdis5Q1JFUkU2TWlSSTlxM2I1L2IwVzYvL3ZwcnVjOG5KeWRMVXBsL0o0SHFqakFTQUFBQUFBQUFBQUFBL245Nzl4N2ZjLzMvZi96K2Z1OWd6Smd0REpsa3pKcGp0aEhsR0VxZmo4b3BmY1MzK3FDY0ppVER4c2FFUWhOOTBVZksyVGNpNmNCRXFmZzRmR1pPTlphWlpsYkdISGF3OC92OSs4TnY3NCszOTN2bXNGck43WHE1N05KcnIrZmg5WGk5Myt2eithUDc1ZkVFeWdXM0NoNlc2NHpjdERLc3BHVE96czdxMGFPSDNiSEN3a0k5OGNRVFZsMVQycmR2ZjhmUDh2RHcwS0JCZ3pScDBpUU5HREJBL3Y3K09uUG1qSXhHbzRZT0hhcldyVnZyODg4L1YrL2V2Vld6WmszTm1qVkxoWVdGR2pkdW5GeGNYQ3o3WEw1OFdkdTNiMWRDUWtLeFI1amw1dVpxMXF4WjJyRmpoMGFPSEttMHREU0Zob2Fxb0tCQU5XdGU2MVJsTkJxVm5aMnRiZHUycVZxMWFucnh4UmR2NjMxbXpKaFI3Rmh1YnE2bFc4OXJyNzJtMTE1N3pUTDJ6anZ2cUdMRmlobzhlSEN4UjJsOTk5MTNtajU5dXViTW1WUHNPMTYrZkZtblRwMlMwV2hVMzc1OXRXN2RPdlhzMmRNeW5wZVhad21oWGI1OCtiYmVyU1FtazBsSGp4NlZsNWVYcFlQUW5mRDE5WlhSYU5UUm8wZlZ2WHYzMjFyYnZYdDNiZG15UlVlT0hGRjBkTFM2ZGV0MngzWFkwNmhSSThYRXhHakRoZzJhUEhteWpFYWp6R2F6bGk1ZHF0emMzRko5MXAzcTJMR2pWcXhZb2NXTEYydldyRm1XZjArU2twTDA0WWNmbHJqKzJMRmpxbCsvL2wwRnlvQS9NOEpJQUFBQUFBQUFBQUFBQU1xRnlzN1hkVWJLTGR2T1NIZkR3Y0ZCMWF0WHQ3bHZNcGwwK3ZScG5UaHhRc2VQSDFkeWNyS0dEeDkrUzN0bVptYnF3SUVEYXQyNnRmejkvZlhoaHg4cUlTRkJIMzMwa1k0ZlA2NU5temFwVTZkT3FsbXpwcDUrK21sTm1qUko0OGFOVTFSVWxKeWNuQlFhR2lvL1B6ODFiZHBVNDhhTlUwcEtpb1lPSFdyWlB5TWpRNUwwd1FjZnlOSFJVU0VoSVdyWHJwM0dqUnVuakl3TXpaMDdWMTVlWHBiNW8wZVBWa3BLaWxhdlhxMzc3cnRQZi92YjMyNzU4L240NDQrTDdUZzBhdFNvWXRmNSsvc3JLaXBLUC83NG84TEN3bFNqUm8xYmZtYVJwS1FrblR4NVVsNWVYZ29MQzlPUFAvNG9zOW1zbGkxYld1YnMzNzlmLy9qSFAyNTdiM3UyYk5taVk4ZU95ZDNkWFE0T0R2cnh4eCtWbUppb2Z2MzYzZFcrYm01dWF0U29rUTRlUEhqYmF3MEdnMGFPSEtuZzRHQXRXYkpFanp6eXlGMGRHWGVqcDU1NlNwczJiZEozMzMybjVPUmtOV2pRUUFrSkNjclB6N2RjbDdXK2ZmdnEyMisvMVk4Ly9xZ1hYM3hSQVFFQnVuejVzZzRkT3FRbm4zeFNuMzc2YWJGaHNiUzBOQ1VsSmFsMzc5NS9jTlhBSCtmMkR2VUVBQUFBQUFBQUFBQUFnRCtwS2hYdXMxeW41OW8vSHUyUFZuVHMxOTA0YythTXhvd1pvNTQ5ZStxVlYxNVJWRlNVNHVMaXJJNEdNNXZOSmU0aFhUdGU2cmZmZnRQdTNidlZ1M2R2R1F3R1MyaWlxRlkvUHovTm5qMWIvZnIxazVPVGsvTHo4M1g0OEdGbFpXV3BXYk5tZXU2NTU3UisvWHB0M3J6WnN2K3VYYnNrU2JWcTFkTENoUXZWdG0xYlRabzBTU2RQbmxSb2FLaDhmWDJ0Nm5GeWN0TFVxVlBsNWVXbEJRc1c2RC8vK1kvVmVGNWVuaVRkVmZlZkczWHIxazF2di8yMlVsSlNOSHYyYkx0elN1cTg0KzN0cmFGRGgrcC8vL2QvVmJkdVhhMWJ0MDZCZ1lHV0k5eTh2YjNWcDA4ZnJWbXp4dXFuUm8wYWxzLzNkdDdKMWRWVkJ3NGMwSll0VzdScDB5WmR1SEJCdlh2M3Z1MXVVdlowNjlaTjU4K2ZWMHhNekcydjlmUHpVN2R1M1pTZW5xNzMzMy8vcm11NVhzMmFOZlhXVzIrcGFkT21TazVPMXA0OWUxUzNibDNObVRQSHFsTlhXWEp4Y2RHOGVmUDAxRk5QcWJDd1VEdDM3dFM1YytjMGZQaHdEUmd3UUpLS1BVcnd5eSsvbEtUYjdrZ0YvSlhRR1FrQUFBQUFBQUFBQUFCQXVWREY1Yi9kaEs3a3BKWmhKZEsyYmR0MDZkSWx4Y1hGU1pKTjU1aWNuQnl0VzdldXhIMDhQRHpVdm4xN3ViaTQ2UG5ubjVlL3Y3OThmWDB0bllHS2pnSGJ1SEdqT25YcVpEZm9rcE9UbzA4KytVUk9Uazd5OWZYVmtpVkxWTGx5WmN2eFdqVnExSkRCWU5DR0RSdVVucDR1by9GYVQ0c0tGU3BvOSs3ZDJyVnJsM0p5Y3ZUSUk0OUlrbDUrK1dXZFBuMWF2L3p5aStVWjNicDEwOG1USnpWbXpCZ1pEQVpObkRoUmNYRnhtalJwa3RxMGFXUDMzYXBXcmFySXlFZ0ZCd2NyTWpKUzgrZlAxLzc5KzVXY25LeWpSNC9LYURUSzA5UFRadDNOT3NyazUrZnIwVWNmTFhiYzM5OWZDeFlzVU9YS2xTVmRDMUVkUFhwVUxpNHVNcGxNK3VhYmJ5eWZTWEg2OXUwcms4bWtLVk9tNk5LbFN4bzBhSkJsN1Bwcms4bWtqUnMzcW1MRmluSjJkdGEzMzM1cmVlOWIxYmx6WjNYdTNQbVc1OStPSjU1NHdoS1dhdFdxbGMxNFNjZU5qUjgvWHVQSGo3L2o1NjlZc2FMWU1UOC9QODJiTjgrcTByR3lBQUFnQUVsRVFWVG1mbFJVbE0yOVVhTkdGZHNSYS9EZ3dSbzhlTERWdlJ1UDc1T3VIWU80ZmZ0MnUzc0VCZ2JhSGF0YXRhcmR2WDcrK1dkSlVyVnExV3pXWkdkbmE5T21UV3JidHEzcTE2OXY5M2xBZVVBWUNRQUFBQUFBQUFBQUFFQzVVTldscHVXNnJEc2pIVGh3UUx0MjdaTFJhRlRMbGkwVkVCQmdHYXRRb1lJY0hCeHVLWXprNCtPamJ0MjZhZWJNbVhiSDNkM2Q5ZUtMTCtxVFR6N1J0bTNiaXQzSDA5TlRyNzMybWlwWHJxd1hYbmhCSFRwMHNIU1o4ZkR3MEt1dnZxcTFhOWRxOSs3ZGRwL3gwa3N2cVduVHBwSWtvOUdvOFBCd09Ucis5ejgzZTNoNEtEUTBWSkswYjk4K3hjZkhhL3o0OGVyUW9jTk4zNjlldlhvS0RRMVZaR1Nra3BPVFZWaFlxQk1uVHFoeTVjb0tEZzYyZS96WDJMRmppKzA2czJ6WnNwcytUNUpxMTY1dHVjN0t5dEpubjMxbTZTemw0ZUdoVjE1NXhXNEk2bm9GQlFWS1MwdlQwS0ZEMWJoeFk3dHpqRWFqdG16Wm9wU1VGRW1TbzZPam5ubm1HYnNobGJMZzVPU2tWMTk5VlpHUmtmcnV1Ky9Vdm4zN3NpNnBYTml6WjQ4azZhR0hIcklaVzc1OHVmTHo4L1hQZi83emp5NEwrRU1aekNYMTZ3TUFBQUFBQUFBQUFBQ0F2d0NUcVZEVHY3blc3Y2RnTUdwS1ovdWRUdjZZV2t3eW04MHlHQXlXVGtQM2tyUzB0QklEUGRmTHlzcVNxNnZyNzFoUjZjdk16TFIwV0xvWnM5bXNnb0lDT1RnNC9Dbi9GdDU5OTEzdDNMbFRTNVlzVWMyYU5VdGVBQ1VsSlNrOVBWMU5talN4dWg4Ykc2dlEwRkFaalVZdFg3NWNIaDRlbHJIOSsvZHI4dVRKZXVPTk45UzFhOWMvdW1UZ0QwVVlDUUFBQUFBQUFBQUFBRUM1OGZaM3orcHFmcm9rYVh6N2phcmtkT3RIWWdIM29vS0NBcDA3ZDA1VnFsU3gyNGtLdGc0Y09LQkpreWJwL3Z2dlYrUEdqZVhrNUtUVHAwOHJMaTVPRGc0T0Nna0pVY2VPSGEzV3BLV2xLVDgvWDE1ZVhtVlVOZkRINFpnMkFBQUFBQUFBQUFBQUFPVkdGWmNhbGpEU2xaeFV3a2hBQ1J3ZEhWV25UcDJ5THVNdnBXSERodXJmdjcvMjdkdW5mLy83MzhyTnpaV0hoNGNlZi94eDllblRSdzBhTkxCWmN6dWR3b0MvT2pvakFRQUFBQUFBQUFBQUFDZzMxaDBPMVlrTC81WWs5V3NhTHI4YWo1VnhSUUFBM0Z2K2ZBZFNBZ0FBQUFBQUFBQUFBTUFkY3E5WXkzSjlLVHVsRENzQkFPRGVSQmdKQUFBQUFBQUFBQUFBUUxuaFViRzI1Zm9pWVNRQUFQNXdoSkVBQUFBQUFBQUFBQUFBbEJzZWxlcFlydW1NQkFEQUg0OHdFZ0FBQUFBQUFBQUFBSUJ5dzZvejBsWENTQUFBL05FSUl3RUFBQUFBQUFBQUFBQW9OOXhkYWxtdXIrU215bVFxTE1OcUFBQzQ5eEJHQWdBQUFBQUFBQUFBQUZCdUdJME9sdTVJWnJOSkYzUE9sbkZGQUFEY1d3Z2pBUUFBQUFBQUFBQUFBQ2hYN25PdFo3aytuL2xMR1ZZQ0FNQzloekFTQUFBQUFBQUFBQUFBZ0hLbCt2VmhwS3pUWlZnSkFBRDNIc0pJQUFBQUFBQUFBQUFBQU1xVjZxN2VsdXRVd2tnQUFQeWhDQ01CQUFBQUFBQUFBQUFBS0ZlcXV6NWd1VTdOVEN6RFNnQUF1UGNRUmdJQUFBQUFBQUFBQUFCUXJ0U3MzRUNTUVpKMFBpdEorWVc1WlZzUUFBRDNFTUpJQUFBQUFBQUFBQUFBQU1vVkI2T2phcm41L1AvZnpEcWJIbGVtOVFBQWNDOGhqQVFBQUFBQUFBQUFBQUNnM0tsVHBiSGwrbXo2OFRLc0JBQ0Fld3RoSkFBQUFBQUFBQUFBQUFEbFRwMnFmcGJybFBRVFpWZ0pBQUQzRnNKSUFBQUFBQUFBQUFBQUFNb2RxODVJVitpTUJBREFINFV3RWdBQUFBQUFBQUFBQUlCeXA3cHJQVGthblNWSlYzSlRsWlYzcVl3ckFnRGcza0FZQ1FBQUFBQUFBQUFBQUVDNVZMZnFRNWJyWHk0ZktjTktBQUM0ZHhCR0FnQUFBQUFBQUFBQUFGQXUxYXZXM0hKOTZtSk1HVllDQU1DOWd6QVNBQUFBQUFBQUFBQUFnSExKeHpQSWN2M3poUU5sV0FrQUFQY093a2dBQUFBQUFBQUFBQUFBeXFYYWJyNnE0T0FxU1VyUFRkV2w3SlF5cmdnQWdQS1BNQklBQUFBQUFBQUFBQUNBY3NsZ01LamhmYTB0dnlkd1ZCc0FBTDg3d2tnQUFBQUFBQUFBQUFBQXlpMGZ6MERMOWFtMC81UmhKUUFBM0JzSUl3RUFBQUFBQUFBQUFBQW90M3c4Z3l6WENSZGpsRitZVzRiVkFBQlEvaEZHQWdBQUFBQUFBQUFBQUZCdXVUcTd5OHZOUjVLVVY1aXRFeGQybDNGRkFBQ1ViNFNSQUFBQUFBQUFBQUFBQUpSci9qVTZXcTZQL1BwMUdWWUNBRUQ1UnhnSkFBQUFBQUFBQUFBQVFMbldzdmFUa2d5U3BKTnBCNVNkbjFHMkJRRUFVSTRSUmdJQUFBQUFBQUFBQUFCUXJyazZ1OHYzdmphU0pMTk1Pblp1WnhsWEJBQkErVVVZQ1FBQUFBQUFBQUFBQUVDNTE3Sk9EOHYxM3FTTk1wdk5aVmdOQUFEbEYyRWtBQUFBQUFBQUFBQUFBT1ZlSTg4MnF1UlVWWkowTVR0Wkp5N3NMdU9LQUFBb253Z2pBUUFBQUFBQUFBQUFBQ2ozREFhajJ0YnJhL245dThUVlpWZ05BQURsRjJFa0FBQUFBQUFBQUFBQUFQZUUxdmYzbHF0ek5VblNyeG54T3BtMnY0d3Irdk13bVV3M0hTOHNMTHp0UFM5ZHVxUmp4NDRwUHovL1Rzc3FzYTY3RlJzYnE5alkyRnVlYnphYlN6eml6MlF5S1NFaFFaY3ZYeTV4djZ5c0xCVVVGTnp5OHdIZ3I4QWhQRHc4dkt5TEFBQUFBQUFBQUFBQUFJRGZtOUhvSUVjSFowc0k2ZGYwbjlXcXpsTXlHaHgrbCtkOS9QSEhPbkhpaEJvM2JpeUR3WERYKzEyNGNFSGZmLys5RWhJU2J2dkgxZFZWYm01dWR2Zjk2S09QdEdyVktuWHMyRkdPam81MjU0U0VoT2pZc1dNS0NBaVFnOE90ZlY3cjFxM1RuRGx6OU9pamo4ckR3K08yMy9mOCtmTWFPWEtrUEQwOVZhOWVQWnR4azhta2Z2MzZTWkw4L2YxdmUzOUptak5uam80Y09hTHUzYnVYT0RjbkowZGhZV0ZLU1VsUml4WXRpcDJYbnA2dVFZTUdxVnExYWlYV3RYRGhRcjN6emp2cTA2ZlBYZitORkJRVWFQNzgrU29vS0xEN2VRSEFIOFgrLzVNQUFBQUFBQUFBQUFBQVFEblVxdlpUMm4xNm5kSnp6K3ZDMVNSOWMrb2pQZTR6cE5TZll6YWJkZXJVS2UzWXNVTUhEaHpRaEFrVDVPN3VycjU5K3lvbkorZVc5NWs4ZWJMYXRHa2pTVXBNVE5TY09YUGs3T3dzbzlINkVKeTh2RHlaeldaVnFGREJabytjbkJ4Tm1EQkJ0V3JWc3Z1TWh4NTZTR3ZYcmxWRVJJUWlJeU50OXY3cXE2OFVHeHVyR2pWcXlNbko2WmJxTnBsTWlvNk9WcU5HamVUajQzTkxhMjVVdlhwMVZhdFdUWXNYTDFaUVVKRE51eVVtSnVyeTVjdDY0SUVIaXQwak9UbFpHUmtaeFk1blpXVkprdUxpNG9xZFU2bFNKZFdyVjA4dUxpNnFVS0dDVnExYXBRY2VlRUFkT25TNHpUZXlaaktaOU85Ly8xdE5temExK2N5TDVPVGszTFJ6a291TGl5VkFWbGhZcU1URVJHM2J0azNoNGVHV3Y1c3hZOGJvNU1tVEpkYlRybDA3aFlTRTNNR2IvRmRtWnFhQ2c0UDE0SU1QS2pRMFZKTDAwa3N2S1RrNXVjUzF6ejc3ckJvMWFxVFpzMmVyUllzV2V2dnR0KzNPQ3drSlVVeE1qRWFNR0tGbm5ubkdabnpYcmwyS2pJeFU2OWF0RlJrWldXSU56Wm8xMDl5NWMrMk83ZHk1VXpObnpwU0RnNFArNy8vK1QxV3JWclU3NzV0dnZ0R2JiNzZwWjU5OVZzT0hEN2NhUzBsSjBjaVJJNVdWbGFYcDA2Y3JLQ2hJdWJtNUdqMTZ0RHc5UFRWOSt2Uml2My9ncjRvd0VnQUFBQUFBQUFBQUFJQjdob1BSU1U4L05GNHJZOStRSk8zKzVmL2tWK014MWFuU3VGU2ZZekFZRkJJU0luOS9mNzMzM250NjlkVlhOWFhxVk9YazVPaUJCeDVRWUdEZ1RkZWZQMzllVzdkdXRYczgyc0tGQzFXL2ZuMnJlMU9uVGxWbVpxWk5xT0xLbFN2cTA2ZlBUWjhWRkJTa29VT0hhdkhpeGZyODg4L1ZzMmRQeTlpdnYvNnFSWXNXeWMvUFQ2TkhqN1pabTUrZnIxNjlldG5jTjV2TnlzM04xY1dMRi9YM3YvLzlwczh2RWhJU29uYnQybG5kR3pac21PYk1tYU56NTg3SjI5dmJhdXpBZ1FOeWNuSlM4K2JOaTkzelgvLzZsL2JzMlZQaXM0T0RnNHNkdXo2c01tN2NPQjAvZmx4ejVzelJBdzg4Y0ZjZGlPTGk0blQ1OG1VNU9EaG95NVl0TnVPZE9uWFMyMisvZmRQNnc4TEMxTDU5ZTBsU2hRb1ZOR1BHREFVSEIydmF0R21hT1hPbW1qZHZydHpjWEhsN2UxdDlyemRhdVhLbGNuTno3L2hkaXN5Wk0wZFpXVmthTldxVTVaNi92NytxVjY5dStUMHBLVWxwYVdtcVg3KyszTjNkTGZmcjFxMnJ3TUJBR1F3Ry9mampqOHJOemJVSm9PWG01dXJJa1NPU3BKaVlHTHRocE1PSEQwdVNXclZxWlRQV3JGa3ptODVlRHo3NFlMSHZFeDBkTGVsYTBHdkhqaDEyLzladjV1clZxd29MQzFOR1JvYUNnNE1WRkJRazZkcDNOVzdjT0FVSEIydjE2dFVhT0hEZ2JlMEwvTmtSUmdJQUFBQUFBQUFBQUFCd1QzblFvNVZhMSsybGZXYzJTakpyN2VGUXZkeHF2andxMVNuMVovMzk3MzlYdlhyMUZCVVZaZW1xNHVmbnAwR0RCaWs3TzF1cHFhbVdRTXY1OCtmbDV1WW1GeGNYeGNYRmFldldyYVZlajNTdEc5Q3FWYXRzN3RldFcxY3BLU2xhc21TSjVWNU1USXl5czdOVnAwNGRMVnUyekdyK2tDRkQ1T0Rnb0VHREJsbmRMeWdvME1xVksxV25UaDA5OWRSVHQxeFh2WHIxTkczYU5KMDRjY0ptYk9MRWlWWjF6cG8xUzk5Kys2MXExcXhwTjZ6ajV1YW1nSUFBalI4L1hubDVlY1UrTXp3ODNPcWY5bHpmRGFwS2xTcDY0NDAzRkJJU29nVUxGbWpPbkRtMzlHNzI3Tml4UTVLMGI5OCsvZkRERHlvc0xKU0xpNHRsdkdYTGxwS2tHalZxYVBEZ3dWWnJMMXk0b1BmZmY5OW1UemMzTjAyZlBsMmpSbzFTWEZ5Y0phaFZvMGFObXg1RnQzbno1anQranlKNzl1elI3dDI3RlJJU1l0VkI2UFhYWDdlYU4zZnVYRzNkdWxYLzh6Ly9ZeE0razZSR2pScnB4SWtUT25yMHFBSUNBcXpHRGg4K3JQejhmRGs1T2VudzRjTXFMQ3kwQ1JjZE9uUklrbXpXU2xKRVJJUXFWNjU4Uys5ejRjSUZIVHg0VUMxYnRsUnNiS3lpbzZOdks0eGtNcGswYytaTUpTVWxxVStmUGphaHZJWU5HK3JaWjUvVnFsV3IxTFZyVjNsNWVkM3kzc0NmSFdFa0FBQUFBQUFBQUFBQUFQZWNyajVEZGVyaVFaM1BPcTJzdkV0YUZqTzZWQU5KV1ZsWit1MjMzOVNnUVFNMWE5Wk1TNWN1bGRGb1ZHUmtwRHc5UFpXVWxLU0lpQWhsWm1acStmTGxjbloyMXVUSmszWDE2bFdOR2pWS3paczMxM3Z2dmFmYXRXdmI3SjJZbUdoejFGdEdSb2F1WHIxcWM5eFkwVEZrMTh2SnlkSG5uMzl1Yzg5b05PcUxMNzZ3bVc4MEd2WDExMTliQldXa2EyRWtvOUdvdm4zN1d0MWZ2WHExOHZQek5YejRjRXNubUZ2VnVYTm5OV3ZXN0taenFsU3Bvcmk0T0NVa0pNakp5VW56NXMyemVnOUhSMGMxYnR4WUFRRUJxbHk1c3ZMejgyVTJtKzN1VlJSa0tTNmdZakFZYkk2bWE5V3FsVUpDUWhRVUZLU1RKMC9hZkpaRjRhZnZ2LzllWjgrZXRkbno4Y2NmbDdlM3Q2S2pvOVdwVXlkTm1qUkpIM3p3Z2RhdFc2ZlBQdnRNQm9QQmFuN2x5cFhWcVZNbnEzdUppWWwydzBpU2RQLzk5MnZGaWhWeWMzT3pPLzU3V2IxNnRXclhybTFUNiswS0NnclNpUk1uZFBEZ1FadEEwWUVEQnl4emR1L2VyYmk0T0RWcDBzUXlmdkhpUlowNWMwWTFhdFJRM2JwMTc2cU83ZHUzeTJ3MnEydlhyc3JQejlleFk4ZDA2dFNwbTNaU3V0NkhIMzZvdlh2M3FsMjdkaG95eFA1UmtIMzY5TkdubjM2cU5XdldhT3pZc1hkVkwvQm5RaGdKQUFBQUFBQUFBQUFBd0QzSHdlaWs1NXFGYTlHK0lTbzA1U3NyNzVMK2RXQ1lIdmNab2xaMS9pYkpVT0llTjdOMDZWSjkrZVdYZXY3NTUvWENDeS9JMGZIYWY1cHQyclNwUHYzMFUzMzQ0WWVxVkttU3dzUERMU0dmcVZPbktpSWlRcUdob2VyVXFaTkdqUnBsTnlRemMrYk1ZcDk3cytQR2luaDZldG9jQ3paZ3dBRDUrUGdvSWlMQ1puNVVWSlNpbzZQdEhpVjJvNU1uVDFwQ0tTYVRTWHYzN2kxeFRWQlFrSXhHb3lUcDBVY2ZsU1R0M2J0WHAwNmRVcjkrL2VUZzRLQTFhOWFvYmR1Mmx1UHBRa05ETGY5czI3YXRKQ2s5UFYyOWUvZlc4T0hEcmJyUVBQZmNjOHJJeUxocERjVjFjSEp6YzlQR2pSdHQ3bmZwMGtXU0ZCOGZyMlBIamxtTkZSUVVTSkpTVTFOMTllcFZtN1VCQVFFNmZQaXdjbk56TFVlbkZSWVd5bWcwMmdTUjd0UWZIVVNLaTR0VGZIeThoZzRkYXZrdTcxUmdZS0JXcmx5cGd3Y1Ayb3dkT0hCQW5wNmVldVNSUjdSNzkyN0Z4c1phaFpGdTFoWHBka1ZIUjh2SnlVbHQyN1pWVGs2T2poMDdwbTNidG1uWXNHRWxydDI1YzZmV3JWdW5SbzBhS1NRa3BOalB4TVBEUTQ4OTlwaTJiOSt1NGNPSDJ3VCtnTDhxd2tnQUFBQUFBQUFBQUFBQTdrbWVsZXBxWU11M3RPNXdtSElLTXBWVGtLWFBqMGZwNE5rdjFjVm5zTnhkYXNxdHduMXljcmo5Z01EZ3dZTjEvdng1clY2OVdnY09IRkJvYUtpcVZxMnFNV1BHNk5TcFUvTDM5MWRZV0pnOFBUMFZGUldsN094c1RadzRVUXNXTE5DQ0JRdTBiZHMySFRwMFNGRlJVVGJka2ViUG55OXZiMityZXpObnpsUldWcFlpSXlPdDdtZGtaTmdjby9aN3ljaklVRVJFaFBMejg1V1NrcUt3c0xCYld2ZkZGMS9JMmRuWjh2dmx5NWMxZCs1Y2VYdDdxMy8vL2lvb0tORCsvZnYxMldlZmFmNzgrZnJsbDErMGI5OCtTZGNDUDBYUzB0SWt5ZWE0cTdDd01FdEE2RWIvK3RlL0pLbll6alZGSVRKSjJyOS92OUxUMHlWSmxTcFZVdHUyYmRXcVZTc3RYYnJVYWsxOGZMeEdqQmloNE9CZ1MxRHFSbDVlWG5KMGRMUUVhZkx6ODYwK2c5djF6RFBQcUxDd1VKTGs3dTZ1bFN0WDN2RmVkeUltSmtaUzZZU0FmSDE5VmFWS0ZTVWtKT2pLbFN1V0k5OSsrKzAzblQxN1Z0MjdkOWZERHo4c1NUcDQ4S0FHRGh4b1dYdjQ4R0ZKMTdwWDNZMmZmdnBKeWNuSmV2VFJSK1hxNnFvT0hUcm92ZmZlMDg2ZE96VjA2RkNibytHdUZ4OGZyN2x6NTZwR2pScUtqSXdzTVdBVUVCQ2duVHQzNnNpUkk3ZmRTUXo0c3lLTUJBQUFBQUFBQUFBQUFPQ2VWYys5bVlZR0xkYnFReUZLdTVvc1NVckppTmZLMkRjc2MycTVOVlQvNXROVXBVS05XOTdYMWRWVjA2Wk4wOUtsUzdWKy9YcDk5ZFZYZXZubGwxV3ZYajIxYmR0V0F3Y090SFJMT1hmdW5ESXpNeVZKRlNwVTBPdXZ2NjZtVFp0cTkrN2RxbFdybHMzZUZTdFd0T21ZNU9qb0tBY0hCNXY3UlFHVjMxdE9UbzVDUTBQMTIyKy95ZDNkWFN0V3JDaHh6Wm8xYTdSdTNUcWIrM1BuenBYWmJOYWtTWk5rTkJwbE5Cb1ZFUkdoVWFOR2FkS2tTV3JZc0tFYU5XcWt3c0pDSlNVbFdkYWRPWE5Ha216Q1d5MWJ0aXkyaHFMbkJ3WUdsbGp2Ung5OXBKOS8vbG1TVkt0V3JXS0RSci84OG92ZE9xN240K01qSHg4ZnkrL1oyZGwzMVJWbnlKQWhNcGxNK3U2NzczVDY5T2s3M3VkT0hUNThXRldxVkxGMHJyb2JScVBSRXRBNWRPaVFPblRvSU9tL1I3UUZCZ2FxZXZYcTh2YjIxazgvL2FTclY2K3FVcVZLa3FUWTJGZ1pqY1ppdi9OcDA2YlpCSWtHREJoZzFWMUprclp0MnlicHZ4MndxbFNwb29DQUFPM2J0MC83OXUwcjlydS9jdVdLcGt5WklpY25KNzM1NXB1cVZxMWFpZS9idkhselNTS01oSEtGTUJJQUFBQUFBQUFBQUFDQWUxcTFpclgwYXV0LzZUL0pXN1FuNldObDVGNndHdjgxNDJjZFA3OUhRZmMvYzF2N0dvMUdEUjA2VkEwYU5GRDc5dTBsU1JNblRyeWxvN2k2ZCsrdTd0MjcyeDNMeXNyU2xTdFhyTzdsNStlcm9LREE1bjVKeDVPVmhweWNIRTJaTWtVLy9mU1RhdFNvb2J5OFBGV3NXTEhFZFU1T1RqYjMxcTFicDcxNzkycm16Sm55OVBTMDNIZDNkOWUwYWRNMFpzd1lQZnp3d3hvNGNLRFdyRm1qNDhlUFcrYjgvUFBQY25WMXRZU0FEaDQ4cUtsVHA5NjBodHpjWEVteU90Yk5ub2lJQ00yZlAxOW1zMW56NXMzVFR6LzlWT3pjMk5oWVNkY0NSc1Zadm55NU5tL2ViUGs5SnlkSEJRVUY2dFdybCtYZTlkY2xLVHBtN3N5Wk0zYkRTQmN1WE5BMzMzeFQ3UHFNakF6VnJGbnpscDkzby9Qbno2dDY5ZXAzdlA1R2dZR0Iycmx6cDJKaVlxekNTQWFEd2RJVnFWV3JWa3BLU3RLUkkwZlVwazBicGFhbTZ0ZGZmNVdmbjEreHg5UVZmVGZYZS9MSko2MSt6OHZMMDY1ZHUxU3BVaVdyY0ZDWExsMjBiOTgrYmQrK3ZkZ3cwdjc5KzVXWm1hbkdqUnZmTkl4MnZmdnV1MDhHZzBFWExsd29lVEx3RjBFWUNRQUFBQUFBQUFBQUFNQTl6OUhvckRiZXZkWEd1N2NPLzdwTnB5OGQxc1dyWjNVKzZ4YzVHSjFVejczWkhlOWQxRjFsdzRZTldyNTh1YzE0WGw2ZXpHYXozVUJNdTNidEZCSVNZblZ2ekpneHhUNnJUNTgrSmRhemZQbHk1ZVRrV04zTHpNelU2ZE9udFdUSkVwdjVjWEZ4S2l3c3RCbno4UEJRMTY1ZE5YbnlaTVhIeDJ2dzRNRktUazdXdG0zYjFMZHYzeExydUxHRy9QeDhiZCsrWGYzNzk1ZWJtNXV5c3JMazZ1b3E2ZHBSYnZ2Mzc5ZDc3NzJuT25YcVNKTDgvUHowOWRkZjYvTGx5M0ozZDllQkF3Zms2K3RyQ1h2VnExZFBvMGVQdHZ2czlQUjBMVjI2VkdheldSVXFWTkRJa1NOdmV2Uld2WHIxTE9HcG9vNVc5bVJsWmVuNzc3K1hrNU9UM25qakRVMmNPTkZ1Y0tWbHk1YVdiajZTdEg3OWVybTR1Rmo5RFRSdTNOalNpZWx1SFQ5K1hMTm16U3AyM0dReVdYVnF1bDJYTDE5VzQ4YU43M2o5alFJQ0FtUXdHSFR3NEVGSlVrRkJnUTRkT2lSZlgxOUwwQ2dnSUVDYk5tMVNURXlNMnJScGMwdEh0RzNhdE1tbWU5aU5mdmpoQjJWbFphbHIxNjVXUitjOThzZ2pjbkZ4MGQ2OWU1V2VucTRxVmFyWXJPM1NwWXVTa3BJVUd4dXJxS2dvalI4L3ZzUjNOUnFOcWx5NXNrMlFFUGdySTR3RUFBQUFBQUFBQUFBQUFOZHBYcXU3bXRleTM1WG9kaVVtSnVyNDhlUHEzTG16bWpWcnBwZGVlc2xxL1BqeDQ1YU9OWTg5OXBoTklLUW9lQ05KQm9OQlJxTlJyNzMybWxVWEc1UEpwSjkrK3NubXFDbEp1bnIxcXFaUG4yNFZvSW1PamxaNmVyclZ2SnljSE9YazVPanp6eiszMlNNdkwwOG1rOGxtek52Ylc3VnExVko4Zkx3R0RScWs1NTU3VG5QbnpsWEZpaFUxZVBEZ2tqNGE3ZG16UjN2MjdMSDg3dVRrcEhmZmZWZEdvMUV2di95eXFsV3JwdG16WjZ0aXhZcGFzMmFOWEZ4Y3JJNnRhOVdxbGN4bXM3Ny8vbnNGQkFRb0lTRkJ3NFlOczR4N2VucnE4Y2NmdDNsdVZsYVd4bzhmTHhjWEY0V0hoeXNzTEV5RmhZVlduYWl5czdPMWJOa3llWHQ3bDlnMTZYcHIxNjVWVGs2T1pzeVlvUjA3ZGlnOFBGei8vT2MvOWR4enoxbk5hOWFzbVpvMXV4WndNNWxNK3VpamorVGg0YUZldlhwWmhhSTJiTmh3eTgrK21VY2ZmZlNtWGFLR0R4OStWL3NYRmhiSzBiSDA0Z2Z1N3U1cTJMQ2g0dVBqbFpLU290VFVWR1ZuWnlzZ0lNQXlwMW16Wm5KeWNySUVsZzRkT2lSSlZuUHVSSFIwdENUcDFLbFROcCtaazVPVGNuSnl0SFBuVGozempHMm5OS1BScUxDd01BMGZQbHpSMGRHNi8vNzc5Znp6ejVmNFRLUFJLTFBaZkZkMUEzOG1oSkVBQUFBQUFBQUFBQUFBNEhmeXpUZmZhTzNhdGZMMjlwYS92NzhhTldwa0dUdDc5cXcrL3Zoank5Rm1odzhmMXFCQmcrVGw1V1YzcjRjZmZsamJ0bTJUZEMzQUlsMExNWHp4eFJkYXVYS2xKazJhcEU2ZE90bXMyN3g1czF4Y1hDeS9yMTY5Mm1vOE16TlR6ejc3ckhyMTZxVlhYbm5GWm4xVVZKU2lvNk8xWmNzV3UzVk5telpOanp6eWlPVjNaMmZuWW8rWXU5NjVjK2Vzd2tpU0xKMlFJaU1qTlg3OGVJMGZQMTRkT25SUWFtcXFRa05EclVKVnRXdlhscSt2cnpadDJxUmZmdmxGa2l4SGVoWG43Tm16Q2c4UDE0VUxGelI3OW13MWF0UklUenp4aEpZdFc2YWdvQ0RkZDk5OSt1R0hIN1JvMFNLbHBxYXFRNGNPZXVxcHAyN2FEYW5Ja1NOSHRINzllalZwMGtSQlFVRUtEQXlVcTZ1cmxpNWRxblBuem1uVXFGRjJqK2hMVEV4VVhsNmVFaElTdEdqUklvMGNPYkxFWjkyT3VYUG55bUF3eUdReUZmc2VSWFB1Vk5XcVZVdTlzMDlRVUpEaTQrTjE4T0JCL2ZycnI1S3NnMFl1TGk3eTkvZlhvVU9IbEphV3BrT0hEc25WMVZWK2ZuNTMvTXdMRnk1WXdrMEpDUWxLU0Vpd08yL2J0bTEydzBpUzVPYm1wbW5UcGlrNE9GakxsaTNUL2ZmZnI4Y2VlNnpZWjVwTUpxV25wNnRxMWFwM1hEZndaMVB5LzJJQ0FBQUFBQUFBQUFBQUFPN0kzcjE3NWU3dWJoT1FTRWhJMEpneFk5Uy9mMzk1ZTN2THk4dExQWHYyMU5peFk1V1VsR1N6ajlsczFrc3Z2YVNQUHZwSWtqUjkrblJMRjZBbm5uaENUWm8wMGR0dnY2MFRKMDVZcmZ2MjIyLzF3Z3N2Mk4yenlNbVRKeVZkTzRyc1Rsd2ZSQ3FxOWZ6NTh5WCtaR1ZsRmJ0bmd3WU45T2FiYityczJiTmF0bXlabWpWclpqZG85UFRUVCt2TW1UUDY3TFBQOU5oamo4blQwN1BZUFhmdTNLa1JJMGJvOU9uVEdqSmtpQ1VZTm5qd1lEazZPbXJxMUtrYVBYcTBJaUlpNU9Qam84V0xGOXNFb0lwejRzUUpUWjA2VlpVcVZiSWNxMmN3R0JRY0hLeCsvZnBweTVZdGV1dXR0eXdoc3V2dDJMRkQwclh3emViTm0vWEZGMStVK0x4YmNmNzhlWVdHaHFwaXhZcHljWEhSVzIrOXBSa3pacWl3c0ZDU0ZCOGZyMWRmZlZXblQ1KzJ6TGxUSGg0ZXVuanhZcW5VWFNRb0tFaVNkUFRvVWNYRXhOZ05HaFdGazdadDI2YlUxRlMxYU5IaWxyNnY0bXpmdmwxbXMxbTlldlhTOXUzYmJYNjJidDBxZDNkM25UeDVVb21KaWNYdVU3OStmVTJZTUVHU05HdldMSnQvTDY5MzZkSWxtYzFtZVhoNDNISGR3SjhOWVNRQUFBQUFBQUFBQUFBQStCMmNQMzllaVltSmF0dTJyVlZBWXRldVhSbzdkcXk2ZHUxcTFWMmxYNzkrYXRHaWhVYVBIcTBmZnZqQmFxL0RodzhySlNYRjZwaXlJZzRPRGdvTkRWV2xTcFgwM252dlNaSXlNakswZnYxNitmajR5TVhGUlpNbVRkTGx5NWZ0MXJscDB5WVpEQWExYXRXcU5GNWJWNjVjMFQvKzhZOFNmelp1M0hqVGZSbzJiQ2hmWDEvTCsyUmtaTmpNNmRpeG95cFZxaVN6MmF5bm4zN2E3ajZKaVlsNjQ0MDNOSFBtVEVzQXlkbloyVEx1NXVhbXFWT25XbzdVbXo1OXVpSWlJdFNnUVlNUzM5VnNOdXZMTDcvVTJMRmpaVGFiTlgzNmRLc2o5Q1JweUpBaGV2cnBwL1gxMTE5cit2VHB5cy9QdDR6bDV1WnE2OWF0YXRpd29TSWlJdFNrU1JNdFdMQkF4NDRkSy9IWk54TWJHNnRodzRZcElTRkIrZm41V3JWcWxYYnMyS0hxMWF0YmpvRnpkblpXU2txS0prNmNxTlRVMUx0Nm5wK2ZuMUpUVSs5Nm4rdjUrdnJLemMxTkowK2UxS2xUcDlTeVpVdWJvTkgxWWFUcmY3OVRSVWUwZGVuU3hlNjRnNE9EWmF4b2JuRWVmZlJSRFJ3NFVIbDVlUW9MQ3l2MnN5bjZydjM5L2UrMGJPQlBoekFTQUFBQUFBQUFBQUFBQVB3T2R1M2FKVW1XSTVveU1qSTBaODRjUlVaR3FtZlBuaG95WklqVmZJUEJvSEhqeHFsTm16YUtpSWpRVzIrOXBiUzBORW5TMXExYjVlTGlvdmJ0Mjl0OWxxZW5weUlqSXpWOStuUkpVbkp5c3Q1Ly8zMmxwS1FvUER4Y0Z5OWVWRVJFaEFvS0Nxelc3ZG16UjN2MjdGSDc5dTFWdlhyMVVubHZOemMzTFY2OHVNU2ZwNTU2cXRnOXpHYXo1czZkcThPSEQrdHZmL3ViVHA4K3JaQ1FFSnR1U2t1WEx0WFZxMWNsU1lzV0xiSWFQM3Yyck1MQ3dqUjA2RkQ5L1BQUGV2MzExeFVSRVdIM2VaVXFWZEswYWRQazdPeXN0OTU2UzF1MmJMRUtEVjFmVjFwYW1xWEQwYkpseS9UT08rK29ldlhxbWpkdm5wbzBhV0ozL3hFalJxaHIxNjVXYTR2V1oyUmtxRisvZm5KMGROU1VLVk5VdFdwVlJVWkc2dEtsUzVLdUJaYmk0K090Zm9xT3BidFJSbUxsQ1B3QUFBcG9TVVJCVkVhRzB0UFROV0hDQkRWbzBFQ0xGeS9XRHovOG9PWExsNnREaHc1V2YzTVBQUENBSmsrZXJMUzBORTJjT0ZHWm1abDI5N3dWUlNHZ21KaVlPOTdqUmthalVRRUJBVXBLU3BMWmJGWmdZS0RObkFjZmZGRHU3dTVLU1VteHFxTTQwNlpOMDhTSkUyMStzckt5OU5OUFB5azVPVmwxNnRTeE9rN3hSa1ZIRU83WXNjUFNaYW80QXdjT1ZMdDI3WFRwMGlXRmhvWXFPenZiWnM3Qmd3ZGxOQnJWb2tXTG0rNEYvSlU0bG5VQkFBQUFBQUFBQUFBQUFGQWVmZjMxMTNKMWRWV0xGaTJVbUppbzExOS9YVGs1T1JvM2JweWVlT0lKdTJzY0hCdzBZY0lFM1gvLy9WcXhZb1dTazVNMVpjb1VmZnZ0dCtyWnM2Y3FWcXhvbVhkaldLWng0OGFXNjZLajF4bzNicXdxVmFybzFWZGYxWHZ2dmFlalI0K3FaY3VXa3E1MXo1a3hZNGJjM056MHlpdXZsTnA3T3pnNDNGSlhvYUx1UkVXZGVvb1VGaFpxMGFKRjJyNTl1MTU1NVJYMTZkTkg5ZXZYMTRJRkN4UWFHcXE1YytmS2FEVHFndzgrME1hTkc5V3hZMGZWcjE5ZkgzNzRvYVpPbmFxSWlBaTV1cnFxU3BVcU9udjJyUHIxNjZmKy9mdkx6YzNOS2d4eTVjb1ZmZi85OTRxT2psWmNYSnkyYk5taWhRc1g2czAzMzlTNzc3NnJGU3RXcUhQbnpnb0lDSkMvdjc4Y0hSMDFhOVlzSFRwMFNBNE9EbHF3WUlFR0RCaWdxbFdycW1mUG5sYmRsbTVrTUJqMCt1dXZLenM3V3hVcVZKQjA3ZlBmdEdtVC9QejgxTEZqUjBsU3RXclZOSG55WkkwZlAxNGJObXlRZEMxVU5XTEVpQkkvejl6Y1hPM2J0MDhtazBrREJnelFvRUdEdEh2M2JzMmVQVnZObWpYVGhBa1RaREFZck5hMGJ0MWFRNGNPMVpJbFN4UVJFYUZaczJiWmZCKzNva1dMRnFwZXZicTJidDJxSjU5ODhyYlhGeWN3TUZEZmZQT05KTm50M0ZYVTBXdkhqaDJxWGJ1MnZMeThicnBmYkd5czNmc0ZCUVdXVGtlZE8zZSs2UjcxNjlkWHc0WU45ZlBQUCt2QWdRTnEwNlpOc1hNTkJvTW1USmlnNE9CZ0pTWW1hc2FNR1pvMmJacWx3MU5XVnBaMjdkcWx0bTNicW5MbHlqZDlMdkJYWWpDYnplYXlMZ0lBQUFBQUFBQUFBQUFBeXBQVHAwOXJ5SkFoNnRhdG04YVBIeTlKV3J0MnJkcTFheWR2YjIrcnVVVmRhUllzV0dCMVB6NCtYdTd1N3JweTVZcm16NSt2ME5CUVM5aGkyYkpsV3J0MnJWNSsrV1hWcVZQSGFsMW1acWFXTDErdXVuWHJhczZjT1piN2lZbUpxbCsvdmt3bWsxYXNXS0cxYTlmS3hjVkZNMmZPMUVNUFBWVHN1MFJGUlNrNk9scGZmdmxsaWU4OWQrNWM3ZDI3Vit2WHI3Y1oyN0psaS9idDJ5ZG5aMmZsNWVYcFAvLzVqN3k5dmZYKysrOWI1dno2NjYrYU9YT200dUxpOVB6enordmxsMSsyaksxY3VWTDE2dFZUbXpadE5HL2VQTzNZc1VOdDJyUlJlSGk0SEJ3Y3RIRGhRbTNldkZsZVhsNmFOR21TL1B6OFpES1pySTcyT25ueXBJWU5HNlphdFdycDNMbHpNcGxNcWx1M3JycDA2YUwrL2Z2THdjRkJKcE5KVzdkdTFTZWZmS0trcENSVnJGaFI3Ny8vdnViTm02ZlkyRmhObURCQmJtNXVpb3lNbExPenMxcTNiaTF2YjI5VnJselpFdmE1UHZSVFdGaW93c0pDbVV3bUZSUVV5R1F5cVVHREJwbzJiWm9jSFIyMWFORWlteEROc1dQSDlOQkREeWtpSWtKbnpweFJlSGk0MWZqWnMyYzFaY29VaFlXRldYWEwyckJoZzZwV3JhcXVYYnRxMTY1ZGV2UE5OK1hyNjZ2WnMyZGJnbXoyekpzM1QxOTk5WlY2OU9paE1XUEdsUFExMjdWNTgyWXRYTGhRYytiTVVmUG16ZTlvajN2TjJyVnJ0V3paTWkxYXRFZytQajVsWFE1UWF1aU1CQUFBQUFBQUFBQUFBQUNsek5IUlVkMjZkZFBqano5dXVmZjg4OC9mMWg1RlIwWFZxRkZEQ3hjdXRCcnIxYXVYNHVMaXRITGxTcHNPU1U1T1R2TDE5ZFhZc1dPdDd0ZXZYMS9TdGVPdkxsMjZaRG1tNjhadzFPL0Z3OE5EbVptWk1oZ01jbkJ3VU9mT25hMCtrNXljSEkwZVBWcFhyMTdWRzIrOG9hNWR1MXF0SHpod29DNWV2S2dSSTBibzlPblQ2dEdqaDBhT0hHbnA1RE5peEFpNXVibHAxYXBWbWpwMXFsYXRXbVhUclNnMU5kWHlyR2VlZVVaZHVuU3hPWkxMYURTcVI0OGU2dEdqaHhJU0VwU2RuUzB2THkvNStQZ29NRERROHAxKzhNRUgyclJwazJKaVlyUm56eDdsNXVaYTlyaStKOGlOL1VGOGZYMTE0Y0lGU1ZKRVJJVGRiajdYSC9mbTVPUms4eDBWZHp4WW56NTlKRWttazBtZmZ2cXBmSHg4TkhQbXpKc0drU1FwT0RoWVo4K2UxVysvL2FhY25CeTV1TGpjZEw0OVBYcjAwRmRmZmFYRml4ZnIzWGZmbFpPVDAyM3ZjUzlKVFUzVnh4OS9yTzdkdXhORVFybERaeVFBQUFBQUFBQUFBQUFBdU1jVWhWbnU1RWl1MzlPZVBYdFVxMVl0UzNEcVJtYXpXVkZSVVdyYXRLbFYwT3Q2ZS9mdWxkbHMxaU9QUEdKM2ZOKytmV3JWcXBVY0hXK3ZkMGR1YnE3bGlMVzdWVkJRb0tTa0pEMzQ0SU9sc3A4OXVibTV5cy9QditYanY2NWV2U29YRnhlclRsSzNLeVVsUmNPR0RkTVRUenloWWNPRzNmRSs1WjNKWk5MWXNXT1ZtWm1waFFzWDNsSDRDL2d6STR3RUFBQUFBQUFBQUFBQUFBQkt4YVZMbDVTZG5hM2F0V3VYZFNsL1d2bjUrVXBOVFpXN3U3dGNYVjNMdWh5ZzFCRkdBZ0FBQUFBQUFBQUFBQUFBQUZBcTdyeS9HZ0FBQUFBQUFBQUFBQUFBQUFCY2h6QVNBQUFBQUFBQUFBQUFBQUFBZ0ZKQkdBa0FBQUFBQUFBQUFBQUFBQUJBcVNDTUJBQUFBQUFBQUFBQUFBQUFBS0JVRUVZQ0FBQUFBQUFBQUFBQUFBQUFVQ29JSXdFQUFBQUFBQUFBQUFBQUFBQW9GWVNSQUFBQUFBQUFBQUFBQUFBQUFKUUt3a2dBQUFBQUFBQUFBQUFBQUFBQVNnVmhKQUFBQUFBQUFBQUFBQUFBQUFDbGdqQVNBQUFBQUFBQUFBQUFBQUFBZ0ZKQkdBa0FBQUFBQUFBQUFBQUFBQUJBcVNDTUJBQUFBQUFBQUFBQUFBQUFBS0JVRUVZQ0FBQUFBQUFBQUFBQUFBQUFVQ29JSXdFQUFBQUFBQUFBQUFBQUFBQW9GWVNSQUFBQUFBQUFBQUFBQUFBQUFKUUt3a2dBQUFBQUFBQUFBQUFBQUFBQVNnVmhKQUFBQUFBQUFBQUFBQUFBQUFDbGdqQVNBQUFBQUFBQUFBQUFBQUFBZ0ZKQkdBa0FBQUFBQUFBQUFBQUFBQUJBcVNDTUJBQUFBQUFBQUFBQUFBQUFBS0JVRUVZQ0FBQUFBQUFBQUFBQUFBQUFVQ29JSXdFQUFBQUFBQUFBQUFBQUFBQW9GWVNSQUFBQUFBQUFBQUFBQUFBQUFKUUt3a2dBQUFBQUFBQUFBQUFBQUFBQVNnVmhKQUFBQUFBQUFBQUFBQUFBQUFDbGdqQVNBQUFBQUFBQUFBQUFBQUFBZ0ZKQkdBa0FBQUFBQUFBQUFBQUFBQUJBcVNDTUJBQUFBQUFBQUFBQUFBQUFBS0JVRUVZQ0FBQUFBQUFBQUFBQUFBQUFVQ29JSXdFQUFBQUFBQUFBQUFBQUFBQW9GWVNSQUFBQUFBQUFBQUFBQUFBQUFKUUt3a2dBQUFBQUFBQUFBQUFBQUFBQVNnVmhKQUFBQUFBQUFBQUFBQUFBQUFDbGdqQVNBQUFBQUFBQUFBQUFBQUFBZ0ZKQkdBa0FBQUFBQUFBQUFBQUFBQUJBcVNDTUJBQUFBQUFBQUFBQUFBQUFBS0JVRUVZQ0FBQUFBQUFBQUFBQUFBQUFVQ29JSXdFQUFBQUFBQUFBQUFBQUFBQW9GWVNSQUFBQUFBQUFBQUFBQUFBQUFKUUt3a2dBQUFBQUFBQUFBQUFBQUFBQVNnVmhKQUFBQUFBQUFBQUFBQUFBQUFDbGdqQVNBQUFBQUFBQUFBQUFBQUFBZ0ZKQkdBa0FBQUFBQUFBQUFBQUFBQUJBcVNDTUJBQUFBQUFBQUFBQUFBQUFBS0JVRUVZQ0FBQUFBQUFBQUFBQUFBQUFVQ29JSXdFQUFBQUFBQUFBQUFBQUFBQW9GWVNSQUFBQUFBQUFBQUFBQUFBQUFKUUt3a2dBQUFBQUFBQUFBQUFBQUFBQVNnVmhKQUFBQUFBQUFBQUFBQUFBQUFDbDR2OEJtZ1RVSHB5YXo1TUFBQUFBU1VWT1JLNUNZSUk9IiwKCSJUaGVtZSIgOiAiIiwKCSJUeXBlIiA6ICJtaW5kIiwKCSJWZXJzaW9uIiA6ICI3MSIKfQo="/>
    </extobj>
    <extobj name="C9F754DE-2CAD-44b6-B708-469DEB6407EB-2">
      <extobjdata type="C9F754DE-2CAD-44b6-B708-469DEB6407EB" data="ewoJIkZpbGVJZCIgOiAiMjg2MjM5NTAxMzczIiwKCSJHcm91cElkIiA6ICI4NTQyMTk1MDEiLAoJIkltYWdlIiA6ICJpVkJPUncwS0dnb0FBQUFOU1VoRVVnQUFBNndBQUFHRENBWUFBQUF2WHAyT0FBQUFBWE5TUjBJQXJzNGM2UUFBSUFCSlJFRlVlSnpzM1hkOFZOZWQvLy9YTk0xbzFMc0VhalFoaW1nR2JLb04yTUdOWUpza3h1VWJwNnlkOHQwazYyek5abmVUMzdhVVRka2szNVJOc3JHeDR6aDI0ZzQyMkFaanVrV1ZLS0lJSkpCUWwxQ1haalRsOThmQXdLQUtqSmdSdkorUHh6eWt1ZmZjZXorak1XTzlkYzQ5eCtEMWVyMklpSWlJaUlpSWhCbGpxQXNRRVJFUkVSRVI2WXNDcTRpSWlJaUlpSVFsQlZZUkVSRVJFUkVKU3dxc0lpSWlJaUlpRXBZVVdFVkVSRVJFUkNRc0tiQ0tpSWlJaUloSVdGSmdGUkVSRVJFUmtiQ2t3Q29pSWlJaUlpSmhTWUZWUkVSRVJFUkV3cElDcTRpSWlJaUlpSVFsQlZZUkVSRVJFUkVKU3dxc0lpSWlJaUlpRXBZVVdFVkVSRVJFUkNRc0tiQ0tpSWlJaUloSVdGSmdGUkVSRVJFUmtiQ2t3Q29pSWlJaUlpSmhTWUZWUkVSRVJFUkV3cElDcTRpSWlJaUlpSVFsQlZZUkVSRVJFUkVKU3dxc0lpSWlJaUlpRXBZVVdFVkVSRVJFUkNRc0tiQ0tpSWlJaUloSVdGSmdGUkVSRVJFUmtiQ2t3Q29pSWlJaUlpSmhTWUZWUkVSRVJFUkV3cElDcTRpSWlJaUlpSVFsQlZZUkVSRVJFUkVKU3dxc0lpSWlJaUlpRXBZVVdFVkVSRVJFUkNRc0tiQ0tpSWlJaUloSVdGSmdGUkVSRVJFUmtiQ2t3Q29pSWlJaUlpSmhTWUZWUkVSRVJFUkV3cElDcTRpSWlJaUlpSVFsQlZZUkVSRVJFUkVKU3dxc0lpSWlJaUlpRXBZVVdFVkVSRVJFUkNRc0tiQ0tpSWlJaUloSVdGSmdGUkVSRVJFUmtiQ2t3Q29pSWlJaUlpSmhTWUZWUkVSRVJFUkV3cElDcTRpSWlJaUlpSVFsQlZZUkVSRVJFUkVKU3dxc0lpSWlJaUlpRXBZVVdFVkVSRVJFUkNRc21VTmRnSWlJaU54NGlvdUwyYmRuTnhVVkZVUkZXamwrNm5Tb1M1SWdtREEybTg0dUo1bVptZHd5Wnk1VHAwN0ZZREJnTUJoQ1hacUkzS0FNWHEvWEcrb2lSRVJFNU1ieC9KcG5jWGMyazVlVlJGWnFJcGxwaWFFdVNZS29zcmFKaXJvbVNzcnJNRWNsOE1oamoyTTJtekVhTlhCUFJJSlBnVlZFUkVTQzVyZS8rQ25qMG1PNDQ1YjhVSmNpMThHbTNVY29yV25sOGM4K2hjMW13MlF5aGJva0VibkJLTENLaUloSVVEeS81aGxHeDhBU2hkV2J5c2JkUnpqVjRPRGhSeDRqT2pwYW9WVkVna3BqTjBSRVJPU2FGUmNYNGU1c1ZsaTlDUzJiTXhtRHM1M2R1M2ZqY0Rqd2VEeWhMa2xFYmlBS3JDSWlJbkxOOXUwdUpDOHJPZFJsU0loTXprM242SkZEdExhMjRuYTdRMTJPaU54QUZGaEZSRVRrbWxWVVZwS1Zxc21WYmxaWmFZblUxOVhUMXRhR3krVkNkNXlKU0xBb3NJcUlpTWcxczl1c21nMzRKcGFWbm9UTmFxR25wd2VuMDZuQUtpSkJvOEFxSWlJaTEreEUyWmxRbHlBaGR2cHNEVzYzRzZmVHFmdFlSU1JvRkZoRlJFUkVKQ2k4WHErR0JJdElVQ213aW9pSVNGZ3BLYXZpUnkrc3ArajR3TDIyNTFvN2VPYk5yZFEydGx6UitWOWN2NU0xYTdkZFM0a2lJbktkbUVOZGdJaUlpTWdGTHBlYkZ6ZnNvcVc5aTJmWGJ1TXZQM1VuNHpKVC9mdDdYQzRBTEdZelhRNG5oWWRQc1dobUhtbEpjVFEydDlQUzBSbHd2aGk3RGJ2TlNtM1R4VkRiMU5xSnM4ZkZxYk4xL20xUk5pdHBTWEhEL09wdUR1cGRGWkZnVW1BVkVSR1JzUEhhNXIyMGRYYnp6Yyt0NE5WTmUvanBIOS9qUzU5WVFuN3VLQUQrOTQwdEdBMEdubnBvU2E5ak4rOHRZZVB1RXY5enI5ZkwzQ2xqbURObExIL2V1TnUvdmFXOUM2L1h5M1BydGdQUTJ0NU5YazRhWDF5MWRKaGZYZmpwN0hhd2Jtc1J5UWt4TEprOUtkVGxpSWowb3NBcUlpSWlZV0gvc2ROczJsM0NaMVlzSkRVeGxyOTQ0SGIrNTlVUCtQbkxHL25DcWlWTUhaYzU0UEdybHMxaDFiSTVBR3d2T3NFZjF1OWs0WXlKVE1oT0N6aDJ6ZHB0T0p3OS90RDd4dzI3YUc3djdQT2NON3JtdGs0MjdTbGgrYnlwb1M1RlJLUlBDcXdpSWlJU2NpZk8xUEs3Tjdhd1lQb0VicDA2RGdDejJjUVhIbHJDTDEvWnhLOWUrWUF2ZldKb1BhQ256dGJ4NG9aZGZPcXV1VVRicmIzdVZ5MnRxTVhqOWZxM2w1MnR4K2x5czJidE5xYU95K1NXU2JuWC9IcThYaThHZytHYXp5TWljck5UWUJVUkVaR1FPbGhhd2YrK3NaV0pPUms4ZXZkdEFmdk1aaE5mWExXVUY5ZnZKRE0xWWRCek5iZDE4RCt2Yk9hMnFlTzRmVlkramMzdHZlNU5QVnQzRHJmSDQ5OWUxOVNLMGRGRFdsSWNNWFliQUQ5NzZUMk9uS3JpaDArdlp0M1dJdllkTzAxYlp6Y3A4VEVzblRPWlJUUHovT2M3ZGJhTy8zcnVIZTZaWDBCaVhEUnZiVGxBYTBjWHYvekdFNEJ2Y3FpM3R4ZHgrRlFWTGUyZDJHMVc4ckxUdUcvaGRFYWxKUFI1bnBURVdON2JkWmo2NWpaUzRtTllzWGdHTXlmbXNPM0FjVGJ0THFHaHVZM2srQmlXejV2cUQvaVhuMk5DZGpycnRoVnhwcVlSczhuRXBERVpyRm82bThTNGFBQysvZXZYcUcxc0JXRER6a05zMkhtSUNJdVpuL3pOWTBOKzcwUkVocHNDcTRpSWlJU00xK3ZsbFUxN2lJcU13TzN4OE92WE52Zlo3b0U3YmlFdTJqN2d1Vnd1Ti8vejZtYVM0Nk5aL2JGYkFVaUtqK2J1ZVFVQjdXb2JXM0E0ZS96Ym0xczdhRzd2N05VTzRPY3ZieVExTVpiSDdwbUhzOGZGZXg4ZDVnL3JkK0xvNmVIT3VWTUMycDZ1YVdSSGNTbUxadWJoY3JzQnFHNW81b2UvWDArWHc4a3QrYm1rSjhmVGNLNlZ3aU5sSERwNWxxY2ZYVTd1cU9TQTgrdzllcHI0YUR1cmxzMm1yYU9iVnovWXcyOWUrNUFGMDhkenRMeWFoNWJPeG1ndzhOYldBeno3MWpaU0VtSVlPem8xNEJ3bDVkWHNPblNLZStaUFk4WGlHWlJXMVBIMjlpTEtxdXI1cDg5L0hMdk55cjBMcGxOZDM4ejZuUWVaTkdZVUJlTXpNWnRNQS82TVJVU3VOd1ZXRVJFUkNSbUR3Y0Jmckx3ZGw5dkQ5OWFzWSs2VU1jUkdSZnIzZDNZNzJWRmN5bjBMWnd4NnJyUDE1eWl2YXNCaU52RzNQMzBKZ0xtVHh6QStPNDNmdmJHMVYvc3ZmV2VOLy92cGVWbDluak1yTFpIVnl5LzIraGFNeitLZmYva0s2N1lWc1doR0h0WUlpMzlmU1ZrMS8vTGtTdEl2NmRGOWJ0MTJPcnVkZk8yUnU1aVlrK0hmdm5CbUhqOTRmajB2ck4vSk56KzNJdUNhWFE0bjMvemNDaUlzNXZNL0kzajJyVzNzS0M3bFcwOCtRR3BpTEFEeE1YYSsrK3c2ZGgwODJTdXducTA3eDdlZWVvQ2s4NzJwRTNNeWlMUmErTlA3dTltODl4ajNMcGpHM0NsanFhby94L3FkQjhsT1Q5U2tTeUlTbGhSWVJVUkdHRzluRTdUWGc3TWRnOEdJMTlVZDZwTGtVbWFyYjFrUFN4VGVxQlFNOWdRTUJvUHVaeHhBWmxvaVZmWG5BRmc2WnpJNUdSZDdIQ3RybTloUlhJclZNdml2TEdtSnNYeDE5VjMrNTY5czJrT0V4Y3d0K2JsTUczOHhrUDVoL1M0Y3poNCsrL0ZGQUJ3cHE2TEg1ZTd6bkplSE9Jdlp4SnpKWTNpLzhBaGxWZlgrMllzQkpvOFpGUkJXYXhwYktLOXFZRlorVGtCWUJSZzdPcFdDOFprVW42aWdycW5WSDBJQnBvNGQ3UStyQUdOR3BRQXdMak0xb0YxV1dpSUdnNEdHNXJaZWRjL0l5L2FIMVF2bVR4dlBuOTdmVFVuWldlNWRNSzNQMXlzaUVtNFVXRVZFUmhCdi9USG9hZ1d2YnkxS3JYWVlobHdPREFCdUo5N3VWdHh0MFhpVHhtTTJtekVhamFHdWp0Sm0ySEVXVGpaRHV6TTQ1eHpPS043cDhCVVphYlVNMGhLcUdwbzVjdXFzZjZiZ3RvNXVScWNtVWxwWng5bTZjLzUyZGVkYWNibmM3Q2d1RFRqZTQvSDBlbzlTRW1KNlhTYytOZ3FBMW83QVB4YWxYUkltd1RjY0dDQTdQYW5QZWtlbnhGTjhvb0w2YzIwQlFmVHlvYzkyVzRUdnVwZHROeHFOV0NQTWREbDZlcDI3cjdwdDFnaHNWa3V2dWtWRXdwa0NxNGpJQ09HdEtvS2VtM1BwalpIS2lCdURzd1ZYZFRGZHlaT3cyV3lZUW5TUFlHa3pQSDhZdHAvMVBSOGJCOUVSSVNsbFVBNW5qMytvN2NFVEZWZ2p6TVJjTWt5NFAyNjNsNDI3UzFnK3J3Q1B4MHRyUnhkWmFZbWNybW1ndktyQjM2NjkwNEhiNHc3WUJyQjQ1c1JlNSt5clo3eWoweGY0TE9iQTk5SWFFZmhybGZmOFg1VDYrMFBGeGYyQjEraXZNLzVLZXVuN2F1dDJlM0E0WFZqaWRKK3FpSXdjQ3F3aUlpT0F0KzRZM3A3T1llM0prdUZoQU16MDRLZy9SbnZDT0tLam82OTdhRzN2Z2IvK3dQZjlsMmJBcXJ5QjIxK05MNzRVdkhQOThzK2JPSG0ybmdpemljNXVKL2N0bkQ2azQ4Wm5wWklZRzhXMm9oTllMV1ppb3lMSlNJNWpkR29DODZkTjhMZTdzQTdyaFNIQkEybG9iaU1sSWJEbnRMeTZFWUJSeWZFREhwdDZ2cGV6b3FheHovM1ZqYjRlMlBUTFpqRU9odnB6cmIyMmxWYzM0UFY2QjYxYlJDU2NLTENLaUlRNWIwY2pkTGNvckk1Z0JzQ0dnNGFtczFnc3VkaHN0dXM2UFBoYjU1Y2gvZUVTR0Q4Q3NzcXFaYk9wYTJyRDQvV1NtaEJEVGtZeUpXVlY1T2Rta0pZWWg3R2Zua2FEd2NDeXVaTjVhOHNCNG1Qc3pKODJucHJHRm43NytwYUFkczF0blhqeDhxKy9lU05nZTBwQ1RLKzFYdC9lWHN5bjcxdmc3N0VzcmFpbHBLeUs3UFNrWHN2bFhHNTBhZ0laeWZIc0tTbG44YXlKak05SzgrOHJPMXRQOFlsSzhuTXpTRGcveERpWTloMDl6ZDN6bThrNEgwNjlYaS9ydGgwQVlQYmtNZjUydHZNOTJTM3RYVUd2UVVRa0dCUllSVVRDWFhzZGVQdWVFRVpHRHJNQjdLNTJXbHRic1ZnczF5MndiaWlIb25yNDI3a2pJNndDWktVbGtaVjI4YjdQamk0SFAvM2plM3hteFVJZVhITExnTWN1bmptUkhjV2xWTlkyOGJtUEx5SXBMcHJINzUwWDBPYWQ3UWR4OXJoWWVjZk1nTzBSNXQ2L0ZwMnVidVJITDZ4bjBwalJ0SFYwc2Izb0JCYXppVWVXMzlhcjdlVU1CZ09mdm04Qi8vM2l1L3o0RHh1WVBTbVh0S1E0R3B2YktUeFNSb3pkeG1QM3pCdjBQRmNqSlNHVzc2MVp4L3hwRTRpSnNsRjhvc0kvQWRTMENSY25vSXFQc1JNYkZjbWVJMlVreFBqdWtmMzQ3Yk9HcFNZUmthdWh3Q29pRXU1MDMrb053MlowVTlmV1JseGNIR2F6K2JyTUhGelQ0ZnU2UEhmWUx4VVUzajVtRXJzd1lWSldXbUxBZHBmYkF3VGVyOW50N0tHdG93dUR3Y0R2M3R6S1kvZk1ZMXhtNEpJdjBYWXJEcWV4MTFJd2Zmbkt3M2Z5cC9jTGVYZlhJY0JMWG5ZNksrK1kxYXVXL3VTT1N1WWZQbk1mNjdZZTRFaFpOWHRLeW9tTmltUit3WGp1V1ZCQWZFendlMWNCWnVSbGtad1F3NGFkaDJoc2FTY2h4czZLeFROWmZ0dlVnSFpHbzVIUHJWekVTKzhXOGw3aEVUS1M0aFJZUlNTc0tMQ0tpSVE5RFFhK2NSam82ZW5CNlhSaXRWcXZTMkF0cW9OcEtjTittV3QyWVdiYzdVWEg2WEpjbkw3WTJlUGkvY0xEeEVUWlNFK0s0L2pwR3VyT3RkTGw2T0ZRYVNVQXNWRTJBRnd1Ti8vN3hvZFlJeXg4KzdHN2VlR2RuZnpnK1hmSVRFMGdQemVEOU9SNG9pS3R6TXJQd1dBd1VGSldCWURiNDhIdDl1QnllNGlMamd3WXVoc1hIY2xURHkwWnNQYXhvMVA1NVRlZTZIZC9lbEljbjMvZzlrRi9CdjJkSjlwdTYvZjhQLzc2by8yZWIvNjBDUUgzN3ZabllrNEcvL0xreWtIYmlZaUVnZ0tyaUVpNGN6dENYWUVFU1lUSmk5dnR4dWwwOXJtRXlzMHNLdExLQTNmTTR0MWRoOWgyNElSL3U4RmdJRFVoaHMrdVdJVFJhS1R3OENtMkYvbjJXOHdtbHM2ZTVKOFU2ZlhOK3poZDNjalRqeTRuTlRHV3B4OWJ6dEh5YXZhV2xISDRWQlU3aWt2cGR2Ymc5ZnJ1NmV6TEUvY3ZEQWlzSWlJU1dncXNJaUlpMTVIWDY4WGxjdlVibUc1bXkrY1ZzSHhld1lCdEhyOTNQby9kTXcrdjE5c3I4TStmUHA1YkM4YVNlY2x3M2Z6Y0RQSnpNd1k4NTRYM29xOXppb2hJYUNtd2lvaUl5SWhpTUJqNkhFNDlLaVhocXM5MzZWY1JFUWtmQ3F3aUlpTFhtWHBYdzk5WEhyNHIxQ1ZjbGNIdXB4VVJHV2swN2tWRVJFU3UyWVF4MmFFdVFVSXNaM1E2b0o1cUVRa3VCVllSRVJHNVpwM2REaXBybTBKZGhvUklSVTFqd096T0lpTEJvc0FxSWlJaTEyeDBaaVlWZFFxc042dUsyaVlTazVJeEdBeVlUQ2Ixc29wSTBDaXdpb2lJeURXYlBlZFdqcHl1RDNVWkVpTEZwMm9ZTzI0OFJxTVJpOFdpd0NvaVFhUEFLaUlpSXRlc29LQUFTMVE4bTNhWGhMb1V1YzdlKytnd2JwT05yS3dzekdZekVSRVJXaDVJUklKR255WWlJaUlTRkk4OCtqaWxOUzBLclRlUjl6ODZ6SW1xYzh4ZnNCQ3oyVXgwZERRV2l5WFVaWW5JRFVTQlZVVGtKdFE5aE1sUlhDNzNvTzFjTHZlZzU2bHRiT0hReWNvaDF6WmNpbzZmWWN1K1kwTnF1KzNBY1RidlBRcjRKaE9Td1JrTUJzeG1NNDkvOWlsT05uVHoyemUzc2FQb0JCVTFqYUV1VFlLc29xYVJIVVVuK0ovWHRuQzh0cE41aTVkaE1wbUlpb29pUGo0ZXM5bXNJY0VpRWpSYWgxVkU1Q2F6N2NCeFh2dGdMMS82eEZMR1o2WDEyMjc5em9OczJYK014KytaejdRSldiMzJ2N1ZsUDhXbGxYemhvVHRJam8vcDh4eGVyNWZmdnJHRm1vWm0vdnJ4ZThnZGxUemtPdGZ2UE1pR25RZjVxMGMrUms2Rzc3anRSU2ZvZHZZTTZmajRhRHUzVE1yMVA5OTlwSXpUMVEwc25qVngwR00vT25TU2JxZUx5V05HOFovUHZNWEhiaXZnbnZrRitpVjhFRWFqRWF2VnlxZFdQMHBoWVNIN1NvNndvZkFZZGxzRTVaWFZvUzVQZ2lBM000UE9iZ2RKU2NtTUdUZkpQd3c0TWpLU3hNUkVyRmFyaGdPTFNGQXBzSXFJM0dTeTBoSUIrT2tmMytPcGgrNWc2cmpNWG0ycUc1cFp2L01nVm91WlVTbnhmWjRuUFRtZURic084WjFuMXZZYmZnMEdBMC9jdDREdnJsbkhiMS8va0c5K2JnV1J0b2hCYSt4eHVkbFllSVJ1Unc4dnYxZkkwNDh1eDJ3MnNYYnJBWnJiT29mME9zZGxwZ1lFMWl0eElaaW1Kc2F5WXZGTVh0bTRoNFp6Ylh6Ni9nVlhkYjZieVlWaG9mUG56MmZLbENtMHQ3Zmpjcm53ZUR4NHZkNVFseWRCWWpBWU1CcU4vdmM3TGk0T204MkcyYXhmTFVVa3VQU3BJaUp5azhuSlNPYXJxKy9pdjE5OGwxKzk4Z0ZmL3NSU0pvOGQ3ZC92OFhoWXMzWWJIbytYejY5YzNHL3Y2WnpKWTRpT3RQSS9yMjdtSnkrK3l4ZFdMZWt6L0dhbUpYTGZ3dW5zTzNxYXRzN3VJUVhXVGJ1UDBObnQ0QzhldUoxbjEyN2pwZmMrNHJGNzV2T2R2L3hrcjdiLy9NdFhpTGJiK1BzbjdodjZEMkVRQmk3MnBDNmJNNW5rdUdpaTdiYWduZjlHWnphYnNkdnRSRVJFRUI4Zmo5UHBwS2VuQjdmYnJkQjZBN2l3ZEkzRllpRWlJZ0tMeFlMWmJGYlBxb2dNQ3dWV0VaR2JSSS9MaGNmakN3dnBTWEY4ZnVWaU51dzhTRVp5UEk1TGh0bSt1K3NRcDZzYnVXL2hkTVpscGdic3M1aE5BYitVVGhvemlxK3V2cE1YMSs5aWRFb0NhOVp1WTkvUjA3MnVmU0drL01mdjN1cXp0dTkvOVZOWUkzd1R0WFIwT2Rpdzh4QUxwK2R4eTZSYzJyc2MvSEhETHJMU2sxZzhNM0E0cjhQWlEwTnpPMU11Q2R4RDlhKy9lWVBHbHZZKzkvV2N2emYzYXo5NElXQjdVbHcwLy9Ma3lpdSsxczNvd3ZJbVpyTVptODJHMSt0VldMMkJHQXlHWGc4UmtlR2d3Q29pY3BQNDlhdWJPWFR5YksvdC8vanpQL2ZaZnQyMkl0WnRLd3JZOXBjUDM5a3JISTRkbmNvL2ZtNEZCb09Cc2FOVE1mWFJ5M0t3dEpMV2ppNFdUSi9RNTdVdVBlYVZqWHR3dWQzY3M2QUFsOHZON2JNbWN2aGtKUys5K3hHalV4S0l0RnB3ZXp3QVZEZTBBQkFWYWFXaTl1TGtQaEZtTTJsSmNYMWU2NEpGTS9Qb2N2UjlQK3llSTJXMGRuU3hkTTdrZ08yUlZzMStlaVVVWkVSRTVGb3BzSXFJM0NSbVR4N2p2My8xY3MxdFhldzhXTXE0ekZUeXN2dWZpQ25sL1BEZ3BwWjJYdjFnTDU5WU5vZjRHTHMvbEN5YW1jZWltWG05anZ2UkMrdHA2K3ptOFh2bkQxaGpTVmtWT3crV2N2ZThBamJzUEVSdFV5dGZYWDBYajk4N24zLy8zemVwUDlmR3F4L3NvYTJqTytDNHQ3Y1g4L2IyWXYvejdQUWt2dkhaKytucWR2THpQMjBFb0theEJZZXpoeDg4L3c0QWYvSEE3Y1RIMlB1c283citITTRlRi9jdW1EWmd2U0lpSWpLOEZGaEZSSUtvMHdWTzk4V0g0L3lqeHdOdUQ3Zzg0UGFlZjF6MnZjc0Ruc3YyZWJ5d3V1OU1kY1Z1blRxdTMzMm56dGF4ODJBcEUzUFNXYkY0NXFEbk9sRlJ5NzZqcHpsYVhzMW5WeXhpeXJnckg1Sjd1ZGFPTHA1NWF5dXBpYkhjdTNBYWUwcksyYnozS0lkT1ZqSjFYQ2JmZXZJQm9pS3R2UHJCSG1ibDU3QnM3dVErei9QRzV2MyttWVFOQm9pMld3R3d0SmpvY2JuOXp6dTdIYlIxZGdVY2E0dXdrSklRUzRURjdCOFdET0RzY2VIMWV2M0Rsa1ZFUk9UNlVHQVZrWnRlcHd2YW5JR1BWZ2UwOTBDN0Uxb2N2bTN0UGREdE9oOUF6d2RScDhmM3RkczFQTFVaRGJCNjd2Q2N1eTlESGI1NTY5Unh4RVhiK2ZXcm0vbjVuemJ5OGR0bmN2ZThnbXU2ZG5sVkEyMGQzZnpGQTdkak1adTVkY3BZM3RsZXpLdWI5ako1ekNpaUlxMyt0akYyRzJOSHB3THc4NWZmeHhwaDRTOGV1QjJBcU1nSWYyQzFXU1A0NHFxbEFQejI5UTg1WGQzZ2Y3NWwvekZlWEw4cm9JYjgzQXkrOXNqSGlMQ1ljZlJjSEM2OG83aVVOejdjeHpjK2N6K3BpYkhYOURwZnJzMmlwVG9LUzRTWjZ6RmE5bVF6SkVZTy8zVkVSRVNHZ3dLcmlOeXdxdHFodmdzYXVxQ2gwL2UxdmhQT09Yd2h0TjBKelk1UVZ4a2VMa3pHZENYeWN6UDQyMC9mdzg5ZjNraE1FR2JRblRZaGl5K3NXa0plZGpyZ203VG5nVHRtWVRhWkJweDl0TXZSZytjcUovTXhHQXo4MjVjZUF1REY5YnY4OThaR1dpMDRuTDVlVllQQndFZUhUaEpqdDVHUzBQZU15VmZpUUVzczNSN1ROWjlIUkVUa1pxREFLaUlqVW1VNzFIVkEzU1ZCOU5LdnJjN1ExR1V6UWNUNWgvV1M3eU5NWURhQXlRZ213L21IOGJLdmwyMHpHOEFjcEZVaVh0bTR1OThKaGdCYTJuMURZdytXVmc2Nnp1bjB2Q3dLeG1jQmtKRWN6N2VlZWdDTDJSZkFuRDB1MXU4bzduVk1RM01iWHErWE56L2MxMnZmbkNsanlVajJyZlhhN2VoaC9jNkR2ZHBVTlRSanRaaFpNbnZTZ0xWZGphUzRhQUFpTENhNkhMN0Fhbys4TUd6WVNYdG5OK1ZWRGF4YU5qc29Fd2o5Wjk1aGtwT1RTVWxKd1dJWi9pSEdYLzlnMkM4aElpSXliQlJZUlNRc05YWkRkVHZVZEVCMXh5WGZuKzgxRFNhckNhSWpJRFlDWXM0L0xueC8rWGFiK2JKQWF2UjlIeldNdWNQYmU1V1lLM2JnZUFXdEhmMy80Rnh1My8yYUZiVk4xRFMyREhpdWxJUVlmMkFGL0dFVmZJSDFuUjI5QStjRmZlM0x6a2oyQjlhZHhhV1VWemYwYXRQamNoTmp0L1VaV04wZUQyWlRjSHNzb3lOOVBjYnRuZDI4WDNnWW05WEN3bjVtT0JZUkVaSGhvOEFxSWlGenJodktXNkc4QlNyYkxnYlM2ZzdmSkVYWEt0VU95WkcrUjFvVUpOa2cyUTVKa1JjRGFOSzFqMlFkRVM0TWUrM1BmejMzTnFmTzFtTXlHdmoyVXcrUUVCczFwUE82WEc2KzgreGFsczZaeklMcEU0aTIyL2p2djM2MFY3dWZ2ZlErcDg3VzgrT3ZQOUpyMzZXQjkrbkhsdmZhMysxdzhvMmYvNW1KT2VsOTF0RGxjSko2RFVOMWR4NHNCYUNwdFlOSWF3UUE4VEcrbXo1UFZkV3o4K0JKbHQ4MkZkdjVmU0lpSW5MOUtMQ0t5TEJyZFVKWml5K1lscmZBNlZZNDFleWJ4T2hxcGRvaEk5b1hSbFBPaDlJVSs4V3ZpVGRKRUEyR3NyUDFuRHBiejdqTVZFNmRyZWZQRzNmejVJTjNET25ZRXhXMVZOVTNVM3RKcjJ4Zk0ra2FqWVorOXcxbTY0RVRkRHQ2K05odFUzdnQ4M2c4TkRTM00zMUM5aFdmRjhEcjlmTHllNFdBcjNmNHd2MnpGNFlKdi83QlBpTE01bjVuSkJZUkVaSGhwY0FxSWtIVGRra3dQZDNxNnowOTNYSjFFeHZGUnZnQ2FVYVU3MnQ2MU1YdlUrMisrenpsMnJsY2JsN2M0SnNwOTVOM3ptRkhVU2xiOWg5ajg5NmozSEZML3FESEh6cFpDZmdtVEFxVzQyZHFxS2h0WXRtY3liaGNiajdZVTBMQitFd3krMWhEOW1SbEhXNjNoK3owcENHZjMrSHNZZC9SMDR3ZGxjSW43NXpEMGptK01OclEzSWJiN2V2YVQ0NlB3V0kyMGRyUnhTZnVuSVBkWmgzb2xOS0g0dUppOXUzWlRVVkZCVkdSVm82ZkNzTFlkZ201Q1dPejZleHlrcG1aeVMxejVqSjE2bFFNQmtOUTd1OFdFZW1MQXF1SVhMWEREVkRTQkVjYTRHaVRid0trSzJFMVFXNGNqSTJEbkZoSVB4OVFSMFZEcEQ2ZGhwM0g0K0c1ZGR1cHFHM2k5bGtUeWNsSUppMHhsaU5sWjNuNXZVS3NGalB6cG8wZjhCd0hTeXVKdHRzWWw1a2F0THEySHpoQjRlRlR4RWZiYVdudjRseHJCMDlkMHVNN2RlekY4THBsM3pIQWQrL3JwREVaMkcxVzhzZU1vcjB6OEs4a1hxOFhoN09INXJaTy92NW5MK053dXZqQlg2MzJoMVdBQ0xPWk00Mk5tRXhHb2lPdFdDTXNSRmpNTERrZjNIY1dsN0szcEp6UHJGaElkQkJtUmI2UlBiL21XZHlkemVSbEpiRnM2cHcrLzlnZ0kxZGxiUk1WZFUzczN2SWUrL2Z1NFpISEhzZHNOZzg0bTdlSXlOWFNyNFFpTWlSVjdWRFM2QXVvSlkyK3RSMWRWM0NmYVVZVWpJMC8vNGp6ZlIwVkRmcWJmR2gwZFR0NWR1MDJpazlVTUQ0cmxVOHNtd1A0MWkzOThpZVg4Y1BmcitlNWRkdXBibWptNDR0bllqYjNudFNvdXFHWituTnQzRll3THFpOUs0L2RNNCtxK25Pc1didU5DSXVaNlhsWjVJNUs5dS8vOVAwTEFOaC83RFI3U3NvWk15cUZvNmVyK2MvZnJlVUxxNWF3ZU9aRWY5dVc5azdlM2xiTS91T25hZXZveG1Bd2tKK2JUc0dFVEU1VzFsRlIyMFJGYlNPbnF4djlzeU0vY2Y5Q2lvNmZvYjJ6Ky93NXVraUlqYUtqMjhIaFUyZjl3NXVsYjcvOXhVOFpseDdESFhmY0d1cFNaSmhrcGlXU21aYkl2SUx4Yk5wOWhHZCsvWE1lLyt4VDJHdzJURUdlQUUxRVJJRlZSSHB4ZStGNGs2OEg5V0NENyt0UWgvVkdXWHlCZE13bHdYUnN2Rys1RndrUGgwNVc4c2NOSDlIWTBzNmtNYVA0d2tOM0JBVFNqT1I0dnY3WWN2N2Z5eHQ1NzZQREhDeXQ1TUVsdC9RYTlydTNwQnlBcWVNeUFkL3c0Z3ZybUY3dXdqcXZEbWZmTnk2YmpFWi9EUkVXTTE5Y3RaVHZQTHVXamk0SHkrYjB2bjkwYjBrNWE5WnVJelV4bHErdXZvdUsya2IrNTlYTmZIL05PdjdQZlF1WU8yVXNBRzYzaHkzN2o1RVFhK2YrUlROWU1IMEM4VEYydnZQTVdzN1VOQUsrKzFVblpLV1JNeXFaTWFPU09WUmF5WUhqWjVpVm44TytvNmZaZWJDVWV4ZE1wNzJ6RzV2Vm91SEJBM2grelRPTVRZOFowbkJ5dVRFc25UTVo3KzRqdlBEOEdoNSs1REdpbzZNVldrVWtxQXhlNzFXdXRpNGlONHhPbHkrVUhtcUFRL1crNGIwTzkrREhtUXd3TGg3eWsyRFMrVWRtOVBEWGU3UHhudDRabFBNY0xhOW0vWTVpanAydXdXZzBjTS84YWR5N1lGcS93L2phT3JwNC91MGRIQ3oxM2FlYWtSelB3aGw1ek1yUElUN0d6ci8rNWcxcW0xcjR3ZGRXRTJtTDRKazN0MUo0K05SVjFYWmJ3VGlldUg5aHdMYWk0MmY0MVNzZk1ERW5uYSt1dmd1ajBVaHJleGV2YmQ3THJvTW5TVTJNNVd1cjd5THgvQVJKOWVkYStYOHZiNlN1cVpWN0Ywemova1V6TUJnTWxKUlZrWitiRWRBTGZMUzhpaTVIRCtNeVU0bU5pdlJ2Zjcvd01LOXMzTU8wQ1ZsOGNkVVNmdnlIRFZUVk4vT3RKMWZ5d3ZxZHRMUjM4ZmRQM0hkVnIvR0NneTFSSVZtSDlVZExodmM2eGNWRjdOdStpU2Z1dlcxNEx5Umg2YmR2YkdYTTVGbk1uejhmbTgybTRjRWlFalRxWVJXNUNiVTVZWGZOeFlCNmF1QmxOLzFTN2VlRGFhSXZwRTVOSHZ3WUNiMzJ6bTUrOFB3NzFEYTFBcENmbThHcXBiTUh2YTh3SmlxU0wzOXlHZnVPbHZQR2gvdXBibWptVCs4WFlqUWFtSmlUVG5WRE14T3kwNGkwK1paN21URXhtNVNyWEY2bXIxcW01MlZ6KzZ5SmZManZHRHNQbmlRNjBzci92ckdGSHBlYldmazVQSGJQdklEZXpwU0VXUDVhZUFYMEFBQWdBRWxFUVZUNnNidjV5Ui9mNWUzdHhWZ3NadTZlVjhDa01hTjZuVHMvdC9lMmRkdUtXTHYxQUxtamt2bnNpb1VZREFZK2VlY2N2dnZzT3I2MzVtM090WFVFRERlV1FQdDJGNUtYcFErRm05WGszSFQySHpuRTFLbFRzVmdzQ3F3aUVqUUtyQ0kzaWRKbUtLeUdYVlcrSGxUUEVNWldaRVRCOUZUZlkwYXFiL2tZR1htaTdUYm1UaDNMbWVwRzdyeDFDdU96MHE3bytGbjV1Y3pJeStiQThRcGEyanU1NDVaOFBCNFBYMTE5bDMrb0w4RE1pVG5NbkpnVDFOcFhMWnRON3FnVWJpc1loOXZ0WVZaK0RyZE15cVZnZk4rekVzZEdSL0xYajkvTjY1djNjY2VzS3d1WFVaRldKdWFrODhWVlMveHJybWFsSmZHbFR5emxqeHMrSWo3R3pwTFprNjc1TmQyb0tpb3JXVll3TjlSbFNJaGtwU1h5YnVFeDJ0cmFpSXVMdzJ3MmErWmdFUWtLRFFrV3VVRjF1MkJ2TFh4VTdYczBkZzErVEhvVVRFL3hCZFNaYVFxbzRTSllRNElsUE55b1E0Si8rTDMvNU91cmgva2lFdGErKzl3R1ZxNzZGS05IanlZbUprYTlyQ0lTRk9waEZibUJuRzMzOWFBV1Z2dkM2bURTN0JkN1QyZWsrb2I4aW9oY2pSTmxaMEpkZ29UWTZiTTF1TjF1bkU0bkhvOUhnVlZFZ2tLQlZXU0VxKzZBVGFmaGd6TlEzdHAvTzRzUkNsSmdUanJNVHZmTjVxdUFLaUkzTXJmYmc4bWswSFE5ZWIxZVhDNFhHc0FuSXNHaXdDb3lBalYyK1FMcUJ4VndyS24vZHZGV3VDUGJGMUpucGtLRVZob1FrVERuY1BidzY5YzJzMkxSVFAvNnU2VVZ0ZnhoL1M2K3V2cE80bU9pS0Q1UndkalJLVVRiYlFPZTZ4ZC8zb2pMNWVIcHg1Yjd0ejM3MWxZQVByTmkwZkM5Q0JFUkNSb0ZWcEVSb3RVSkgxYjRndXJCZXVqdmI5ZXBkbGlVQ1lzellYSXlhTW9MRVJsSmlrc3JPWEtxaWs4c20rUGYxdTNzb2JxaEdZL0hpOXZ0NFkwUDk5SFcyYzFqZDg5amVsNTJuK2RwYWUra3BLeWFaWE1DSjhwcWF1MFkxdm9GOWE2S1NGQXBzSXFFc1U0WGJLbUF6Uld3cDZiL2RzbVJzQ3pIRjFUekIxNnBSRVlncnlrQ2c5c1o2aklrQ0J4dTM1K1FOSHRxL3dvUG5TSW5JNG1NNUhqL3Rnc0J5R0F3WURJWitkdi9jeS9QdkxXVlg3M3lBWis4Y3c1TDUwenVkWjV0QjA0QXNIZ0lzMFgzdU53ODgrWVdsczZaZk1XemFJOTBuZDBPMW0wdElqa2hSck5naTBoWVVtQVZDVU5IR21IdFNWOVFkYnI3YmhOdmhjVlpzRFFicHFnblZXU0VVTS9UUU9xYVdqbDBzcEpQMzc4Z1lMdkw3UUh3MzQ5cXMxcjQ0cW9sYk5oMWlHa1RlaTl4MU9OeXMzbnZVV2JsNTVDU0VEdmdOYjFlTDJ2V2JtUC9zVE1VVE1pNjZRSnJjMXNubS9hVXNIemUxRkNYSWlMU0p3VldrVERSNVlMM1Q4TmJwWENxcGU4MlVSWllPQnFXNXZqdVNUVXFwZDRVdkJhN2VsaHZFQjA5aHZPOWhDYjFzdlpoWStGaFlxSnN6TXpMcHFieDRnZGhRM003QUkzTjdYUjJYL3kzTUNNdkc1ZmJRMDFqQzZrSkY1ZFIyYnozS08yZDNTeWNrVGZvTmQvYXNwKzlKZVhjdDNBNjh3ckdCKzIxZUwxZXZjY2lJa0dnd0NvU1ltVXQ4RWFwTDZ4MnUzcnZ0NXBnM2loWWtnMXpNM3l6L2NwTkppb0ZUM2M3UnZyNEQwUkdqQjZQZ1VhSENhUEppTVZpdVc1aEpqMEtpdXF1eTZXdVNVTnpHOXVLVGpCOVFoWk5yUjM4MjIvZjdOWG0rOCs5M2UveDMvdnFwNGlOaXFTdG80dTN0eGNCRUdFWmVLYTUxei9ZeTRaZGg1aFhNSTc3RjgwSTJQZXpsOTdqeUtrcWZ2ajBhdFp0TFdMZnNkTzBkWGFURWgvRDBqbVRXVFR6WWhnK2RiYU8vM3J1SGU2WlgwQmlYRFJ2YlRsQWEwY1h2L3pHRXdDY2ErM2c3ZTFGSEQ1VlJVdDdKM2FibGJ6c05PNWJPSjFSS1FsOW5pY2xNWmIzZGgybXZybU5sUGdZVml5ZXdjeUpPV3c3Y0p4TnUwdG9hRzRqT1Q2RzVmT21jdXZVY1gyZVkwSjJPdXUyRlhHbXBoR3p5Y1NrTVJtc1dqcWJ4TGhvQUw3OTY5ZW9iZlJOTDc5aDV5RTI3RHhFaE1YTVQvN21zUUYvYmlJaTE1TUNxMGdJOUhoZzQybDQ2MlQvcy94T1NJRDd4dnJ1VFkzVXY5U2JtakVxQ1ZkYlBRWm5zNForajFBZW9OVnBvTU50eG00MUV4RVJjZDNXcUV5TGd0cE9xT253aGRkdzlkb0hlL0Y0ZkVPbTB4TGorUGN2ci9MdjI3Yi9PQnQzSCtFdlAzVW5QLzdEQmo1OTN3THljdElEam8rT3RBTHcrdVo5ZER0NkJyeVd4K1BsOTIvdllIdlJDVzRyR01majk4N3Z0KzNQWDk1SWFtSXNqOTB6RDJlUGkvYytPc3dmMXUvRTBkUERuWE9uQkxROVhkUElqdUpTRnMzTXcrWDIzYzlSM2RETUQzKy9uaTZIazF2eWMwbFBqcWZoWEN1RlI4bzRkUElzVHorNjNEOGI4Z1Y3ajU0bVB0ck9xbVd6YWV2bzV0VVA5dkNiMXo1a3dmVHhIQzJ2NXFHbHN6RWFETHkxOVFEUHZyV05sSVFZeG81T0RUaEhTWGsxdXc2ZDRwNzUwMWl4ZUFhbEZYVzh2YjJJc3FwNi91bnpIOGR1czNMdmd1bFUxemV6ZnVkQkpvMFpSY0g0VE13bVRTY3ZJdUZGdndhTFhFZHRUbmoxT0x4ZTZ2ditjcEZtWDBCZE9SN0d4RjMvK2lSOGVaUEcwVk45a0FnME5IZ2s2dXFCTXgwV0xCWXowZEhSV0N5VzYzYnQ1Ym0rejUzL0tvUWZMcmx1bDcwaVJjZlBzTy9vYWFMT2gwNlR5VWpTK1Y1QThBMnZqYlpiaVkveExSNGRHeDBac1ArQzRoTVY3Q2d1WmVxNDBSdzZlYmJmNjUyc3JPTmtaUjByNzVqRjNmTUtCcXd0S3kyUjFjdHY4ejh2R0ovRlAvL3lGZFp0SzJMUmpEeXNFUmZmeTVLeWF2N2x5WldrSjEzOEFIOXUzWFk2dTUxODdaRzdtSmlUNGQrK2NHWWVQM2grUFMrczM4azNQN2NpNEpwZERpZmYvTndLSWl5K1g5TU1Cbmoyclczc0tDN2xXMDgrUUdxaTc3N2MrQmc3MzMxMkhic09udXdWV00vV25lTmJUejNnL3psTnpNa2cwbXJoVCsvdlp2UGVZOXk3WUJwenA0eWxxdjRjNjNjZUpEczlVWk11aVVoWTB1QkNrZXVndmd2KzMzNVkvUlk4ZjZSM1dKMllDRitmRFg5YUNYOTFpOEtxQkRJWURKak5abHpKK2JSN3JMZzBiOCtJNGZKQVk3ZVI0NjFXVENZVFVWRlJ4TWZIWXphYnIrdVE0Qy9QaEtKNitINGh0QS9jK1JnU3IzNndsMW41T2VSbDl6M2hVZDI1VmxJSG1Ud0o0TThiZHpNeEo3M1BXWVBCRjR5cjZwdXhtRTA4K2VEdGc0WlZvRmVJczVoTnpKazhobTVIRDJWVjlRSDdKbzhaRlJCV2F4cGJLSzlxWU9iRTdJQ3dDakIyZENvRjR6T3ByRzJpcnFrMVlOL1VzYVA5WVJWZ3pLZ1VBTVpscHZyREt2akN0TUZnb0tHNXJWZmRNL0t5ZTRYNitkTjg5K2lXbFBVZjVrVkV3bzE2V0VXR1VVVWIvUDZJYisxVXoyVWh3MzYrTi9YajZrMlZJVEFhalZpdFZ0b1R4bExYZUpZb2J5YzJveHNERUdGU2dnMG5UbzhCcjlkTHA4dElnOE5JaDh1TXhXSW1NaktTeE1SRXJGYnJkUnNPZk1IeVhOOTlyTytXKzc0dUh3UGo0aUU2NHJxVzBhL3BFN0pZUHErQUY5N1owZWYrOHVvR1prOGFNK2g1NWs0Wnk0THBFd0ltYkFMZjdNT3ZiOTdIL21PbkFaaVFuY2FzL053aDFaYVNFTk5yVzN5c2IyeDFhMGQzd1BhMHhNQlFYZDNRREVCMmVsS2Y1eDZkRWsveGlRcnF6N1VGQk5HNGFIdEFPN3ZOOTBiRlg3YmRhRFJpalREVDFjY1E2TDdxdGxranNGa3R2ZW9XRVFsbkNxd2l3NkM0SHY1NEZBcXJlKzlMam9SUDVNSDk0OEdtVzRYa0Nwak52dUdrWm5NT0xTMHQxTGEzNDNLNThIZzgvblVxSlh3WURBYU1SaU4ydSs5OWk0dUx3MmF6WVRhSDVuKzlmemNYSHNxRDV3N0JjNGVEZTI2akFjWmV3L0VQTHJtbDN4N242b1ptenJWMmtwK2IwZWYrUzEyWU9PblN3UHFIOVR2WlhuU0M2RWdianl5L2pjTERwNjZvdHI3cTZ1ajBCVDZMT2ZCRDNCb1IrTjVlK0dmWjN4OG9MdTRQdkVaL25lOVgwaXZmVjF1MzI0UEQ2Y0lTcC8vNWlNaklvY0FxRWlSZVlNZFplT21vYngzVnkrWEd3cWZ5ZmIycUpzMmNJMWZKYkRaanQ5dUppSWdnUGo0ZXA5TkpUMDhQYnJkYm9UV01YRmk2eG1LeEVCRVJnY1Zpd1d3MlgvZWUxY3VOajRkL1hlajd2clFaT29KNFMvUXZOMTc5c1FNRnNZOE9uaVEyS3BMODNBei84amFYY3JuY1ZOUTJNV1owU3AvSEo4VkZjL2U4QWo1MjIxU3NFUmIybEpUMTJhNnIyOGtybS9hd1pQWWtScWRlbkxtM29ibXQxMXF1NWRXK0QvbFJ5ZkVEdnE3VTg3MmNGVFY5L0U4QnFHNzA5Y0JlT293NFdPclB0ZmJhVmw3ZGdOZnJIYlJ1RVpGd29zQXFFZ1I3YStIWFJYQ3l1ZmUrZ2hSNE9COXVHN3h6UUdSSWpFYWpQd0RaYkRhOFhxL0NhaGd5R0F5OUh1RmsvQWpJTE4yT0hyYnNQODZkdDA3cE4reTNkWGJ6L2VmZTVza0hiKzl6bU8veUlkeW5DdERhMGNYMm9oUGtqa29PQ0t4dmJ5L20wL2N0OEw5L3BSVzFsSlJWa1oyZVJOb2dRWE4wYWdJWnlmSHNLU2xuOGF5SmpNKzZlSTl1MmRsNmlrOVVrcCtiUVVKczhLZHYzbmYwTkhmUGJ5YmpmRGoxZXIyczIzWUFnTm1UTHc2dnRwMmZOS3FsdlN2b05ZaUlCSU1DcThnMUtHMkdYK3ozRFFHK2xBRllNQm9lbnpJeWZpbVVrU2NjQTVCSXNLM2RlZ0NMMmNUU0FXYXZiZTl5QUJCamo3eW1hOVdmbjdnb09UN3czcy9UMVkzODZJWDFUQm96bXJiem9kWmlOdkhJSlRNSDk4ZGdNUERwK3hidzN5Kyt5NC8vc0lIWmszSkpTNHFqc2JtZHdpTmx4Tmh0UEhiUHZHdXF1ejhwQ2JGOGI4MDY1aytiUUV5VWplSVRGWlJYTlRBclA0ZHBFN0w4N2VKajdNUkdSYkxuU0JrSjUyZGgvdmp0czRhbEpoR1JxNkhBS25JVmFqcmdkd2RoMDVuZSt4YU9oczlQZzZ6ZTgxMklpTWdRSFQ5ZHc2WTlKVHo1NE8zWXJMNWV3QXYzZW5vOEhuKzdDelBzSnNmM1h1YW1MNUhXQ003VU5PSnc5dmlYcFBGNnZSdzQ1dnRBejBnTzdEWDl5c04zOHFmM0MzbDMxeUhBUzE1Mk9pdnZtRVZXV3VLUXJwYzdLcGwvK014OXJOdDZnQ05sMWV3cEtTYzJLcEw1QmVPNVowRUI4VEhEc3pqdWpMd3NraE5pMkxEekVJMHQ3U1RFMkZteGVDYkxiNXNhME01b05QSzVsWXQ0NmQxQzNpczhRa1pTbkFLcmlJUVZCVmFSSzlEcTlNMzYrMmFwYjdtS1M4MUpoNmVtYThaZkVaRnJWZGZVeW0vZitKQ2xzeWN4YzJLT2YzdHNWQ1JHbzRFTk93OVIyOVNLMisxaGU5RUprdU9qaHp5czlwWkp1UlNmcU9CdmYvS1NmOTFYWjQrTHptNG5zL0p6ZXMzUUd4Y2R5Vk1QRGJ5QTdkalJxZnp5RzAvMHV6ODlLWTdQUDNEN29MWDFkNTVvdTYzZjgvLzQ2NC8yZTc3NTB5WXdmOXFFUWE4N01TZURmM2x5NWFEdFJFUkNRWUZWWkFnY2Juamx1RzlDcFk3TFZnK1ltdXdMcXBQN1hyVkFSRVN1VU5HSkNpYmxackJxMmV5QTdSRVdNNDhzdjQzTmU0K3lzZkFJQmdNa3hFVHg0SkpiaG56dXVWUEdrcFlZeSttYVJucGNiZ0NNQmdNcENURk1HVHM2cUs5RFJFU3VuUUtyeUNCMjE4QVBDcUh4c21YcjhoUGhzd1Z3UzkvcjNJdUl5QlVhckNjVFlPR01QQmJPeUJ1d3phUXhvd2JzOGN6SlNDWW5JL21LNnhNUmtldFBnVldrSDAzZDhKTzlzUDFzNFBhVVNQakNETGdqcSsvalJFUkVSRVFrT0c2WXdMcXA5aEQ3enBWeHBxT0JpczYrMXpzVHVSb3hseTFIMHczOHBOejN1SjZ5N0Vua1JLVXdLMkVNUzlLbVhOK0xpNGpjWkw3eThGMmhMdUdxREhZL3JZaklTRFBpQTJ1enM1T2ZuMWpQbnFaVG9TNUZaRmhWZERaUzBkbkl0dnFqN0dvOHdWY20zRTIweFJicXNrUkVSRVJFaGszZnEzQ1BFTVhOcC9tcmZjOG9yTXBOcDdDeGxML2F0NFlqTFpXaExrVkVCSUFKWTdKRFhZS0VXTTdvZEFDdEVTMGlRVFdpQSt1N05jVzA5SFNGdWd5UmtHaDB0dkYyOWY1UWx5RWlBa0JudDRQSzJxWlFseUVoVWxIVFNKZkRHZW95Uk9RR05HSUQ2OWI2bzJ5dlB4YnFNa1JDYW52OU1iYldIdzExR1NJaWpNN01wS0pPZ2ZWbVZWSGJSR0pTTWdhREFaUEpwRjVXRVFtYUVSdFlOMVFmQ0hVSkltRkIveFpFSkJ6TW5uTXJSMDdYaDdvTUNaSGlVeldNSFRjZW85R0l4V0pSWUJXUm9CbXhnYld1dXpYVUpZaUVCZjFiRUpGd1VGQlFnQ1VxbmsyN1MwSmRpbHhuNzMxMEdMZkpSbFpXRm1hem1ZaUlDSXpHRWZzcnBvaUVtUkg1YWVMMmVtaDB0SVc2REpHdzBPaG93KzMxaExvTUVSRWVlZlJ4U210YUZGcHZJdTkvZEpnVFZlZVl2MkFoWnJPWjZPaG9MQlpMcU1zU2tSdklpRnpXeG1RdzRzRWI2akpFd29JSEx5YkRpUHpiazRqY1FBd0dBMmF6bWNjLyt4UXZQTCtHVTI5dVkzSk9HbGxwaVdTbEo0VzZQQW1paXBwR0ttcWJPSGlxR3JjcGtubUxsMkV5bVlpS2lpSStQaDZ6MmF3aHdTSVNOQ015c0lxSWlFajRNUnFOV0sxV1ByWDZVUW9MQzlsWGNvUU5oY2V3MnlJb3I2d09kWGtTQkxtWkdYUjJPMGhLU21iTXVFbitZY0NSa1pFa0ppWml0Vm8xSEZoRWdrcUJWVVJFUklMbXdyRFErZlBuTTJYS0ZOcmIyM0c1WEhnOEhyeGVqWTY2VVJnTUJveEdvLy85am91THcyYXpZVGJyVjBzUkNTNTlxb2lJaUVoUW1jMW03SFk3RVJFUnhNZkg0M1E2NmVucHdlMTJLN1RlQUM0c1hXT3hXSWlJaU1CaXNXQTJtOVd6S2lMRFFvRlZSRVJFZ3U3QzhpWm1zeG1ielliWDYxVll2WUVZRElaZUR4R1I0YURBS2lJaUlzTkNRVVpFUks2VnhtNklpSWlJaUloSVdGSmdGUkVSRVJFUmtiQ2t3Q29pSWlJaUlpSmhTWUZWUkVSRVJFUkV3cElDcTRpSWlJaUlpSVFsQlZZUkVSRVJFUkVKU3dxc0lpSWlJaUlpRXBZVVdFVkVSRVJFUkNRc0tiQ0tpSWlJaUloSVdGSmdGUkVSRVJFUmtiQ2t3Q29pSWlJaUlpSmhTWUZWUkVSRVJFUkV3cElDcTRpSWlJaUlpSVFsQlZZUkVSRVJFUkVKU3dxc0lwZUlNVWVTWm9zTGRSa2lJaUlpSWdLWVExMkFTS2paVEJidVNKM012T1NKVEkzUDRybXlMYnhSdVR2VVpZbUlpSWlJM1BRVVdPV21OejQ2blMrTXZ5dlVaWWlJaUlpSXlHVTBKRmhFUkVSRVJFVENrZ0tyaUlpSWlJaUloQ1VGVmhFUkVSRVJFUWxMdW9mMUNpUlpZNWdjTzVwa2F3d0E1NXdkbkdxdjQweG5RMURPUHlveWdZTDRiS0xOTnM0NTIvbW9vWlFPdDJQQVkyTE1rZVRIamlJaElvb1lTeVFPZHc4dFBWMmM3cWdQV2wwWDVNZU9ZbFJrSWdrUlViVDFkSE9rdFpMS3pzWisyNXNOUmliSFpaRmxUOEptc3REaDZ1Wk1aeU5IVzg3aXdYdk45WmdNUnZKalI1RnRUeWJLYktQZDFVMkRvNVZEelJWMGUzcXUrZndpSWlJaUloSmFDcXlYZUc3ZS95WEdIQWxBZVVjOVQrOWJBMEJPVkFxZkdYc0hNK0p6K2p5dXF1c2N2eS9md3M2R0UxZDFEWXZCeEJjbjNNV1N0S2tZQWxxL3c2YmF3NzNPWVFBV3BreGlaZVpzeGthblhYYk1SVTNPZGpaVUYvRm01WjRoQmJqK1h2L1N0Q2w4TW5zKzZYMHM5M0xnWERrL1A3R0JCa2ViZjVzUkF5c3o1L0JRMWx5aXpiWmV4elQzZFBKODJSWTIxUjRhc0o1N1I4M2t5WEhML00rL2UrUjFQbW9zOVovL2djdzV4Rm9pZXgzWDQzV3p0YTZFNThxMjBOTFQyZWU1ZnozM0tWS3NzWDN1Kzh5WTIvbk1tTnNEdGhVMmx2S2RJNjhQV0srSWlJaUlpQVNYQXVzZ0ZxZE80aXQ1ZDJNMm1QcHRNeW95Z2IrYnRKSjNhNHI1NVlsM3IvZ2FYNTkwUDdjbFRSaFMyeFJyTFA4dytRSEdScWNPMmpZeElwcEhjaFp3ZDhZTS92UHdhNVMyMTF4eGJWOFlmeWQzWjh6b2QvK01oRnorWS9wcS9xbm9KZW9kclVRWXpmempsQWVaM2srNEI0aTMyUGxLM3Qwa1cyTjQrY3pPSzZvbnltemxtMU1lWWxMczZIN2JXQXdtbHFaTlpYYmlPTDU5OEdYS091cXY2Qm9pSWlJaUloSWVkQS9yQUdZbTVQSzFpZmY2dzJwTmR3djd6cFd4dStra0ZYME1oZjFZK2pTZXVLeG5iakNMVXZJRHdxcmI2K20zYlc1VUN2ODE4L0ZlWWJYZDFjMmhsZ3AyTnB6Z1lNdVpYcjJLQ1JGUi9QdjBoNWtjbDNsRnRhM01uT01QcXpYZHpSUTJsbkxnWERudHJ1NkFkcW5XT0w2ZWZ6OEFmelh4WG45WWRYaDZLR28rVFdGamFaOC9yNGR6NWpNaEptUEk5UmdOUnI0eCtVRi9XTzN4dWlscFBjdXVSdC9yN25JN0E5ckhXaUw1LzZZOVROTDVJZHdpSWlJaUlqS3lxSWUxSDFGbUsxK2RlQzlHREJ4dHJlSjNwelp4b2kyd2h6TFRuc1FYeDkvSmxMZ3MvN2FQWjg1bVY4TUpqclZWRGVrNm44aStEWUE5VGFkNDhmUTJ5dHJyc0JqTmpJdE93K2x4QmRUekQ1TWZJTTVpOTIrcjZXN20yVk1mc3J1eE5PQ2VVQU13UFNHWHo0OWRRcVk5Q1FDcjBjSmY1OS9QMC92VzBOclROV2hkS2RaWUhzOWRSS2Zid2MrT3JXZFg0OFhoem1hRGtWVlp0N0U2Wjc1L1czN3NLTDQ0L2k3bUplY0I4R0hkRVg1ZCtqNmRsNFRJQ1RIcC9OMmtsZjU3Z0kwWWVDQnpEdjlWOHVhUWZsWVBaczVsUWt3NlRvK0xsODdzWU4zWi9UZ3VHZXBzTnBqNFdJYnZqd1lSUnQ5LzJqRm1HMStlOERIKzdkQXJBZWY2WnRFZk1SbDhmNi9KaTgzZzZZbjMrZmU5VXZFUjc5Y2NER2pmZlZrWUZoRVJFUkdSNGFjZTFuNmtXR09KdDlqWjJYQ2NmeXIrWTYrd0NsRFoyY2kzRC82SmZlZksvTnVNR1BoVXpyd2hYU1BUbmtpMlBaa1BhZy96SDRkZjVWUjdIVjdBNlhGUjBucVdrKzIxL3JhZkhuTTdhWmZjUTNxaXJacS8yZjg4SHpXZTZEV0JrUmZmdmFWL2QrQUZqcmRWKzdjblJrVHpjUFo4aGlMS2JNVm9NUER2aDE0TkNLc0FMcStIbDg3czRPMnEvUUhibDJkTUIyQmIvVkgrKzlqYkFXSFZWM01OM3p2eVJrQzFjNUxHWVRZTTdUL0RDMkgxMndmL3hLc1ZoUUZoMVZlWG03ZXI5dlB2aDE0TjZLbWVsVENHQ1RIcEFXM3JIYTNVZERkVDA5MU1rNk05WUYrYnE5dS83OEtqdVo5N1lVVkVSRVJFWlBnb3NBNmdwcnVabnh4N1o4Qmh1aTZ2aDU4ZGU0ZHU5OFh3TkNNaGQwakRVTTBHRTQyT05uNVYrdDZBN1JJaW9saWFOc1gvdk5QdDVIc2xiOUxoR25nRzRTNjNreDhkWFJ2UVU3c3NmV3FmRXlIMTVmMmFZa3Bhei9hNy81V0tqM3FGNVRaWDk0Q3ZwN1M5aHVPWDlENWJEQ2F5N01sRHFnZmdmMDkrTUdCTkFBZGJ6ckQyN042QWJYZWxUeHZ5TlVSRVJFUkVKRHdvc0E3Z3oyZDI5ZXJGNjB0elR5ZGI2MHY4ejQwWW1ETEUrMFhmcXRvWEVDajdzamgxY3NDa1QyOVg3YVB4a2xsNUIxTGIzY0syK3FQKzUxYWpoWmtKdVVNNmRrTjEwWUQ3bTV6dHZaYTEyVlJ6Y05BZ2ZhU2xNdUI1V2grekQvZWx6dEhDK3pYRlEycjdWdFcrZ0RBOU5UNTdTTWVKaUlpSWlFajRVR0R0aHdjdkh6V1dEcm45Z1hQbEFjOG5SS2YzMHpMUVIwTllDcWZna250a0FUN29ZNm1iZ2V4b09CN3dmTklRd25TM3U0ZXk5cnBCMjlWME5RYzh2L3puMFBjeExRSFA3ZWFJUVk4QitLaWhkTWpydHpZNjJqamIyZVIvbm1HTEo4cGtIZEt4SWlJaUlpSVNIaFJZKzlIb2FPczFHKzVBemx6VzB4Z2ZFVFhvTVYxdUp6WGR6WU8yRzNmSi9aZHRyaTZxdXM0TnVTNkFrNWZkZnpzNk1uSFFZNXFjN1VPS2hwZmZwMXJuYUIzMG1DNTNZQStzMlRDMHViL0tPd1lQMEpjNjA5a1E4SHdvNzRtSWlJaUlpSVFQQmRaK3RQVU1QYXdDZEZ3V2JvZHluK2hRSi9LSnRVVDZ2Ni92SHRwUTRNdXZjMm40akxFTVh0dGd3NVF2OEhvRFk2M0RQZmdRYXRkbDl3UWJERU82MUZXOEo0SEJlS2ozN29xSWlJaUlTSGhRWU8ySGQ0aERUeTh3WFRiVDdVQVROVjB3bEhBWGFZckF5TVZFZDNudjVGQmRlaSt1MVdpNXFuT0UydlY0VDBSRVJFUkVKSHdvc0FhSi9iTDdJNjlrT1BGQUx1L3BqTGpLc0hsaFhWTG8zZk40b3hxdTkwUkVSRVJFUks0UEJkWitYTjQ3TjVqUjlzRDdRcHVkSFVHcHcrMzEwSFhKZmFKSjF1Z3JQa2VjeFI3UVM5dm02Z3BLYmRmYmxiOG5DZjd2dlVDTDFsSVZFUkVSRVJsUkZGajdrWENGRS9STWpNa0llRjdhWGh1MFdpNWRPaVl4SXBya0lhenhlcWx4MFdrQnowc3ZtNFJwcExpUzl5VEtaQTJZWEtxcXF5a2crSXVJaUlpSVNQaFRZTzFIbk1WT3RqMTVTRzBOd0lLVS9JQnRSMXZQQnEyV2c4MFZBYy92U0oxeVJjZmZsanpoc3ZPZHVlYWFRbUZhZk02UTI4NVBtUmpRSTF0eUJlL0hFT2VBRWhFUkVSR1JZYWJBT29BSHMrWU9xZDFkNmRNQ2VqMFB0cHlod1hIbHMvbjJaMXQ5U2NEekZhTnZJYzVpSDlLeEtkWllGcVZPOGordjZXN21TRXRsMEdxN251WW1qV2RVWk1LZzdTd0dFNnV5YmczWU50RGF0UzZ2TytCNXBHbG82OEtLaUlpSWlNandVbUFkd0IycGsxbWFOblhBTnJsUktUd3g5dmFBYmV2TzdndHFIV1VkOWV4dE91Vi9IbXVKNU84bnJ4dzBXTm1NRnA3T3Z3L2JKUk0xdlZwUmlPY0taOXNORnlhRGtiK2Q5SEdpTHB0TTZYSmZuSEFYYWJZNC8vUHlqdm9CUTNxbkszQ284TmpvMUdzclZFUkVSRVJFZ2tLQmRSQi9tWGMzbng2ekdQdGw0ZEJrTUxJMGJRci9OdTNoZ05sbzl6U2Q1S1BHMHFEWDhadVRHd05tOTUwVU81cnZ6M3ljV3hMSDlqbUVkV3BjRnQrWjhTaVRZa2Y3dCswL1Y4NTdOY1ZCcisxNnlvMUs0YnN6SDJOcVhGYXZmV20yT1A1eHlvTUJmMlR3NE9VWEp6WU1lTTZxcm5NQnZheXpFc2N5SzJGTVFKc3J2YWRaUkVSRVJFU3VuWG53SmplbjhvNTY2aDJ0ekVrY3g0T1pjN2wvOUMwY2I2Mm0yZGxCbE1YR3VPZzBZc3kyZ0dOcXVsdjR4WWwzaDZXZTJ1NFdmblIwTGY4dzVRRXNCaE1BbVpHSi9OT1VoMmpwNmFTc281Nk9ubTdzWml1NVVTbTlBdGFaemdaK2ZIVHRzTlIydmJ4V1djaUswYlBKakV6azM2WTlURzEzQzZjNzZuRjd2YVRaNGhnVG5kb3J2UCsrYkFzbkJwbGt5dVYxczYrcGpMbEo0d0V3WXVDZnBxNml0SzJhdXU1V1VtMXhORG5iK082Uk40YnBsWW1JaUlpSVNGOFVXQWZ3MzBmWDhlMkNUekVoSmgyTHdjU1V1TXgrMjU3cGJPQmZELzZaYzBGYXpxWXYrODZWOGM5RkwvSDNrMWNHQk5JNGk1MFpBMHhJdEtmcEZEODZ1bmJFejVKN3JMV0tpczROZkhuQ2Nzd0dJMm0ydUlDaHY1Znk0T1c1c2kyOFVibDdTT2Qrb1h3Yk14UEgrUDhZWUFBbXhHUXc0ZnpzejRXTjdVRjVEU0lpSWlJaU1uUUtyQVBvZER2NXg2SS84R2p1SXU3T21ON25QYU5Oem5iV1ZlM2p6Y285dUx5ZVlhL3BXRnNWWDk3OVcxWmszc0x5OU9razliUEVqUWN2UjF2Tzh1ZUtYZXcvVno3c2RWMHZIOVFlNW14bkUwK09YOGI0NlBSZSt6MTRLVHAzbXVmS1BxUzhvMzdJNTczd0I0ZXZUcnlIRkd0c3IvM2Q3cDVycWx0RVJFUkVSSzZjd2V2MWpzZ1plQjdjK29PZ24vTzVlZitYR0hNazRCc1MvUFMrTmY1OVZxT0ZhZkhacE5oaXNSb3R0UFIwVU5IWnhJbTI2cURYY1NXeTdFbU1pVTRsem1JbndtaW1yYWViSm1jN0phMlZBZmU4amtUM2pwckprK09XK1o5Lzk4anJBZmNIWjl1VEdSdWRTcUkxbW01M0QwMk9kZzYzVk5MbTZycnFhNW9NUmliSFpwSVRsWXpWWktHdHA1dUt6b1lyV2hZbkZGNWI5RGVoTGtGRUpFQnhjVEY3OXUybXNxS0N5Q2diSjQrUC9EK2VqcDJRUTFlbmc2ek1MR2JmTW9lcFU2ZGlNQmd3R0c2dUJkRnV4UGRXNUVaeW8zMVdxWWQxaUJ5ZUhuWTNuUXgxR2IxVWREWlMwZGtZNmpKQzRreG5BMmM2RzRKNlRyZlh3OEdXTXh4c0dabHIxWXFJaElQbm5uK1dMbmNMMlJOVG1Ybm5mTkl6azBKZFV0RFVWRFpTVTlISXR0M3ZzMi8vSGg1OTVISE1aak5HNDgweGorVnp6ejlMbDZlVjdJa3BOOXg3SzNJanVmaFp0WkY5Qi9idzZPcVIrMWsxOGlvV0VSR1JzUFdyMy82TXVDd1RILy9NUW1iTXk3dmhBazE2WmhJejV1WHg0T2R2Snk3VHlHK2UrUVZkWFYyNDNlN0JEeDdoL08vdEV3dHV5UGRXNUVaeThiTnFNWEdqUi9abmxiU0VnN2dBQUNBQVNVUkJWQUtyaUlpSUJNV2E1NThsWTF3Y2MrK1lIT3BTcm92YmxoVXdhbndDdi8vRGM3UzN0NC9JWHdTSDZybm5ueVZqL00zejNvcmNTRWI2WjVVQ3E0aUlpRnl6NHVJaXV0M056RjB5SmRTbFhGZTNMWnRLRHgzczNyMGJoOFBCLzgvZWZZYzNlWjJOSC85SzF2RGUyM2hnWTV0aFZvQ3c5d3BrUVJMSWJyT1RwbTNTa2E3a2JkNjMvWFUzYlpNMmJXYXpJRUFnZ3hIMlhnWmpZNE1ITnQ1NDcyM1oxbnArZjhnV0ZwSnRtZVhCK1Z5WEw2eG5IdW1SaGU3bm5IUGZSdU9OVDhCNHM2V21wdEptYk9UMkJiZld0UldFNFdURzRqaTBRL1N6U2dTc2dpQUlnaUJjczZUa1JNSmlBd2E2R1FNaWNtd3dGN0xTYVdwcUduSTlGL1pJU2o1RFdJei9RRGRERUlSckZEVkVQNnRFd0NvSWdpQUl3alVyS1M0aE1QVFduTk1ZR09wRGRYVTF6YzNONlBWNmhtZ0JoaDdkeXRkV0VJYVRvZnBaSlFKV1FSQUVRUkN1bWFPeitwWk53aE1VNW92YVVZVk9wME9yMVE2Wkw0SDJ1cFd2clNBTUowUDFzMG9FcklJZ0NJSWdYTFA4bkVzRDNZUUJWWEtwSElQQmdGYXJIVkp6dyt4eHExOWJRUmhPaHVKbmxRaFlCVUVRQkVFUXJnTkprb2JVTUx0YldYVjVQVFdWRFZiTGE2c2FxU3FyTXovdWFOZFNsRnR4TTV0MlhXaGEyNi81R1BVMVRkVFhOUFc0dmlpdmdzclN1aDdYOTBhdkh6cnpKNGVqb2ZaWkpRTFdicjV6NnQrc1B2NEdxNCsvd1krVFB4M281dHp5ZHBXbG1LL0g2dU52a0ZDYk85Qk5FZ1JCRUc2Z25SdE9zT21kZmViSHB3K204ZmJybTN2ZHAwM1RRWnVtNDBZM1RiZ08ydHUwN1B2eU5OWGw5ZVpsWlplcStjMExIOWdkRkc1Nlp4OXBaNjc5KzhEeDNlYzRmU0ROYW5uaWtRc2MyWEhXL0xpcXJKNlAzOWhoMVJPbDArbHByRy9wOWFlbFNXTjEvSXFTV3I3ODRLRDFlWTllWVB1NlkxYkxDN1BMK2ZCUFc5SHA5SFkvTjczZXdDZHZmTXVXOXcvWXZZOHRoN2VmWmY5WENUMnUzN2ZsTklsSE12cDkzTlNFSFA3Kzg4OHB5dXYvallETjd4MGdKZjVpdi9lN1VrbEJGVysvdnRuaXZXaXZ6SlFDM241OXM4VjdRcWZUMDlLa3NldkhWcEM0YTlOSmRtMDZlVTNQYVRoVERIUURCRUVRQkVFUUFIUmFQYnFPeTEvTWpVYkpaazlNWldrZHVlbkZaS2NWVVpKZnlkd1ZrMWx3OXhRQURtNU5KT0ZRZXIvUEhSMFh5cHJubGx4OTR6c05sUjZMZ1hEK1ZEYW5EcVFSTnkzcXF2YXZyMm5pNHZsTFRKd1JmVjNiVlZ2VlNFRldHUUJWcFhXMGFUcElPcFpwUGlmQTJlTlp5R1F5QUc2YkUwdmVoUkkydjJzS0NDVkpNcS9yL3RqVHg1V1hmdmNRNjk3Y1JkeTBLQ2JQanFXbFVVUEcyWHdlZUhheFJSc2E2MXFvc3RGYjJkcmNSbWxodGNYeCszSm9heUkxRlEzYzhlQk1BSkpQWkhGb1cxS3YrMFRIaFhMdmQrZWIybExmZ3J1bmk5M242NitSbzBPUU84alovdGt4WHZqMS9TZ1VEbmJ0VjVSWFFXWktBU05IQjFOVDBVQlRReXNkYlZyYU5WbzByZTIwdFhhZ2FXbW50Ym1OMXFZMm1oczFlUG02ODhSUDc3STRqazZuWitmbkp6QVlqR2c3ZEpSZHF1NzF2SUdoUHNqbGwvdjRjdEtMY2ZOMHRsaVdscERManZYSDdYb2VQLzNMbzdpNk81c2YxOWMwa1hRMDg2YVhCQnRLbjFVaVlCVUVRUkFFWWRDU2pCSkZ1UlVVNVZWUW5GZEpTWDRWbXBaMmxDb0Y0ZEZCTEh0Z0JxTW5SWmkzSHpNNUFwOEFqMzZmeDkzcnhuMUJGMHhmamhPUFhzRGR5d1Z0aDU3QzdISUFhaXBNUFZ3VnhiVVlqZFpmb1AyQ1BIRnhjd0lnNjF3aFlMcXgwZlY3bCtBSVAwNGZTQ00xd1hidnE1dW5NOCsvZHAvTmRYVlZUWnp0REZBYjYxc3dHb3pteHpxdDZRWks4dkVzOC9ZVFowWXplbUlFcjcvekRPZFBaN04zeTJsKy9yZnZBSEFodVlDdG54emgxWDgrYWQ2K3VWRkRSN3UydDVlblIwYURxUmRQTHJjdllFMDdrOHVwQTJrc3VIc0trYU5EQU5Ock0zZmxwRjczOC9hNy9EZno4VjkzTUh2NVJLdHRjak9LMGVzdTMwQnExMmhwcUcyeHVCWkt0WUtvTVNPb0xLM2p2My9lMXVQNURIb0Q3Wm9PL3ZLVHoyeXVYN3hxR3RNWHhWa3NTejZlaFpPTG1ra3pZOWl4L3JpNXAxMHVsNkYyVXRIVzJvRzdwd3VCb1Q3NEJYc1JFUnVNbDYrYjFiRjNiVHhKUlVrdENvVURuLzU5WjQ5dDFPc01TSkprRldEbXBoY1RGT2JMdVZQWjVtVytRWjc4NExkcmV6eFdkODZ1amhhUEQyNU5SSklrbkYwZExZN1ptN2hwVVhZSCtzT0JDRmdGUVJBRVFSZ3dCb09SbkxRaXdOVEwxTmJhUWRhNVFwUnEwMWVVcG9aV1BuNWpCKzVlTG9SRStETjcrVVJDb3dJSUR2ZkR3VUZPVlZrZCs3OU9ZT1hEczNGMmNTUTQzSS9nY0wrQmZFcUNEZWxKZWRSV05nTHc2ZCsvdFZxLys0dDRtL3V0ZVc0SlkyOGJDVUJHVWo1eXVZeHZQeitCVHF2SHdVR08zTUhVeTNYZlV3dHBiOU9pVWl1WWM0ZGxjSmFkV2tSNVVRMkFlUmluSkVsSWt1bHgxTmdRb3VOQ0FkaXorUlJOOVMyc2ZYNHBBTVg1bFh6MGwrMDgrK29xaXg2MTd2clQrM21sekpRQ090cDFWSlhXb1dscDU5eXBiSnljMVhqNHVGSlJYR3NlS24xbElPN2tyQ1oyWXJqRnNxeHpoV3o5NUFneDQ4T1l0M0t5ZVhuZ0NCKzdzenpyOVFhYUcxcng4bldqT0svU1l0M2g3V2RwYWJ3OHpMbTF1WTJtaGxhcXl5NFBxL1h3Y1NWcXpBaU1SaU02clo1NUt5Zmo1ZWR1MzR0aFBrOFNCb1BsRU96RytoYlN6dVN5OEo2cEtGVUs3bmh3Smt2dm40Nmprd3FseXZSWjhZZVhQbWI4OUZFc1dYMTdqOGMrdEMyUjFOTTVoRVlHb0dsdDUvR1hWK0xoN1dxeGpTUkpITnVWd3RGdms1azJmNnhGc0ZxWVhVNXpvd1pmclo1dG54NGxORElBbGFPU3liTmpDWXNLN05mekJDaTRXRVpHVWo0S2hRTW45cHpyYzN1andZakJZR1RNNUFnUnNBcUNJQWlDSU53TU9xMmVyejg2REpoNlhTUUp2djdvTU41KzdreWNHWU9ydXhQZmUvMEJxMTZKTGlVRlZXUW1GNWlITXdxRGo2YTFuYjJiVHhNUzRjZWpMNjJ3V0ZkWlVzZW5mLytXUjM5NEJ5RWovYTMyVmFtVmdDbHdMQzJzNXNFWGxqSjZVZ1MvZWVFRGxxK2R5YlQ1WTgzYlpxY1Y0ZXpxeUcxelJsc2NvNm0rbGZLaUdqUXQ3ZnoxbFhVVzY1SlBaT0hoN2NvTHY3NmYxdVkyUmtUNm85TjZVMXZWYU41bS9wMjNVVi9UakZ3dXc4dlhGSHgxelp2V2FRMVhQTlpiUE80S3BucVNjQ2lEK3VvbTJ0dTBHUFFHRG05THdqZlFrNUZqZ2ptMk13V3BzOWQ1MThiTDh4c05lZ04rUVY0V0FXdnlpU3gyYmpqQnFNNmg3WldsZGFRbDVETC9ydHZNcjZFOXFrcnJNQm9sOW4rVlFIT2pCaVQ0OEU5YkFYajZGL2RZQk8wZi9ta3JnYUUrM1BYbzNCNlBOeW91bE5ESUFMdlBENUJ3MEhwSWYveStWSXhHeVR4czF0bkY5dWRCVHlUSjlKeE9IMHpuL21jV0VUTWhqQTMvMnNOSGY5bk82cWNXRWhFVEJKaVNjZTNaZklxQ3JESVczRDNGSXZBSE9IczhrN0JSZ2F4NWZnbC8rY2xuM1BIZ1RQTU5zbDBiVC9iWlEvcUQzNjQxRDdmV3RMYXo5Wk1qZVBxNDhjS3Y3MFB0cU9yemVaemNlNTREMzV3eDM2aTVWWWlBVlJBRVFSQ0VBZVBvcERJUG45ejZ5UkdhR3pROC9xT1ZnS24zcWJXNW5iek1FZ0pDdkszMjFiUjBjUHBBT2hFeHdTaVY0aXZOWUhWa3gxazBMZTA4K3NNN2NISldXNnhUZGZha3E5UktxM1hkbmRxZmlydW5DekVUd3N5OXBQWU9rKzNpNkt6aXFaL2ZnMEZ2WU4yYnU0aVpFTTZzWlJOUUtCMDRGMytSdlZ0Tzl4aGdudHg3SG9EWDNuNEtiWWZPYWloclQ0K1gzais5MXpaMXphODg4TTBaQ2krVzhjd3ZWNW5YelZrK2lZUkQ2UnplbnNRdjMzekN2SHpQNWxOYzZoeFMzYVU0djVMUmt5SzQ3K2xGT0RqSTJiWHhKSFZWVGN4YU5xRmZBV3RoZGpudW5pNnNlbklCaDdjbG9kY2J6TStocHg1bVd6eThYYm4zdS9QeDdtZnZLc0M4T3lmajdYOTVpSEpOWlFOSlJ5OEE5T3U1ZEpkNDVBS0pSeSt3OXZrbDVpa0VqL3p3RHZadE9jMm5mLytXOGJlUDZud2ZaT01iNk1rVHI5eGwxV01xU1JLTnRTM2NObmUwclZPZzF4c0lDdk5sM3AyVHJkWTExcmF3WS8xeDg3eFJvOUhJTng4ZHBxbStsZS8rNUU2N2dsVUFnOEYwZytSVzZsMEZFYkFLZ2lBSWdqQkl4VTRNWi9Ta2NMWjljdFJxaUNDWWhtSUdqUEJtK2RvWmFGcmJyMHYyMk5HVEl2RHdjdTE3UThFdWVyMkJXVXNuRUJEaWpVK0FCOW9PbmNYNnJoNUp2YzVndGE2TDNFSE92RHR2UTlQU2psd3VOKy9qME04djdYSzVuTkRJQURKVENqQWFKVnpjSEFrSThVYWxWbklwdXh5ZkFBOSs4QnZiOHhBdnBsN2l5L2ROMlgyVktnVS8vY3VqZ0dtWWJIVjVQV3VmTnlYc3lrNHRZdmNYOGJ6OCs0Y0FVRHVxT0JkdjM3eEVXM1JhdmMwZ1duWkZzTjQxUEZZdWw1TjQ5QUxGZVpVOCtMMmxhRnJheWJ0UVl0ZTVQTHhkeVVvcEpDSTJpS0JRWHh5ZDFlaDFlb0pDZmZuMjgrTld3NUwxT2dQbFJUVld5MGRQaXFDMnN2R3FNdkIyOGZaejU0VmYzdy9BM3MybmJNNXY3bzlwQzhZU09TWUUzMEJQOHpKZGg1N2dDRDg4MG92Tm54MXFSeVhURm95MW1YUktKcFB4MU0vdlFaSWsydHRzejBsMmNYTWthc3dJcStYZFN5VUI3Rmgvbk55TUV1S21SYkg1dlo2ek9TdVZDbjc4cDBmTWo0MEdVMEt2YXhtR1BoU0pnRlVRQkVFUWhFRkpMcGV6OXZtbG5UVURyYk1GT3pqSXpiMCtOWlVOeE85TjdmVjRyYzF0eUdTeUhvY1hBd1NGK29xQTlUbzZzdU9zdVhmeTI4OVA5TGpkdXJkMjliaHUvTzJqdU9QQm1UaTVxR21zYjBIVFlxb3hxdE9hU3N0QTMwTnZ1MHRQek1QQlFVNU9XakdsaGRVODlmTjdBS2l0Yk9RUEwzMXNjeCtwVzhBa2s4bHdkWGZHYURTU24xbkt4Qm5SNW5tT2pzNXE4L291RHp5N3lKdzR5bDZ0elcyb0hKVzB0WGFnZHJMc2ZaUEpyT2ZOZGcyUnJTNnZaOStYcDVrMEs0YlJFeU5JT0pUT3dhMkoxczlIa3REckRDZ1VEdWJnTjNaaU9BcWxnOVhjV0lBWmk4Y1ROMjJVemJZYTlBWWE2MXJ3OEhiRlFlR0FzNnVhK3VybVhzdE5KUnhLcDEyalpmNWR0OWxjcjNZMDlhU214RjhrTjZPRTBaTWlyQkp0OVlmQllNUm9OSktha0VOcFlUVkZPUlZVbE5TYTV3SlBuQm1EMFdnazVlUkZEbjV6aGwwYlQrTHE3b1IvNTQwV2QwOFhJbUtEcUtzeVpZM3V1bW1TazE1TVRVVURyaDdPdlozZVNuQzRId2E5a1RsM1RDUTlNWStWRDgrMlN2eFdrRlZtVHY3VnhXZzA0cUM0dFlZRGd3aFlCVUVRQkVFWVJKb2JOZXo3OGpRT0NnZG1MSTZqcEtDcXozMWlKNFRqRytCcDBSTmh5MGQvM1k1S3JlU3hLK1pSQ2pmTzVObXhqQndkZkUzSGNQTndadXZIUjhoSkw3Wll2bXZqU2ZQY3pqR1RJM0RzWlVoeGw1WW1EYmtaSlVURUJ1UG02VXhGY1MwNzFoMG5PTndYYno5M252elozVGIzeTg4c1pjYzZ5N0lsWFVPZHA4d2IwK3M1dmYwOWNPaWNjMWhaV3RmalVHWk5TenQ3dDV6Q29EZFNXOVZJUTAwelRpNXEzSzRJaGt3OWJMYjMzL2p2dmVoMUJzWk5pUVJnK3FJNHEyeTdBRVc1Rlh6OHhnNGUrdjR5aXg1QlNaSXNlalBiTlZwT0hVaWw3RklOOXorOXlHYTd5NHRyV1AvUDNUejMybXFDUW4wQjhBKytQSVMvcEtBS2J6OTNpeHRGV2VjS2tjbGFtVFF6eHVZeHV4emFta2pjdENoR3hnYWJBOVp6cDdJdDV2UjIwV24xbk5xZnlwbkRsclZoWXllRVUxcFlSWDFOTTBxVmdwQUlQMkluaG5QSGd6UFJkdWpZdlNtZUpmZmRqb3ViRTVHalF6QWFqUlRuVlZLY1YwblpwUm9Lc3NwbzEzUVFkM3NVNjkvYWJYSHMrSDJweUdRUU9TWUVSMmMxa29UTm1ya0d2ZVVJa1duenh6SjEzaGh6TDNSNGRLREZhd2JRMW1vZDhCdjB4bHR5K3NPdDk0d0ZRUkFFNFJaMnFnd3Uxa0Z1UFdpc3YxZGRsV3NabktacGFTZCtmeW9sK1ZXVUZsU2gxeHZRYWZYTVdCeEhlVkVObS82enI4ZmVLWVBlUUh1Ymx2OTk5MW1yZGFjUHB1R2djTEJJeW5PbGxKTVhjVkRJbVREOSt0VDFiT3lBNUVMSXpZWjJDWVpPbGNPZVhldkFReDkvRDN6OCsxOW02RXAzUGpySFhLTzM0R0ladXphZTVPSHZMemZQa1ZRNUtqbXk0MnlmeHptKyt4eWhVUUU0dXpyaTRDRG5uc2ZuY1doYklvYk83S3YxTmMwMjkydHBhck40bkphWXk0azk1MW45MUFLcmdQSktLU2N2c212alNlUnlHVWFqWk01SURKZm5ycFlYMVdBMFNoUm1sek54UmpTejc1akk5aytQa1o5VlNraUVuOFhRWUpuY2VraG9tNmFERFcvdm9iR3VwYy9Yb0RjeW1ReTlUa2RHMGlYS0NxdXByV3FrS0xlQ3lERWgxRlEwMk55bnNiYkYvSzlTcVVDcFVsaGszbDMzNWk0bXo0N2xqclV6KzkyZUtYUEhNSFBwZURLUzhzM0xRcU1DV1Bud2JLdHRkMzUrZ3BHamd4bmJHYXgzOGZSeE0vWGt5a3p2eCs2dlhjTGhkQnJyV2l5Q2FibGNUbmgwRU9IUlFWYm42SnBMWEZGU3kzdS8rNW9YLys4Qjg0aU03ZXVPa1hXdWtELzgwSFl2L1pXdVpsaXZYbThRUGF5Q0lBaUNJQXhQSjByaGl5eklyRFU5anZJRWw2dkxYM0pkNlhSNnpzVm5FeEVUaEcrUUo0NU9Lcjc3RTFNaW10d01VNC9hOTMrenhtWkNuZ3ZKQld4NTMzcitWME50TXdlM0p2WVppQlptbDNFaHVRRC9FRys3eTM0SVY2ZTZ2SjRQL3JpMVgvdmM5OVJDYzRLYzdzTzAwNVB5QUNqT3F5Um1mSmpkeDJ1c2J5SDVlQmIzUGIyUXpCUlRiMTFRbUMrUC9PQU9FZzZsMDl6UXlsY2ZIZ0tnbzAyTFhtZkF4ZDEwczZSNy9WR0FNWk5INHZLeWs3bldhWmVZQ1dFOCtNSlMzdmpaZXA1NDVTNThBenlKblJpT283UEtOQnpkeFpHdzZNdkpmTEpUaS9BTDhrU3BVcURUNmkyU0xqMzhnK1g4K1VlZlVscFl6WHUvKzVwN241aFBhR1NBelVCbjQ5dDdxYXRxNHA3dnpHUHJKMGZ0ZmsydTlPM254emwvS2dlOTNvQkM2VURZcUVBZWVuRVpsU1YxL1B2L3R2UzY3eGZ2N2djZ1BEckluRXlxc2E0RmJZZU80SEJmcSszYldqdDZ6S3JiMWZPNjRPNHBWdXQ2dWdteWErTkovRU84ZSt5MTNiUDVGTWtuc2l5V0dRMUdqRWFKUDc3OGljMTlIQnprL09JZjM3VmEzbEJydXJGeDVsQUdjMVpNd3NsWnpiZ3BrWVJIQnhJd3dzZXFGNzI5VFV0SmZsV3ZpY1hzWWRBYlVJZ2VWa0VRZXVPdGNpWFczVFMweVNoSkpOVG1ESENMQkVFUStwWmRELzkzRXR4VjhOTnBNRy9FOVE5V1gvamk2dmJ6OEhMbGxiOCtCbHpPRW55bG1vb0c4NXkyN2hycmJQZUc3ZjRpSHJXamlpWDM5VnlQRWVDdXgrWlNWVnJQNW5mMzg5eHI5K0hvWkYrbXpwNTRxR0ZaQ0R6cUI4cEJjRFBnZXJuYWE5dWRKRW5vdEhvV3I1cG1rZmpHbG81MkxWcy9PZHBqb3AzOHpGSWNuVlNjMkhNT2IzOTNKcytLdGFzTkNvVURmc0Zlako0VVlRNVl3ZFRURlRjdGlvallZUE9OaS8xZkpkQlEyOHlhNTB6SmxObzBIZFIxSzNXalVEamc3ZWRPWHFaMVFxTzY2aVphbTlzb3lxa3c5M2gyOWVCSlNEVFVOSnRmZysrOWZqOHltY3pjMDlwZFVVNEZlcjJCZTc0emoxUDcwL2pralIzODRMZHJUYjJnVjh6cGpvZ05Zc1hEczh4RGo2K1dUQ1pqNXRMeFRKd1p3OUZ2azlIcjlEZzVxd21QRHVUVmZ6MUpWa29oVWVOR1dNd1pyaXF0NDhNL2JlT1pYOTZMZjRpM1JVQmRtRzE2VGtGaDFnRnJVMzBMKzc0OGJiTWRmUTBWdmhxMmhxZnYybUFLY3FmT3R4N1duWlZTeU1YVVN6YVBWVlZhaDQrL0I2a0pPUmdNUnU1WU81UElNU0Y4L01ZTzRxWkZjZnVDY2VadERRWWo3L3oyUythdW1OeGpsdU9pM0FxYTZsdXR6bkVsZzE3TVlSV0dBUmtETndUSlYrMkdRVEpTcjIzdGUrT2JKTkxWbjl0OVJySHBrdTJDNVAwVjZ4N016OGVZa2pQb0pBTnJUL3pqdWh4WEVBVGhSdEVhNEErbllZUWIvSHZKNE9oVjdhOTFiOXBPeUNQWkNHZ3lVd3JJVGkzaXZxY1g5dG1ib1ZRcVdQUDhFdDcvL2Rkcy9lUUlENzZ3OUpiTHZubXpoWTBLSkd4VVlLL2JkQ1ZWc3FXeXRJN2l2RXBXUGp5Yml1SmF2bDEvSEM5ZmQzTWR6ZDY0dURueDJNc3JySzd4bHZjUFdNMlBOWFFHaExhU01IWFYwa3hQeXVQWXpoU3I5VjJsUzNaL0VXL3ovWFRibk5IbTRiRzl2ZDhTRHFmajd1WENwSmt4eEUyTElpK2pCQzlmZHhSS0IzUFNuLzFmSnhBYzdzZWllNmNCMXRsbysrdk9SK2JZWEM2VHlkQnA5ZXpkY3ByZ003NDg5T0l5YzhLenJwcWdjZ2U1MWZ6S3JxRzh0cTVwd0FnZm5udDE5VFcxdHo4Q1Fyd3R5bU1WNVZiUTFOREt5a2RtRXp2Qk90RlVjVjVsai9WZVRmT2dnL0FMOG1MZmw2ZVp2bWdjWHI3dWVQdTVjMkwzT1NiUGpqVy9GcGtwQmRSV051TGswdlBuMGQ0dHAyMitGNVJxeTlkVHJ6ZjBLOEhZY0hIclBlTmh4RUVtSjh6WmgwalhBQ0pkQTRoeURTREMxWThmbmYyVWl2WUd4cmlIc0R4bzRuVTVWMkpkSGllckwvYTRQc28xZ05mRzNZZkcwTUgvbk45RWc4NzZEdm1WZmpWMkZXN0svbVhONjVKU1g4aVdvbE85YmpQRk81Slh4dHlObzF5SlF1YkErc0xqdlc0dkNJSXdISjBvaFpMbW9SdXNBdno0VDQvWU5TUzRxYUdWSGV1UE0yYnlTTWIza05IMFN0NSs3dHo1eUJ5Ky91Z3c4ZnRTbWIzOCt2eS9LZHdZaDdZbTR1aWtJbTVhRkxmTkdVMTFlVDJiMzl0dkRud01CcU01YzNDWGp2YkxKVWhzQlNETEhwaGhrYTAyNjF3aHgzZWR3OHZQSFJjM1I1YXZuV2t4eE5PMWM1anduT1dUbUxOOGt0WHh5aTVWODhFZnQvTHNyMVpaSmRLeFYxRmVCZG1wUlN4N1lBWXltUXlsVW1FZUh1M29wS0sxYzA1dGJub3hTSmlUTE4xSXppNk9ySDFoQ1ovOWZTZTdOOFgzR054MnFTNnZKKzlDQ1VxVmdsMGJUL0xVeisreHU5N29qZGJhM01iV1Q0NHdZcVIvajhQS05TM3ROak9LMTljMFVaSmZ4ZXpsRTRrY0U4S3hYU2tjL1RhWlZVOHNZTTZLU1p3L25VUFMwVXhtTGhrUHdKbkRHWVJFK05rOFQxY1NxUHVmV1lTWGI5ODFhelV0N1lQbU5ieVpSTURhamFOOFlQOG4xMGtHREpKbEZqRVhoUnAvdFR0K2poNzRxZDN4VTd2aDUraEJnS01IWVM2K0tHWFdOY2ltKzR4aVcya1NRVTZlelBmdk9kbEVmOVIydFBRWXNMb3JuZmgvRXg3RXlVR0ZGeTc4dndrUDhqK3BYOURZUjlBYTR4Nk1wN0ovYWNDN1ZMVTM5cm5OL2FIVHpkZjAvdERwZEJoMWJDbXlQZlJFRUFSaHVFcXBoREUrRUh0MTM1dHZxbXVwdFNoSkVscy9Qb0tEZzV5N0hyUDlSVnF2TTlqOHNqZis5bEhrWFNqaDJLNFVKczZNdGloSklnd2V5U2V5eUU0cllzbDl0NXR2WUR6dzdHTGUrOTNYN1A4cUFiV1Rpb3JpV3Q3ODFVYXJmVzNWMWV6U2xTQklwOU56K2tBYXgzZWZZOFhEczRnWkg4WW5mL3VXUFYrY1l1WERzNjQ2K095djlqWXQzM3gwQkU4Zk42YmF5RURzN3VWQ2U1dVdodHBtYWlvYW1IT0hkZERjbDY1TXR2MGRVUkFXRmNpcUp4WllsR0F4ZHRaSXZ2SlllemFmUXFsUzhQUXY3bVg5Vzd0WjkrWXVWaisxOExvazRib1c1Y1UxZlBuK1FYUmFQZmM5dmJESDE2Q3VxZ2tQSCtzU1Y4ZDJwZURtNFV4MFhDaHl1WnpwaThiUnJqSGRGUEVOOENSbVFwaDVPRzl4dmluYmNFK1p5YjE4M1MzbUxmZEcyNkdqL0ZJTm95ZEgyTFg5Y0NJQzFtNDJ6bjU1UU0vL1NjRlJ0cFZjcnBVbFI4WTcwNTdGVGRGenZianVqRWlVdDlXamNyQytySHJKaUY2eXJtSFhHd2VaM0daQWZLVW1YUnVmRmh6bGhWRkxBUmpoN01Odko2emxmODV2b2xuZjg3Q2VHKzJQR2Qvd2gwbVBNTUxKOUIvTUkrRnphRGZvMkZIYWR4WkJRUkNFNGVKc0pjeTR0cW9pTjVUUmFPVHdkdFBuY201R01aRmpRcXkyK2Njdk45amM5OHJhbUdPbmpNVGJiNUs1RnkwenBZREM3SEljblZSb1d0b3BMNnBoOG16Yjh4MVhQanlidVNzbmkyRDFCdnZzSHp1dmF0aDF4dGw4ZG00NFFYaDBrTG5uQ2t5QjZHTXZyOERiejUyOVcwNFRPTUtIKzUreExMOXk1bkFHRjgvYm5vdW83ZENSZDZHRS9NeFNNcEx5VVRrcVdmdjhFcUxqVEwxaHovNXFGVHMzbk9TZDMzNUZlSFFRa1dPQ2laczJpdmQvLzNXUGJlMGNFY3gvLzd6ZFp2bVpMdDk3L1FFcVNtclI2d3prWlpUZzVLSkcyNkZqdzc5TTJYNmZlT1V1bThNL1EwYjZJNVBKV1AvUDNSaU5VcDlEck1GVXp1Zmszdk9vSFZVb2xBNWtuRFVOMWUwdGtPOUozTFFvTWxNS1NEaVVqb05DYnA0UDNQMVkrNzlPSUQremxDV3JiOGN2eUl0SFg3cUR6ZThkNEozZmZFbmttQkRxcXByUTZ3MGtuOHd5RHkyV3lXUVk5QVpUelZTRGtiaHBVVFl6aEd0YTJ2bnJLK3RzdHUzazN2UG11cjlkN254a0RsUG5qYUcrcG9uNGZha2tuOGpDTjlDVHgxNWVZZTdWekVrdm9xRzJCU2RuTlFxbEF5VUZWVnpLS1dmVkUvTXRqcFYzb1lUenAzSzQ2OUU1NW5iUFcza2JGNUx6U1V2TUJXRDB4QWdVS2dmU0VuTTVkekliVjNjbk5LM3Q1dlhoMFVGOXZ1NEh0eVlpbDh0UU81bXVWN3RHUzNwaUhtMmFqcHZTbXo3WWlJQjFFRE1pa1Z5WDMyc3ZhVkpkUGdrMU9SUzJWbE9rcVVGcnRGMmpZSHRKRXVzS2ovWHIvSXNDeHZIREdQdHExZTB0UDQrUHlvMDFZVE1BQ0hQMjVkZHg5L042Nm1iYWpibys5My91elBzMDY5cDYzV2FtWHd3djJka2VnR1o5Tzc5SjI4S2ZKajJLajhwMGgreXB5SVcwNmJVY3FFeXoremlDSUFoRFdaWEdsQXhvc0pMTDVaUmRxcWFsVVVOUW1DL3pWazYyMm1idDgwdHNKaXNwekM3bjhQWWs4K09wOHl6L3YyeHI3VERYWkpUSlpBU0grL1U0NUZlbFZnNTR6OCt0WU5HcWFmZ0hlL1c2VFVlN2ppOC9PR2l4N0Z4OE5qNEJucXg1YnJFNVVPalNWZnNUd0VFaHQwcnFaR3RZWnhkSmt0aXorUlQrd1Y0c1d6T0Q4YmVQc2toY3BIWlVjZDlUQzVteE9JNHpoek1veWE5aTFyS0pySGwrU1ovUHRTL09ibzZjUFpaSlRub3hDcVVEOTN4bkhrME5yZFJWTjdIcWlmbUVSZGtPUk4wOVhaaC8xMjJjM0h1ZUdZdmpMRXJJOUVUdHBDTGhVSVo1ZnExU3BXREc0cmcrRTJEMXBLcXNucVBmSmlOSkVrNHVhcGJjZDd2NWRXN1RkSkIwTkpQb3VGQm1MalhkWFBBUDl1YTVWMWVUbXBETGhiUDVHQXhHV3B2YitIYjlDWE9idW5OeVZqTzFoNUpVYWljVkQ3MjR6TzYyQm83d0lmbEVGanZXSDhmSlJjM0NlNmN5WS9GNEZJckxuVEpWcGZVYytPYk01Zk83cUptOWZLSlZwdkdEV3hNSmp3NjB1dkYxWkVjeTJnN2IzM2NkRkE0Yy9PWnloOVE5MzVuWFo4QmFVVnhMM29VUzgyc2prOG53OW5mbm5zZm5FVFYyUksvN0RrY3l5ZGE3WkFoWWZmeU42MzdNYithK2N0MlAyUjlYOXJBQ2pIRVBZWXAzSkZYdGpWUjIva3p5aXVENVVhWVB5amN2N3VKbzFRV2J4K3NlY0g1ZGZPYWFBbFo3OS8vSjZMdVk2emZhL1BoOHd5VitsLzRWK2l1R09nTjhOdlA3dUNsTWQ4NGVpZjhuYlFhdDFUYmR6ZkVielU5SG05S2tINjI2d0pzWGJTZmh1RktZc3k5L25QUUl6ZzZtWVdCR0pON0kzTUdwR3R1cDFIc3owemRtVUNaZEd1ajNyaUFJZzllU3pmRDRPUGp1dUw2M3ZSWXZ2UENDelhxb0EwMlNKQ1JKUWlhenJsMTVQZjNtaFE5NDhjVVg4ZlgxeGMvUEQrVXdTaE04R0s2dHByVWR5U2oxV0pQM1duUzlQd1pLOTZBRVRFT0NyelZqZFcvbmtpVEpLdWkvM3JMVGlvaUlDZW94SzY2dE5uVk5DWkIzMXBtOW50ZEVyemVRbVZMQTZFa1JWb21odXJmRDBEbTh1WHN3MjExbGFSMXVIczY5M2dTNW5ycmE1T0FndjI2dngxRDhyQkk5ck4xY2JSQzhKbXdHajRTYjVzdFV0RGZ3dmNRUHIxdWJNcHRLeVd3cXRWalczNkc5TjlQYjJYc0lkdklpeWpVQWdJbWU0Y3oyRzIwVlZEdkk1TGgwRG5VMkl2VVpyRjZMVVRFYUV3QUFJQUJKUkVGVUlrME4vOGpheWF2alZpUEROTlQ2NWRnVlpEYVcySlVjU2hBRVFSaTZiblNnS3R3Y1BXVnJ2UjRHK3YxeDVmbHZWTERhZGE2YjhYejdVeCszcTAwM01vWldLQno2VE1RbWs4bDZERlM3ZE04eWZEUFkwNlpid2ExWHlFZTRvYlJHUFgrOHNKVW1YUnNHeWNnN09mdHQ5Z0JIdXZvangvU0JhVThDcFd1VlZKZkhGNTJsYlRTR0R2NlVzVlVFcTRJZ0NJSWdDSUl3eUlrZVZ1RzZxKzFvNXErWjJ3RklieXkydWMxY3Y4dFo3M0tiSzI1S3U3NG9pc2RONmNpZXNuT1V0RjFiblRKQkVBVEJVbVMwZFIzRFc4bUljRk1kMElIdXJic1JidlZyS3dqRHlWRDhyQklCcTNCRDlCU29BdmlvM1ZnV05NSDgrSFJ0amwzSDdEN2Qya1Z4ZFJsRVBzdzdkRlg3Q1lJZ0NMMXIwM1JRVVZKTDRBaWZnVzdLVFZkZVZFTjcyNDJiMmpMUWJ1VnJLd2pEeVZEOXJCSUI2eUFtUjRaS2JuMkp1cGVhVWNvY3JPckgyaXBoTTlkL05LUGNBdnAxZmk5VjMxbm4ra3Noay9QVDBYZWg3bXh6cmJhRmhKcGN1L2F0MTdXYWY1L2tGY0Y4LzdIa05KZGo3QmJJdHVvN2FOYjNubTFZRUFSQnVQNUdoSVJRVVh4ckJqVVZ4Ylg0ZVBzZ2s4bHdjSEFZVWowWDlyaVZyNjBnRENkRDliTktCS3lEMkhUZmFITkcycDU4UDJZNTM0OVpickhzUkhVV2Y4djYxbUtabjlvZFA3WDdkVzlqZjZqbFNuNCs5aDdHdUYrdXNmZDU0WEc3azBnVnQ5YWlrd3dvWlE0b1pBNzhLSGFsMVRaZkZNV3pxWE91cWlBSWduRHpUSnM2blpObkRqRnBac3hBTitXbXkwMHJKU295RnJsY2psS3BIREpmQXUxMUsxOWJRUmhPaHVwbmxRaFlieEZYMC9QbzVLRENRMm03Z0xxLzJvTm5SeTN1Y2QvNG1vc2Nyc3d3UDQ1eURlQkhzU3NaNFh6NTd1ekphc3R0K3RLc2IyTnI4Um5XaE0zc2NadmFqaFpDblgxNjdSMXVNMmpKYVM0M1ArNnBKOXVXSzdlN3NuZTdOeDFHSFVPeWhwUWdDSUlkeG84ZlQzTEtXUklPWmpCOThRMnVvVE9Jbk55WGlreXZKalEwRklWQ2dVcWx1dUVsUTI0Mjg3VTlsTUgwUmJmT3RSV0U0U1IrLzlEOXJCSUI2eUIycWJYYXF2YXBvMXhwRWJDZHFNNmlvTFhLWXB2aTFscXJZKzB0UDM5TmRWaXY1S0pRTWRVN3NzZDlpMXByekw5SHV3WHhwMG1QbUxNQ0E1eHJ1R1IzSGRYdU5sdzZTVzVMSlpPOUl2QlJ1eUhEOHM3UXBkWnE3Zytkem54LzI4V21BUXBicS9seDhxZm14L2IwWk51aWxEbXdjZmJMZG0vL2srUlBLV2l0N3ZkNUJFRVFob3BISG42VTl6OStCNGswWml3ZVA5RE51ZUhpOTZkU21sUEgzRmtMVVNnVXVMcTZEb21haGxmRGZHMmxXK1BhQ3NKd0VyOC9sWkxzb2Z0WkpRTFdRYXlzclo2dmk4OVlMSnZ1RTIzeE9La3UzMmJaR0lDTFRlVjhrSGNRZ0x6bXluNmYvMXIzNzVMVFhNN0d3cE04R21HcVZidXJMSVdQOGc5amtJeFhkYnd6dGJtY3FlMTUzdXRLSmwvVmNRVkJFSVNyWjZvWHFPREp4NTVoM2VlZjhWWCtFU0xIQmhFWTZrTlFtTzlBTisrNktTK3FvYUs0bHR5MFVtUUdOWE5uTHNUQndRRVhGeGM4UFQxUktCUkRacGlkdlc2VmF5c0l3NG41c3lxOUZMbCthSDlXaVlCMWlKbnUwM3ZSNCs1SzIrb292WWJ5TGIzdFg5aGF6Y01uMzdKWU5zZHZ0TlY4Mmk1ZkZwL0dJQm5JYWE3b05ZUHc5WENpT29zaVRZM0ZNaisxQjNjRVRiUzVmYjIyaGFTNmZMdU83YVZ5SWNyVmxMektpRVJ5WFlIZDdXclZENzJzYklJZ0NQMGhsOHRScTlVOHRQWmh6cHc1UTFieUJVN3R6Y0RSV1VWeFlYbmZCeGprUWlPQ2FOTm84Zlh4SlhKa3JIbG9uWk9URTk3ZTNxalY2aUV6eEs2L3VxN3RnMnNlSWpFeGNkaGRXMEVZVG9iYlo1VUlXSWNRT1RLbTlESU10L3QyYThON251ZDVMWGFVbktYVjBJRUV0QnQxRnV0MGZTUlBPbGRmeUpMQUNjejB2WDVKRzA3VlpGc0Z3RWwxK1ZZQjZCajNrQjREMXF5bU1uNmY4YlZkNTV2cEcyTWVQbXlRakhidkp3aUNjS3ZvR200MmE5WXN4bzBiUjB0TEMzcTlIcVBSYUZHZWJDaVR5V1RJNVhMemMvWHc4TURSMFJHRlluaC9yVklvRkxpNXVRM3JheXNJdzhsdythd2FXcTI5eFUzd0NzZGQ2V1N4VEM2VDhYVGtRdUpyc3Nsc0tnWEFRU2Jud2JCWk42UU5oeXJTYVRWMFhOVytnVTVlckF5K3ZzTjFLOW9iYm5pUHJTQUlndEEvQ29VQ1oyZG5WQ29WbnA2ZWFMVmFkRG9kQm9OaHlBYzJYZVVnbEVvbEtwVUtwVktKUXFFWVVyMFYxMkk0WDF0QkdFNkcwMmVWQ0ZpSGtHV0JFd0RUVU5TdUJFYVBSOHpEUytYQ3dvQTRmbmwrQXlVYTY0UkxnaUFJZ25DemRaVk5VQ2dVT0RvNklrblNzQWxvWkRLWjFjK3RaRGhmVzBFWVRvYkxaNVVJV0ljSUQ2VXowenJucjJZMmxqRE9JeFNBRHFNZUFCZUZtdGZqN3VkbktldHAxR21zNXBmYThsREViTzRObVFyQXR0SWtOaFdlN0hPZks0Y0I5MGRDVFE0UG4zeUxHUGRnZmpOK0RXQWF2dnUzekIxMkgyT1VXeUQvYjhLRDVzZVpqYVZYM1I1QkVBVGh4aHJLWDVDRTNvbHJLd2pDelRMMCtvUnZVWXNENDFESTVHaU5lczdVNXBtWGJ5azZ4WVhHRWdEODFPNjhObTQxS3JtQ2RxT3V6eCtEOFhLV1hvUFJhTmMrMThLSVJMdFJSMnJESlVvNmt6bmQ1ajBTSDdXYlhlZHVOK3BZSFhxNytYaG5hblBKYmFtNHBqWUpnaUFJZ2lBSWdqQjRpWUIxQ0ZESkZkelQyUk9hWEYrQXB0c2NVb05rNUsrWjI2blh0Z0ttbXFjL2pMbGpRTnJaSC92S3p3T2RDYUxDN0VzUU5jWTloTnU4UmdJZ0FSc3Y5ZDBqTEFpQ0lBaUNJQWpDMENVQzFpRmdSZEFrUEpUT0FCeXNTTGRhMzZEVDhOZk03ZWE2cGtGT1hqZzdxRzVxRy90cmYza3FqVG9OQVBQOHh6RGVJNnpYN1pVeUI0dVNPWWNxMHlsc3JiNmhiUlFFUVJBRVFSQUVZV0NKZ0hXUVU4dVYzRHRpR2dEVkhVMmNyY3V6dVYxbVV5bWZGeDRuc1M2UDE4NXZRbU1ZM0RVLzI0MDZObDJLTno5K0lYb3Bhcm15eCswZmpaaERpSk0zWUFyUVA4ay9jc1BiS0FpQ0lBaUNJQWpDd0JKSmx3YTVCOE5uNGFWeUFXQlArVGw2eThIM1RVa2lXMHNTa1FBdmxVdWZwVzFpM0lQTXYwLzJqc0JGb2U1MSt5K0s0czFEajYrSGZlWG5XUms4bVZCbkg0S2R2UGhoekIyOGtXV2RnR20yYnl6M2RBYnRBQi9tSHFSRjMzN2QyaUVJZ2lBSWdpQUl3dUFrQXRaQkxOVFpoN3REcGdEUXF1OWdUOW01UHZmcENtamRGRTRzRDVwbzk3bEd1dmd6MHNXLzEyMTJsYVZjVThEcXJuU2lTZGRtZm14RTRoOVpPL25MNUVkUnlCeVk3UmRMUVdzVlh4VW5tTGVKZFEvbXBkZ1ZkT1VoM0ZlUnlzbWFpMWZkQmtFUUJFRVFCRUVRaGc0eEpIZ1FXeE0yRTRYTWRJbTJsU2IyYTVpdlVlbzc2NjlldXB3bFdHL0g5c1p1Mi9lSFFpYm4wWWc1L0hUMFhWYnJDbHFyV0Y5dzNQejRzWWk1NWlCOW9tYzQveHYzQUNxNTZiNUtabE1wSCtRZXVLbzIyTXRYN1daK3pRVkJFQVJCRUFSQkdGaWloM1VRUzI4b1pxN2ZhQnAwR25hVW51M1h2aVZ0ZFgzV1luMDhZaDczZFphSjJWNlN4THJDWTFmZDFwNUV1UGp4Y3V4S0lsejhLTkxVMk54bVcya1NJMTM5bWU4L0ZvQ25JaGNTNVJyQWJML1I1dUN4cEsyT1AxL1laaEZrWDA4eTRNN2cyM2cwWWk0L1NQb3Z0ZHFXRzNJZVFSQUVRUkFFUVJEc0p3TFdRZXhZOVFXZWpGckFSM21IYVRkY1d3M1VtODFCSm1OTjJBeldoczB5QjUzdW5abU9iZm5ueGQyNEtOUk05WTRDTUFldkFKZGFxL25mdEMzbXJNTFhXN2lMSDkrUFhrNjBXeUFBYmtvbkViQUtnaUFJd2hDUm1wcEtVbklpSmNYRk9MazRrcGRkT05CTkVvU2JMakk2bkRaTkI2RWpRcGs2WlJweGNYSElaREprTWxuZk93OXlJbUFkeE5vTk90N04yYy94NnN5QmJvcGRQTHNGcEhlR1RMRVlXdHVzYitmai9NTTk3aXNoa1ZKZmFBNVl1L3U2NU13TkNWYlZjaVVQaGMvaTdwQXBPSFJycTV2QzZicWZTeEFFUVJDRTYrK3pkWi9RWm13aUxOYVB5VXRtRVRqQ1o2Q2JKQWdEcHFLa2xvcmlXazRrSGlUNVhCS1BQUFFZQ29VQ3VYeG9UM2NUQWVzZ2Q3VHF3a0Ezd1c0VHZNTE52M2NQVmsvWDV2QnV6djRlZzg1SlhoRThNWEkrNFM1K050Zi9PUFpPNXZtTjRhUDh3NVMxMVY5VjIrUlgzRjJhN2pPS1o2SVc0NnQyTXk5cjByWHhTY0VSMGhxTHJ1b2NnaUFJZ2lEY1BPOSsrQytDUm5teWRNSHNnVzZLSUF3S2dTTjhDQnpodzZTWk1adyttTVlISC8rSEp4NTdGa2RIUnh3Y0hBYTZlVmZ0bGc5WUF4MDkrTVhZVmRkMERJOXVQWXUrYWpmK2NkdDNyK2w0eDZzeiticjR6RFVkNDJhYjRCbkdaSytSRnNzMGhnNCt5RDNJRVJ0QnR4d1pzLzFpdVhmRU5LSmNBeXpXRldscTJGMld3bjJoMC9GVHV3TXd4VHVTeWQ0alNhek5aVWZwV1RJYVMvclZQcy9PMGtBQVlTNisvUEtLYTM2NE1vT1A4NC9RckcrN2NsZEJFQVJCRUFhWno5WjlRdEFvRDI1Zk1MYnZqUVhoRmpSajhYaE9rODc2RFoveDBOcEhjSFYxSGJKQjZ5MGZzS3JrU2lKNjZObTdHZ3Fad3pVZjcwSS9nN0h1UmpqN01NY3YxcTV0eDNpRVdQeitVSGp2ZFZ1N25LM0xKNmU1d21LWlNxNmdleDltUm1NSi83aTRrOXFPWm92dEFoMDlXUmd3amtVQmNSYTltd0R0UmgyYkw4V3p2ZlFzQnNuSWthb0xQREZ5QWN1Q0ppTERGT1JPOTRsbXVrODB4WnBhNG1zdUVsK2QzV015cCs2bWVFV2FmNWQzYTJsbGV5UHY1T3pqZk1NbHU1NjdJQWlDSUFnREt6VTFsVFpqSTBzWHpCbm9wZ2pDb0RaamNSeGY1aDhtTVRHUldiTm00ZWpvT0NTSEI5L3lBZXR3RStyc3c0Tmg5Z1dlM1kxeEQyR01lMGpmRzJJYU9udGx3SnBVbDgrM1pjbXNESjdNNWt1bjJGd1ViNjRKNjYvMllLcFBKSFA4UnRzOGg5YW9aM2Y1T2I0cHRweXIybTdROFc3dWZnNVdwdkdka2ZPSjh3aTFlcDRQaHMyaXNyMlJyS1pTc3BwS09WOS9pZkwyQm92amovVVl3VHovTVJiTGpFanNLazFtZmVFSk9veERLNkdWSUxUVGdFYXFRVWNiY3BrTVBSMEQzU1NoR3dkSmhZU0VVbkxHVWZMQlVlWXhiQkpmQ01KZ2tKUjhockRZM212SEM0SmdFalUybUFzcDZjVEZ4YUZVS2tYQU9oU1Z0ZFh4ZzZTUEJyb1pGbHIwN1FQZGhLdnlhZjVSNHFzdmt0bFVDcGlHOFg1bjVEekNuSDF0YnQrc2IrZEFSUnJiU2hKN1RhcVUwMXpCcjFPL1lMSlhCR3ZDWmxvRnZRR09IZ1E0ZWpEYmJ6Uy9UdDFrRmJBMmFGdlJTd1p6WXFYeTlnYitkWEczdVoyQ01KVFVrMGVIMUl3a013QndZd285Q2RmQ0lEUFZ6TzZRTmRKaGJLYlY0SUtIRkRFc0VsOEl3bUJRVWx6QzVDWDl2emt2Q0xlaXdGQWZUdTNMb0xtNUdROFBEeFFLeFpDN2dYckxCNng2eVVocFc5MUFOK082U2FqSjZiUCs2clhTU1FhYnkvV1N3U0lJekd3c1FTVlhXbTJYMTFMSjdySVVqbGRub1RYcTdUNXZTbjBoS2ZXRmpIVHg0ODZRS2N6eGkwWGQ3ZmpyQ282UjFWUm10VjlaV3owZjVSM21lOUhMMkZOK2pvL3pqL1RydklJd1dGU1RnWjUyR0ZyL3o5emE1RVowc21acWRabTR0NDBhOG9rdkJHRXdjSFJXaTJ6QWdtQ25vREJmMUk0cWREb2RXcTBXdFZvdEFsWmhZQm1SYUI4a1ExdzFCaTF2Wkc3blQ1TWVvYnFqbVJOVldSeXZ6cVJZVTN0Tnh5MW9yZWJ0N0QyOG4zdUFxZDZSek9xY3M3dTlOS25IZmZaVnBKTFhVa2xlUytVMW5Wc1FCa29kZWVnbEVhd09SVElab05SVHI4M0RyU1Y4U0NlK0VJVEJJRDlINUowUWhQNG91VlNPd1dCQXE5VmlOQnFIM0dnZkViQU9RUWNxMGpoUWtUYlF6YkJMWGtzbEw1ejVnRnB0eTNVL3R0YW9KNzRtbS9pYWJMdmJjcTFPMVdTeit2Z2IxM3djUWVpUE51clFTazBpV0IzS1pDQnoxRkZmVTQ1U0dUWmtFMThJd25BbVNSS1NKSW0velY3a1o1WWlkNUFSRVJOODNZOHRTZEtRNmZscmFtaWxzYTZGMEVqTFNoZlY1Zlg0QlhsWkxETWFqVFRXdGVEbDYzNHptMmhGa2lUMGVqMlNKUFc5OFNBai9pS0ZHKzVHQkt1Q2NDdHBveFpKSm1hckRuVnlCY2ljTlRRMU5XRXcySjVhSVFqQ3paRjFycEJMT2VVV3k4NGV6K0wvdmZoZkd1dnQvOTV5NmtBYStWazk1OFJJT0p6T25zMm4wTFRhbjUva1FuSUI1MC9iZHpQZUhrZDNKdlBSWDdaak5GNzcveVB4KzFOSk9wcDVIVm9GTlpVTi9PYUZEOGk3VUVKZGRSTnZ2NzZaakxQNWR1OWZYVjdQSDE3Nm1LeHpoWGJ2WXpRYTBYYm83UDR4R0d5L1p0bXBSWHoxNFNHTFplbEplYnovKzIrb0tyT2Nhbmd1UHB2M2Z2YzF0VldOZHJkVHNDUjZXQVZCRUFZNW5kUW1lbGVIQ1FkSGllYktvWnY0UWhDR2l3dkpCV1FtRi9EQWM0dUpuUkFPZ0VGdnVwR2tVTmcvWlAvNDdoU1dQVERENXJxa1k1bnMrZUlVS3JVU3VWelc0M2JkU1pKRWFVRVY4ZnRUTVJpTTNEWjd0TjF0Nllsdm9DZEhkcHdsNlZnbXR5OFlkODNIdTE2VUtsTVlZakFZOGZKMVk5S3NHTDcrN3lGU1QrZHcvek9MVUttdDg2QjBKMGtTT3EwZW85SCtIc09zYzVmNDhvT0R1SHU1OUxsdGExTWJDKytkeXF5bEUrdzZkc3o0TUZ3OW5QbnF3ME04KytwcUZBb0g5SG9EeDNlZkl5ak1GeDkvRDd2YmVhTU14ZDVWRUFHcklBakNvQ2NUMGVyd0lUR2tFMS8wUjJwcUtrbkppWlFVRitQazRraGV0djI5SUlKOUlxUERhZE4wRURvaWxLbFRwaEVYRnlkS0tObHAxUlB6TWVnTmJINTNQNnVmWEVqY3RDajBPbFBBMmhWSTlhV21zb0cyMWc1R3hsb1BqMDA2ZG9HZEcwNnk4SjZwQkliNnNQSGZlM0Z4YzJMMjhvbTlIbE1tazdIMC91a0E3TjRZVDFDWUwwR2h0cXN0Mkd2Y2xFZ1NEcVZUV3ptNGV2aTZYbWVqd1loTUptUHVpc2xFalIzQmhlU0NIb1BWYzZleWlaMFlqcE96Mm1wZFRub3g1MDlucy9ySmhUZzQ5RHlJMU5GWnhlTFYwL3BzMzRuZDUreDhKaVlxdFpJVkQ4MWk4N3Y3cVNpdVpjUklmeElPcGRQU3BPR3hsMWYwNjFpQ0pSR3dDb0lnREhKZFpWS0VvYzlCelpCT2ZHR3Z6OVo5UXB1aGtiQllmeVl2bVNVeXV0NUFGU1cxVkJUWGNpTHhBTWtwU1R6eThHT2loSklkNUhJNTl6K3ppSjBiVHVJVGFPcjVhbTF1UTZGdzZMTm5yNlZKdzF1dmJqSVBzWDM3OWMzbWRjKyt1b3F6eDdNNGN6aUQyeGVPWTk3S3lRQXN1bmNxQjc0NVExMTFFOHZYek9qekhJdFhUK05TVGprN1B6L0IwNys0dDgrYkVHKyt1aEZOUzgvRGppVkpvcUs0bHBTVEYyMnVWNm1WdlBMWHgwaFB5bVA3WjhkNlBJNWVaMEFtZ3orODlIR1AyNng5ZmduVjVRMGMzdDV6TXN6dXZ2cndFREs1NWZNN2N6aUQ2WXZpV0x6cWNtQ1ptMUhNdGsrUGN2ZmpjMjMyUE12bE1qS1RDNURMNWF4K2NrR3ZyNWxrUjYrc3JjN0lodHBtQURRdGJVaEdpWWJhWm1ReUdUcWRub2FhWnVSeTB3MkhkazBIRjFNdmNYeFhDcVBHaFZKZjNVUjlkUk9lUG03NEJucjJlVzdCa2doWUJVRVFCT0VtR3NxSkwreng3b2YvSW1pVUowc1h6Qm5vcHR3U0FrZjRFRGpDaDBrell6aDlNSTBQUHY0UFR6ejJyQ2loMUlPV0pnMzVtWmZubklaSEIxSmRWazkxV1QxbGwycFFLQjFJVGNqcGNmK3dVWUc0ZTdudy9QL2N4OTR0cDNGeGMyVE9IWk1BS002clpQTjdCNmlyYWlJMEtvQ1lDV0hrWlpZQUVCemhSOVRZRWFTZXppRS9zNVI1ZDA1bTRvem9IbThzeU9WeXh0OCtpajJiVDNIK2RBNlRac2IwK3J5V3I1bUJ2bk5JYzBaU1BrVzVGYXg0cU9kYXRiczN4ZU1mN00yVWVhYkFyNnRIY3NSSWYrNStmSzdOZmJKVGkwaFB6RU9TWU9yc1dFWkUrdHZjemovRUczY3ZGMXpjSEh0dE04RFdUNDR5YVZZTW9WRUJWdXV1VEY0VXZ5OFZUeCszSGwrTHFMRWpXUEhRYkhadU9JR3J1MU9QUTdBNzJyUWMyNVhTWjlzYTZ5em5NaHVOUnQ1NmJaUEZzcmRlMjRUYVVjbTBCZU5JT0pSdVhpNFpKZlI2QTBxVmdyd0xKZVJkTUwwUHBpMFl5OUw3cHZkNWJzR1NDRmdGUVJBRVFiZ3VQbDMzQ1VGUkh0eStZT3hBTitXV05HUHhlRTZUenZvTm4vSFEya2RFQ1NVYmFpb2ErZWJqSTcxdTA5djZ0Yzh2d2RQSERaOEFEOG91VmJQbzNxbXMvK2R1ZnZEYnRadyttSWJSWU9UUmwrNWc5Nlo0ZG0rS3Q5ci8yVmRYc2VlTFUyUWs1ZmNaaEhZRk9VZS9UV2I4N2FONkhlWTZadkpJOCs4cWxaS0w1eTh4TWpZWVYzZG5xMjAxTGUyMHRYWVFOeTJLOGROR1dheno5SEhEMDhmTmFwK09kaTM3dHB6RzBVa0ZRT0hGTXBhdm1kRmp3TzN1NllKL3NIZXZ6dzlnenhlbkNBejFZY0wwNkY2M0s4cXRvT0JpR1hjL05yZlgwUU5UNTQyaHRyS0JVd2ZTOFBCMlpmcWlPSXYxTWhtNGU3bnk5Qy91N2JOdFc5NDdZTkZMSzVmTCtkVmJUd0R3eGJ2N3FhbG80UHYvdHdZdzlWQjM3dzFPUzh6bDYvOGU1bWQvZXh5bFVvUmIxMHE4Z29JZ0NJSndrdzNIM3RYVTFQTzBHeHE0ZmFIdDNobmg1cGl4T0k2djhnK1RtSmpJckZtelJBbWxLNFJIQi9Mci96eHR0ZHhvbFBqTFR6NWo0b3hvbXoyVFpaZHErTytmdHlIdkRCckxMbFdqN2RBUk5pcVF4cm9XSkVsaStkcVpORGRvY0ZESWVmeEhLd0ZUQWljWE55ZnpjWFJhUFNNaS9aazZmMnl2UTFiYk5CMFVaSlV4Y1VZMHFRbTVuRCtWelcxejdFdkFGQjRUaElPRG5KejBZaWJQaXJWYTM1WFZPQ0kyeUs3akFSemFsb1IvaURjeW1ReEhKeFcxVlkwa0hybGdGUkIyVjFwWXhhZC8zMmx6M1E5K3V4WjNUeGNjblZXMGFUck15K3VxbXppeTR5eUw3cDFxRVRnZjJwYUV1NWNMRS9zSThnR1czaitkNnZJRzltNDVqYWV2R3pIanc5ankvZ0h6K3FBd0gzYXM2M25ZY3hkSFp4WEZlUlVVNTFVQXNQTGgyYmk2TzlPbTZhRHdZaGx1bmk1OUR1MFdyZzhSc0FxQ0lBaUNjTTJTa2hNSmk3VWUxaWZjZkpGamc3bVFrazVjWEJ4S3BWSUVyTjMwbEpTcW9yZ2FuVlpQeUVoL202OVgxM3pWcnQ2eXpKUkNvc2FPc0VqUXBGUXEyUE5GUERucHhlWmxJUkYrUFBQTFZXU21GT0FYN0lXeml5UEhkNS9yTS9oTVQ4ekRZREN5OEo2cGFEdDBuTmh6amttell1eTZsbzVPS3NiY05wTEVJeGRzQnF3cEp5NFNFdUdIYjRCOWN5bXowNHBJT25xQjUxNjdqLzFmSlFDbW9IRGp2L2N5Y25Sd2p6MnBScU1waSsrREx5eEZvVFQxOURmVnQ3SmovWEh6VFR0WEQyZWFHelRtZlpLT1hpQXpwWURsYXk0UDU4MU1LZUJTVGptcm5salFheTl6bDY3NXlSLytjU3RmZlhpSTUxNWJ6VXc3TS8zMnhyRXowVk5XU2lGR280UkJiMkRQNWxNc3VIc0tjcm1Nb3R3Szg3YVZKYWJTTnZtWnBSWnRqaHdUSXY0ZXI0SUlXQVZCRUFSQnVHWWx4U1ZNWHRMem5Ebmg1Z2tNOWVIVXZneWFtMFVKSlh0bHB4WUJNSEowTUpXbGRXaGEyaTJ5LzNabEVIWlFtSUtOckpSQ1lpYUVVWGFwQmpETlgzVjFOL1drM3YzNFhDSkhoNUIxcnBEMHhEekFWSzkxNnJ3eGpCb1gybWRiSkVraTRXQTZFYkZCZUhpN011ZU9TWHp3eDYyY1A1WEQ1Tm5XQWFndDB4ZkY4ZDgvYnlNM285amluQlVsdGVSbmxYTHZkK2ZiZFp6RytoYTJmbnlFdVNzbUV4QnlPVENOSEIzQ21Na2oyZnp1QVo1OWRSVnFSMVdQeDRnY0UyTHVpYXlwYUxCWTUrWHJaazVrcE5QcE9SZHY2a251NnBYV2FmWHMrektCME1nQUpreTNITDVzaXlSSjdGaC9uTmdKNFR6MDRqSXlrdkx4OGZjd3YvOVA3RG5INGUxSnFKMjZ0VmN5OVdnN09hc3RTc2pwT3ZSTW5oM0x5b2RuVzV3akpmNGlRV0crTk5hMVVKQlZTbGxoTmN2WHptRHplNWQ3Y2J1U09sMVpxL1VuZjM3VVBLeGFzSjhJV0FWaEdQaWZFeERuQytOOFliUTNLTVhOTzBFUWJqSkhaN1hJQmp4SUJJWDVvblpVM1RJbGxLNlZKRW1rSitVUkZPYUxoNWNySi9lY0pDWCtJZzk5YnhsUlkwY0EzV3EwZHZZVTZuUjZrazlrY2ZaNEZnQ2IzOTFQNUpnUUFMVHRPalF0N1hTMDY2NnFQYWtKT2RSV05iTGt2dHNCQ0E3M0l6b3VsTVBia3hnM05kS3VZYWdqUnZvemJrb2tPemVjNU1YL2ZRQ2xTb0VrU2V6OC9BVCt3VjUyQlg5dG1nNDIvR3NQM3Y3dXpMdHpzdFg2bFEvUDVwM2Zmc21XOXcveTBJdkwrbFcvdG90dm9LYzVjL0hKUGVmcGFOY3lhOW5sM3RCRDJ4SnByR3RoelhPTDdYb1A3LzRpbnBTVEYvRVA5aUoyWWpnTDdwNWl0VTFFVExCNXlEYVk1dlQrOVpWMVBQM0xleTFxcFc2M01XdzRKNzJJeXBJNjV0OTFHMmNPWi9EWXl5djU2Qy9ieVU0dDR0Vi9QbW5lVHN4aHZiN0VLeWdJdzhEcE10TVBnSU1Nd3QxaGxCZEVlOEVvVDRqeUFtZngxeTRJd2cyVW4zTnBvSnNnZEZOeXFmeVdLS0YwUGVSbUZGTmIyY2lkajVneVd5OWZPNU82NmlZMi9XY2ZqNzUwQnhFeHdXZzc5QUFvT29PUEgvL3hFY0JVNXVTdDF6YngwNzgraGxLcFlNUGJlMGcrY1pFTHlRVm9tdHR4ZE81ZmIxcEh1NVlEWDU4aElpYUkwWk1pek1zWHJackcrNy8vaGlNN3p2YVkvZlpLeTliTTRKM2ZmTWszSHg5bXpYTkxPUEROR1VvTHEvbnVUKzdzOC8yZzArblorTys5YUZyYWVlWlhxMnh1NytpazRvRm5GL1BaMzNmeXhUdjdlZkI3UzIwR3JXKyt1dEg4KzVYbFpJTENmRG0wTFltaXZBcE83ajNQOUVWeGVIaTVtdGRQbmgyTHA0OGJ3ZUYrdmJaWGtpUjJiNG9uOGVnRmJsODRqaG1MeC9lNGJWRmVCVy8vNytWU1JGMXQrdnlmdTgxemxBRmFHalVXeWFBa1NlTFExaVFtVEI5bHZtbmc1dUhNRTYvY1pURlBXYmoreEZkWVFSaG1EQkxrTjVwKzloVmVYaDdrMGhuQWRnYXkwd0lIcm8yQ0lBaTNPa21TYm5pdjUzQXZvWFE5ZEFVaHpxNk81bDVIQndjNWE1OWZ3cWQvMzhuMno0N3hnOSt1cGFQTlZBOWJwZTc3cS9QaTFkT0luUkJPYWtJT1p3NW45S3M5T3plY3BMVzVuVWRmbW1teFBIQ0VEMVBuamVIMHdYUmlKb1FSRVJQY3d4RXVjL2QwNGY1bkZySGg3YjM4OTgvYktDMnNadGtETXdpUDdqM1prclpEeDZaMzlsRmVWTU9Ucjl4dEVVQmVLVFF5Z05WUExlRExEdzZ4N3MxZFBQRHNZdHc4TERNVHIzaG9scm1Yc2FtaDFTSjc4b2pJQU9SeUdaditzdzgzVDJjVzNqdlZZbC8vWU84ZTU4ajZCbnJ5c3pjZXgyZzBzdUh0dmVSbUZETmpjUnpMMTh5MHVYMlhzS2hBbXoyc2o3NjBvdGNlVmsxTE8zWFZUVHowL1dYa3BCVmJyTHVVVTI3eHVMcXNIakJsVTVaZk1lODJiRlNnNkhYdEovRnFDY0l3c0RZVzBtc2d1eDcwUnR2YmxMZWFmbzZac3VTamtNTUlWNGp3TVAyTTdQdzN5QVhrWXVUWXNGZFpXa2RUZlNzUk1VRVdTVU91cCtaR0RRVlpwVGdvSEJoNzI4aEJQU1F4OGVnRmxDcEZuMlVtaEpzbkw3T0U5Vy90NWxkdlBZRktyYVM2dko0UC9yaVY3NzErUDE2KzdyM3UyNmJwTUEvaHRKZVRpNlBOaEM0dFRSb09iei9Mak1WeEZuVWhKVW5pOU1FMEFrSjh6RU5CN2FYWEcvalgvM3pCb2xYVG1EaWo5M0lld28xMTZrQWFGU1cxckhod2xzVlFXNVZheVNNL1dFNmJwZ081WEU1N1o4Q3FWQ25RNncyVUZWYlRXTmRDWmFrcHVjN24vOXlEMFdERTBWbkZ1ZmhzTG1XWFc4M1g3RXZDb1hUU3p1UXlkOFVrbThQckY2K2VSblphRVY5OWVJaG5mcmtLRCsrZUE4a3VJU1A5Q1JqaFRXbGhOYTd1VG95WkhOSHI5cHJXZGpiOGF3K1ZKWFU4K0wybGFEdDA1R1pjRHM0MExlM29kUWFMWlY1Kzd0ejkyRngyckQvT2U3LzdtclhQTHlGc1ZDQXViazVNbkJITm1Na2p6VDJ2T3AyZUVTUDl6ZVYySEoxVWhFVDRVNXhmeWRybmw1b0R1Vk1IMHBBa2lWbTlKRXVTeStVVTVWYXdlMU04TFUwYVZqdzRpOXNYanV2ek5ibVVVODRiUDF0dnRmeS9mOTVtMFpQYzBhNjFTRnJsNHViRVF5OHVzd3JnYzlPTDJidTJPMjhEQUFBZ0FFbEVRVlRsdE1XeXJsN2JMZThmdERyUDkvOXZqVjNYVHJoTUJLeUNNQXc4TjlIMHI5NEloVTJRM3dDNURaQlhEM2tOMEdKakdrM1h0b1ZOUUxjYmhVbzVoTG1iZ3Rkd2R3aHhoV0JYQ0hVRFIvR0pNV3djMnBaSWRtb1IzM3Y5ZnJ0cTVmV1hwcVdkei82eGs1cUtCdHc5WFFpTkNzRGQwOFh1L2JVZFZ6ZjNxMHQvU3cyYzJwK0tzNnVqQ0ZnSFNKdW1nK2FHVm90bGpiVXRGbzhseVpSeDFOajVSYkMrcG9uY2pCTHlNa29JR2VuSDNCV1g1OWg5OWVFaDg4MFNlK2kwZXA3NitUMkVSbHBuT2M1TUtTVGw1RVhtM0RIUllybE1KcU1rdjRvemh5L3c0djg5MEd1UFNWVlpIWnFXeTZVN3lvdHFhT3A4dm9YWjVUYjNDWThPdkM0M2VVVHZhczh1NVpSejhKc3poRVlHTUhYK0dLdjFMbTVPNXFHZWJhMm02NmQyVXRIUnB1WGpOM2JnN3VtQ202Y3A4SXFPQ3lVd3pJZUVnK2s0dXpyaTd1VkNTMU1ibXBaMndGVGVwcmRodUNueEY5bXorUlNqSjBXdzhKNnBOcmRSTzZxNDcrbUZmUHEzYjFuMzFpNGUvOUhLSG5zL3UrYllIdDkxam81MkxkUG1qeVUxSVlmLy9PYkx6aUd6Y1RacnRLYWR5YVd5dEk2SFhqVE4zLzNQYjc0MEowVUNVL0lwbVF3MnYxZHRYalo2VWdUM1BiVVFKMWMxKzc5TU1MOG0zbjd1ckhwaWdiazl0WldOMUZRMFVGMVd6NGs5NTdudjZZV2tKK1pSVWxBRlhFNW9CWENwOCsraXA0QzFPTCtTSXp2T2twOVppbysvQjkvOTZWMkVSZlU5ZEN4cTNBajhncjJJblJCdVhtYWV3L29MeXptc2hkbGxWdGVzZXlLdUxsUG1qbUhLWE12M2o1akRlbjJKVjFBUWhoR0YzRFJuZFpRbkxPdTJYS09IaTNXUVdRc1hhdUJDTFRScGJSOURaelFGdVhrMmJnejdPNXVDMlZDM3kvLzZPWnVDV21Ib3FLOXBJaWV0bUpnSllUY2tXRzNUZExEdXJWM1VWVFZ5eDRNek9mcHRNdXZlM01VVFA3Vi9uczhiUDF1UFRxdS9xdk1yRkE2ODl2WlQ1c2YxTlUyODg5dXZldDFIcDlYVFVOdkNIMTc2dU5mdG5udHR0ZDJsSUFUNzJlcWhNQnBzRHhjNXN1TXM1WmRxcUsxcUpDREVtL0NZSUVJaS9LMjJtekp2VEk5Zi9MdlRhZlg4NDVjYmVseWZucGpIcUhFamFLeHJwVGl2MG1KZGNMZ2YyV2xGSkJ4S3Q3b2g0K0h0YWg1NmVXaGJFdG1wUmVhRVBXRHFxZHU1NFlUVitTU2poRjV2NE5mL2VYcFFqMG9ZNm9yeUt0ajQ3NzA0dVRoeTM5TUxldzBtSlVraVA3TVVEMjlYbEVvRlNxV0NWLy81SkVxVndqeUg5ZlpGNDFBcUZTUjBEdGsxRHdtdWFnVGdPeisrRThBY3dIWS85ckZkS1J6WmNaYWdNRjlXUDdtZzErc2VGaFhJWFkvT1pmdTZZM3o0eDYzYzg1MzVSTWRkemdMY1dOZEM4b2tza2s5azBkTFVSblJjS012V3pNQTN3Sk5aeXlhdy82c0VUdTQ5eitrRGFjUk1DR2ZpakdnaXg0YVlnNnJwQytNWU0zbWsrZjM4NHY4K1lISCs5Zi9jYlo2N2VxWFJFeU9JR1IrR1hDNG42MXdoQlJmTHFLdHFvcWFpd1Z5clZxbFM0QlBnZ1YrUUYyZVBaYkozeTJrbXo0NmxyTENhYjljZjU0bFg3c2JKV1UxTlJRTngwNklzanQvUnJpVXpwWkRrNDFrVTUxZWlVaXVaZjlkdHpGNCtzYytnc0w2bWlRLyt1TlgyeXM1N092LzkwemFMTE1IZFBmYlNpajduMFFvM3pwQU5XS1BkZ3NocHRuMVhVaEJ1SmRGdWZSZitkbGJBWkgvVFR4ZTlFWXFib2JDeHM2ZTEwZlJUMW1MKzdMWlNwVEg5SkZWWXIzTlhnYThUK0RxRFgrZS92azZtMy8wNmYzY1I5YlVIaGNQYnp5SkpFamxweGZ6MmV4L2F2ZDkzZjNKbm4zT2ZhcXNhMmZqdnZkUlhOM0gvTTRzWWUxc2tRV0crclB2SExqNys2dzdXUEwvRW9qUkNUMll2bjlqdklaMWRycHd2NU9MbXhOMlB6KzExbjcyYlQ2TjJWTExnSHV1TWt0MzlmL2J1T3k2cU8xMzgrR2NxdmZlT2dJQ0FYZXk5dHhoajFDU21GOU4rMjVMZHV5WFp1M3QzNzdaN045bWJUVE85bVJoam9pbjIzbEZCUVVGcEloM3B2VTcvL1RFeU1zd014UkpFdisvWGk1Zk1PV2ZPSFBDY1laN3pQTi9uMjMxc2xuQmpEQjhmeGZEeDVsMUxPMHVDdTFQYUtaaDM3d1JDb3Z4d2RMSUg0Tk4vYmNQQnlZNkFVRy9UZG1lT1pIRTJLZmU2anF2cWNoM0ZlUlU4K3VJU3pwM01wU0Q3c3NVMlRpNE9uRDZjWmJGOGFFS0kyZlVTT3lxTTFjL002L1UxT3pNendzMlRscFREamczSGtTdGtyUG5KQXR5OVhNeldiOTl3RElsRWdvT1RIVktabFB5c01pNFhWVE5sd2RVc2UwOURLZlE2dldtOFkrZDJKZm5HbXgyZFl4MDdwMVhaOU80K3NzOFdFak1pakh1ZW1ObW42cERSVTJMUWFuWHMzSmpFaGpkMzhkZ3ZsMUpSV2t2bW1RSktMbFZpTUJnWW1oRENsQVVqemM1QmR5OFhWajA5bDdMQ0twTDJwSk9WVmtoV1dnRnloWXo0c1JIYy9lZ01KQkpKdjZwaHV1c00vR3NxR2lqS0xjYzN5Sk94MDJQeEN6S09SWFgxY0VLbjA3TnpZeEs3TnAxZzNQUmhMSDVnQ2xXWDYvbmtsYTE4L00rdERCOGZTVzFWSTJIUkFaVGtWMUp5cVpLQzdNc1VaSmVoMCtseGRuVmd4cEl4Sk02TTYvTk5VQTl2VjM3OTZpTlcxOW5xRWl6Y09nWnR3RHJFeVZjRXJJS0E4VnE0Rm5LcGNkenFFQ3Z2emJuMVVIUWxpQzFxaE9KbVl5RGJreWExOFN1LzBmWTJkcklyUWEwRGVIWDcxOGNSUE8zQi85ci9UZ3A5Y0xtb21vemtQRUlpL1lpSTdkdTR1NHFTV25MU2k1RDBNcmc1UDd1TWI5N2ZqMGF0WmRYVGMxSFl5V2xyNlNBMDBwOEhmN2FJVGUvczVZTi9mTWVTTlZON0xiMmRzV1JNbjMrbTNpanRGQXhQaktLeDN2WkpyRkRLVWRvckNJMnlYbEttVU1oeGRMYS9ZY2NrV0dxc2I2SDZjajFWbCt1cEtLbWw3RXFaWUtmT0d4R0pNK1BNeHZmVlZEUlFtRnR1VWZvNmR0b3dxMU5hZEtkV2FmajN5eHV0cmp1NS96eUJZVDZFUndmMnFjbE5UL0t6eW5qM0wxdDYzYTY5VGRYck5zSzFPNTl5aVI4K080S2Jwek5yZnJMQWFwVko1em5WeWRIWm5rbHpoek5qYWUvdlN6SzVqSTQyTlYrOHNRdVpYTXIweGNaUzlaUDdNc2hNTFVBcWxUQm1hcXh4ems5ZzdMUllQSDFjbWJ0aWZMOHk2b2t6NHZEeWM2T2lwSmF3b1FIa1poUlRXOW5JeERrSmpKa1cyMk1sU0ZDNEw2dWVua3RqWFF0blQrU1NjU3FQa1pPaWIyaEdmK3JDVVV4ZE9NcnF1dXJ5ZXJKU0MxaTRlaElUWmljQTRCZmt5YU8vWE1ydVRTYzRzajJObUpGaGhBMzE1NU5YdDFGeXFSSW5Gd2NTRWlNWk5tWUlVZkVoVnNlYjIxSlQyY0I3Zi8yMjErM2UrZS9OUGY0T0huMXhpZFZxRHVIbUc3UUI2enovNGV5clNFZHZNeGNrQ0xjL0tSSVdCTmh1U0hDdG9qMk1YOTFkYmpGK2xUWkRSZXVWUUxZWlNuc0paanVwZEZEV1l2enFpWnNkZU5tRHA0UHhlemM3Y0xjelpuSGQ3Y0ZOQ1c2ZC85cjEvK2U3VStsMGVyWitmaFNGVXM2OVQ4N3VjOU9IbE1PWjVLUVgyZnlBb0ZacDJQZHRNaW1ITW5GeGMrVGhueS9HdzhlVjExL2VpS2V2SzQrK3VKVHc2QUNlK00weU5yNjloKzgvUGN6WnBGd1dySjVJUUlpMzFYM2VESy85N3N1ZU42aTF2VTFrWERBUC9XelJUVGdxQWVDei85dE9RYzVsSkJJSlBnSHVCSVI2TXlRMmtMcnFKdE0yN2w0dU9MczZzT1hEZ3dRTjhVRWlrV0RRR3lpNldJNjdsNHRaZGhYZzlKRXMwL3lPMTZLdXVvbHpKM0tKR1hsMXJOdkdkWHNvekxITXNuWVhQeTZTdXg0eXorcjdCbnFhelM5cFMzRmVCU2YyWmZUL2dJVStpUjhYUVdOZEMyT21YUTBhdTN2MHhhVVlEQVowVjhyU2U1cGYxTjNMaFQrK3M5YjArTDVualZuMDBWTml6TFpiOWZSY3dMSTdkRlI4Q0ZIeElWeUxpTmdnMDQzSE9jc1RtWDEzWXI4Q09UZFBaMllzR2RPdkc0UTM0bjB3SU1TYlgvejlBWXRzc24rd0Y0Kyt1TlJzMmNxMWMxQ3JOTmMxRk1QYno5MXNqdFFiWWR6MFlZeWJiam51dWRQd3hDaUdKL1krMTYzUU40TTJZSTF5OFdldS93ajJWSndiNkVNUmhBR3pPSEEwRWM2V1RVSnVsc0FyRFpqR1dVbENsYmRDK1pWZ3RySU5hdHFocmgzcU9xQzIzWHJqSjFzYVZjYXZucksxWGJrcWpRR3RtejA0eVkybHgwNUs0M0w3enNjS2NMenlyN1BpNnJJN3FVejUwTll6VkpUVU11L2VDZjNxVU5qWjdkRGFHSytzdEFMMmJqNUZmVTB6UXhOQ1dQYklkRk1qanhWUHptTERtN3Y1N3BORHJIcDZMdDUrN2p6eit4VWMvUDQwSi9lZjUvMi9mVWZzcURBbXpFN290ZFQ0Um5qdUQvZmFYUGZGRzd0d2NMUmp4Wk96cks3dmJ4TW5vWDltTGh2TFRNWVNFT0p0S3FHc3VseEhSNXZhbEZtVnkyVTg4ZXRsbkUrNVpHcUFJNUZJR0RVNW1wRVR6Yk5Ebmo2dVJNWUZNV251MVFDeG9iYVpMUjhkWlBVemM4MmF6V2cwV2o3Nm54OHMvbzhQZko5aWF2RFVhY1pTWXhsaWI2eVZqanU3T1pqTnEybUxSbk50WTdlRnZwRklKR2FsdlQxdDExT2dlajJ2ZnpNTXRubDIrL3FlZWozbHljTHRZOUFHckFBUGhrL2hSRTB1emRyMmdUNFVRZmpSZVNxZFdSTStkYUFQd3lUQXlmZzFwb2Y0dWFMMWFnRGIvZC82RHVQM2RSMjJuMjlMWnpreXpiMXVhcFdEM0JqTU9pdkFSV2tzWGU0ZTVEcDJDWEJkbENDVEdNdXFaUktRU1kzZnk2OThiMXJXWlp1QjdyQ2NrMTdFOGQzbmtFZ2s3TnVTekw0dHlUYTNEWTN5NTdGZlhyM0xyZE1aeDVKMjdlQllWbGpGem8xSmxCVldZMmV2WU1tYXFZeVphc3dvNlBYR3JFVEVzQ0NXUGpnVi94QXYwektaVE1yY0ZlT0pHeHZCdmkzSlY4WlFGVEpqeVJobTNqWDJ1cnNEZHlXUlNGQW81V1NsRmFEdFpUeXNUcXRIbzlhYXBxaXdwaVMvRXJsY3hyRFJRMjdZTVFwR25kMDlteHZicUNpdE5TMmZNQ2VCOHVJYXMyM0R1M1RwbEVna0JBKzVXcUpYWGxMRDhWM0dHOWx0TFIxODgvN1ZLU1gwZWdNbGx5cjU4cTA5ZUhpYmoxbjA4blBqNkk0MFhEMmNtTDl5SXZsWlpXU2VLY0EzMEx6VTVIb3FBckxTQ3ZzMVpsd1FCRUV3R3RRQnE2dkNrYmZIUGNrYkYzZVJYSnMzMEljakNEK2FjWjRSL0NKbU1RNHk1VUFmU3IvNE8vVStSdFVBTkttTWdXdlhJTGF1QStyYnUzemZZYnZUY1grMWE0MWZ0YmZndlMrcEJENWRkWDM3cUNpdFpjdUhCN0YzVkRKdStqQ083anpMeERrSmVGa3BzVHF5UGRVVVhIYlNYWm5jdCtzVUlYS0ZuTXF5T2hKbnhESHpyckc4OGgrZlcrMTRhc3VxcCtmeTJDK1hrcDlkUnNxaFRDYk5HdzdBYXk5OWFjcWVYUzlYZHlkZStNY2Fkbjk5MHFJekp4aW5aK2dzejVNclpLaFZHcmF1UDlyalBoMGM3VVRBZWhObEpPZXhkL09wUHMwTmJOQWJTemIvc080cDB6STNEMmRHVDQyeCtaeXgwMk43M0dkbjF1ZlExak1rem94RDFhNDJ1NG55NVZ1N0tlaERTWEJDWWlUTEhwNXV0aXdxUG9TRjkwM3E5Ymw1NTB2WXRlbEVyOXNKZ2lEY0tRWjF3QXJnckxEbmQzSExPVmg1Z2RUNkFvcGFxeWxwcSszOWlZSXd5SVE0ZWhIcTVNMFlqeUhNOWtzWTZNTzVhU1JjSGJkcXJTRlVWM3JEMWV4cXMrckt2MnBqd0d0YWJtVlp4eDFXY2FmWDZkSHI5VHp3ekFMcXJreXhFRE15blBCb3l6TGM1SU1YTEpaWkc4ZmxGK1RKaS8vem9Ha00yTktIcHRwdUwzMkZScVBsMEE5bjBHcDBlUGdZTTF4ZHgyQ0JjYzY5N2xuVzVvWTJ6cDdJSlRUS243Q2hWK3ZSYXlzYnlVd3RJQ28rMkdMOElsenR3dm1MdnoxZ3RyeXh2b1VqMjlQSVNNNGpJVEdTYVl0RzRlSHRhbHF2MWVwSVAzbVJjeWN2TXUvZUNXWVp2QnZoeGV3YlArNjhONTlkZ1BXVy83VTNqRlFDRVRkb1gzYjJDbjc3Mm1POWJwZDZMSnR0WDVqZkpIRjB0aWR5V0RBWHp1U3ovMXZiVlFUV1BQZUhsYVpBZWRUa2FPTEhSYkJ6WTVMWk5uUHVTYVNqcmZjN1pZNHVsZzI2TkdvdHpRMXR2VDdYMnMyVmExWFREanN1UUhJenRPaU03NW1EM1kwODF3UkJHQndHZmNEYWFaWmZQTFA4NGdmNk1BUkIrQkZKSmNheHErNTJnRXV2bTV0cDF4cWJRS2wxeG44N3YrLysyTmEvVnIvWGcwcHJuTXUyNno1YWIxeVY2elVKRFBQaCtUK3V4TVBiMVJTdzlrZG5BS213TS8rVDBiVmh5WmdwUFdldU5Hb3RHOWZ0UWRXaFllWGFPVFpMSzYxMWxTeStWTUhaRTdsRXhnV2JPbTRDWko4dEpETzFnSmlSNFQwMnYraDA0VXcrMldjTHVaaFJ6TERSUTNqa2hTWFkyU3RvYVdxbnBxSUJWYnVHdXVvbVVnNWRRS2ZWTTJaYUxLNGVOMzc4bEx0Q2pVd3FSU3FUSWJFMTZkOE5WTlVHRWU0d3RXOU5vYStKQkVqYTMrdG1mYUxxMFBRNkh5NWNIVnR0ZFIvdGFqUnFMUS84dndXOTdxZnFjajNmZjNyWXJNdndtS25XejJkdmYzZlREWnllV0d0OFU1eFh3WVkzZC9YNjNKNStydjV5Vk1CSVh3Z05BSzJrMTN0S2c4S05QTmNFUVJnY2JwdUFWUkFFb1Q4YzVNYXZ3ZUJHVE9EVk5ZTUljREdqMkdydzJ0R213dDdSdk5SY296S21wUHRTcG1tTndXQmcvYjkzVUpwZnhmTEhaaEEzcG44bHRWZGYvL29hb0p4TnlpWHZRZ2xnTEQyOWxGbUtnNU1kcmMwZHREWWI2OEc5L2QyWnNYUXNJeWNPSlMwcGg0NDIxUTF2K3ZHSHlHeTh2YjN4OGZGQm9iajV6WnptYmpJR3E0L2U1SHU2U2IxdjBpZEtPd1ZQL21aWnI5dGxwUlZ5ZUZ1cXpmVlNxYlJQTnh4YW0vdWUwZHkzSmJsUEhYem4zVHVCeWZPTW1YUzlYcy9FT1FsTW1qdmNyTGxZOXJsQ0NuUEtXYkJxb2xram5vYmFadkt6eW1odWJNUE5vKy9OMGF4eGxFT29OL2o0d0k5d3F2MW9idFM1SmdqQzREQklQcTRKZ2lBSU4xTFMzblNiNjl5N05hVHBhRmNqbDh0UUtLei95V2hxYUVYZDBYTWFPWEZtSE5IRFF3a004Nkdtb2dFQWlWVFNwMG5hbXhwYUFYQjA3dHNFOGJZc2UyUTY3YTBkdUhvNEk1VktPSC82RW1lUDUxSlQwY0N3MFVNWU16V0d5TGhnSkJJSmJhMGRuTnlYd1lIdlVsaTVkczQxVHpzaERKeW1obFplLy8xWFpzdTBHaDBTaWZsNDdPN3p0L2JHeTgrTis1K2JiM1A5SjY5dU0zdjg5WHY3Y2ZWd1l0RjlrL25vbno4UVBTS1VxUXRHWWUrZzVNelJMRlR0YXBZOU1oMkpSSUpPcDhmZHk0WFNnaXFTOXFUenhHK1c0ZWdrNXYvOU1lVm5sU0dWU2E1NzN0M3UwOWNNVm5xOS9ybzZFQnNNQnFyTDYvSHdkcjNtbTU2RHhlM3lmMzRydXIzUEhFRVFCTUdxenJsUis2S3VxckhIVE5XdXI1TElTaXZzMDc3MmY1ZGkrdDdCeVk1ZnYvcElyOCtwdXRLNTE5UFh0WmN0ZTJidnFLU3l0SmFUKzg5ejRYUStMbTZPakpvU3pYM1B6Y1BKNVdvdzNObFJlT1hhT1h6MXpsNDJ2TG1icFE5T3RWa21LdHhZYXBXR0QvN3hmYS9iOVZRNkd6czZuSkJJUHp4OFhFay9lWkg0Y1JIWTJTdjU2SjgvRUJqbXc4TFZrOGcrVjRpRG94MEJvZDdVVmpYMitjTzBRaUhIMjkvMm5KQmR5NEZibTl2SlRTOWkyU016QU9ob1U2TlZHOCt2OE9oQVZxNmR3NlozOWpKOGZCUVJ3NEk0OEYwS3RWV05MSDVnQ3UvLzdWdStXcmVYUjE1WTBxKzVOWVhyazdRM0hYc0haWjhEMXZZMkZaY3lTMGtZRjJsYXR1L2JaRm9hMjFqKzJFeXpiZFVxRFVsNzBwbXljS1RORzREWGEvT0hCL0R5YzJQbTByR0E4ZjJzdDZFZ0NxWGNvZ29Iak9mdjIzLzZocnNlbWtic3FIQXlVd3ZZOXNWUi90OS9yVEs5WnpZMXRQTDJmMzNOOHNkbkVqdlNjdHFtam5ZMTYvNjhtY2QvZFJlaFVWYm14T3VIMG9JcWpteFBaZm5qTTIzZXlObjg0UUVDUXIxTkZRN1d0RFMxY2ZDSE0weWNrNEJQd05WTzRBYURnWlA3TS9BTDhpSmlXUC9HVUdpMU90NzQvVmZNWHA3SXlJbEQrL1Zjb1hjaVlCVUVRUkJNR3V0YjBPdjBLTzBVR0F3R3N0SUtLU3VzWnNRRTR3VG9oN2VuNGgvaVJjeUlNTFBuMmRrcnVPY0o2M09ZV25OODl6bFRwclVuQm9PQml4a2x5QlV5L0VPOCtyei85Rk1Ya1N2a1JJOElSUzZYVVY1U3d3ZC8vODQwcjZhVGl3T3VuazdrbkMwaS9XUWVhcFVHZFljR3RVcGpNVVpSS3BXdzlmT2p0TGVxK2pSL28zQjkrdHAwNmZTUlRJdW1TSjBVQ2ptRnVlVjgvdnBPVk8xcW5Gd2RMTTdack5RQ01wSXY0ZTN2enRocHNiaDd1WmlOeTc0UmtnOWV3TTVCU2R4WVl4bDg5K1JMeklnd2Z2cmY5K0h1WmF4cUtDK3VRV0VueDlYZGlWWFB6T1hUVjdkeGNsK0dPTzl1WVlVNWw5bjh3UUdrVXFscHVFTm9sRDlmdnJXYjZCR2h4STB4dG9neUdBeHMrZWdndWVuRmhFYjVtd1ZFcWNleWFhcHY3ZmRySyt6a1RKbHZmbTQwTjdTWm5jZDFWWTJzKy9ObTVBcVoxZXlmVHFzakpOSjhLck5PNmFjdTB0YlNnVit3SndCYWpaYjJWcFZaVllMQllFRFZvVUd2NjN1bHd2N3ZVamgxNEh5UDJ3eE5DR0hWMDNQTmxzbmtVa3J6cS9qa2xXMDgvSXZGRnZNZFp5VG5jVDdsVXEvempHZWxGWkoyUEllcEM4MS9keEtKaE5MOEtwSVBadkw4ZjYzczhhWkMxZVU2MmxxdWRyUXZMNjR4VlFNVjVsb2Z5Qk0yMUY5a1lLK1JDRmdGUVJBRWs0eFRlV1paVURBMlY1cStaQXhnL0dEbDRHaG44ZUZmS3BOYUxPdkp1Uk81ZlFwWUw1ekpwN2Fxa2ZpeEVmM0tTS1NmTW81UmZlRWZhM0IxZHlJZ3hKdFJrMk5RcXpRNHV6b2drOHR3Y25GQWFTZkh6bDVKWm1vQldXa0ZQUHlMeGJoNk9DR1RTYkYzdE1QZVFZbEdyV1hEbTd1cExxOFhKVjhEUkt2VnNXOUxNbktGek5TdCtuektKVk9nMTZtalhjM3gzZWM0Y3lRTHFVeksrRmx4aEEwTm9MMVZSVVpLSHBXbGRhWnhwUGM4UG90Wnk4YVJkanlISXp2UzJQZHRNdU5ueFROdnhZUWVqNld5cks3SHBsQWF0WEhNdGNGZzRNS1pmQkpueEpuT1hWY1BaM0xPRlJFYzRZdTh5L2xjVjkxRVJVa3RoYm5sTExwL01tQ2NtL2FSRjVZUWRJTzdWQXMzMXJEUlEwaWNHY2UzSHgvRXc4ZUZnQkJ2b29lSGtwQVl5Yll2amhFWkY0eWR2WkpEVzgrUWM2NklKV3VtV21Udk1wTHpLQ3VzN3RmcjZyUTZuRndjTEFKV1czNysxL3R4ZG5XMFdIN2creFNLOHlvdGxoc01CbEtQNVJBeExNaHE5dlY2NkxRNjNMMWNXUHFnOWJua0QyOVBOVjFIWFFXRWVQUHdDNHY1OU5WdGZQN3ZIVHp6K3hXbWN1WG14aloyYmt3aVlsZ1FjNVluOXZqNjUxTXVFUlVmVEdOZEt5V1h6SC8yd0RBZmNqT0tPWFhndkVYL0FqZFBaOVA3eDRIdlQ1T2JYb3hjY1hWNGdVSXB0enE5bTBGdlFLdlY4Wjl2UHluK2Zsd2pFYkFLZ2lBSUpqRWp3OUNvdGFZNVN0MjlYSWdiT3dSblYwZmEyMVEwMWJkZWQxbFhYMVZkcm1QN0Y4ZVF5YVJNWHpLNjl5ZDAwVlRmaWx3aE03c0RmOWREMDJocWFPWEFkeWtVWkYvbWlWOHZNOTJKcnlnMVRvZm1IK3lGbzdNOUc5ZnRvYWFpZ2FrTFJ6RmlRaFFQL213aGNybjFESVZ3ODhubE1pcEthbWx1YURXVmJMdDVPbHQ4TUpVclpGd3VxbWJHWFdNWU16VVdoVUpPUmtvZVd6NDhDSUNIdHd2RHgxOHQzWFQzY21IV3NuRk1YVFNLY3ljdW9yVHIvV09SaDdjTGR6ODZ3K2I2cjk3WkN4aXpOYy8vY2FWWnhuN1dzckY4LytsaE5yeTUyMkxzckwyRGt0RlRZaGc5NWVvOHNsMmJOQWszeHZuVGwvamhzeU0yMTNlT2MrN3Bwc1RxWithYWpXdWZkKzhFRkFxNTJRMlUrU3NuVWwvVGhKMjlzWW1kc2FIYkdLc2R6Ujk5MFRLNzJadXYzOXZINWFJYTArUE0xQUxVS2cwdFRXM0laRkxPbnNqRndkSE9OSVZZZmxhWmFhcXZydXFxbXF6dVB5ZTlpSnFLQnVhdm5OanZZd1BqKzdmcVN0VUtRSFY1UFJLcEJEdDdZL2N2cFozYzV0OFNKeGNIT3RxdVppK2JHbG9wN0RML2NmeTRTR01mZ3BSTHBtVm5rM0pSZGFpSkdSRkdSbktlYVhuRXNDQ3pRTDNxY2gzRmVSVTgrdUlTenAzTXBTRGJjbDVsSnhjSFRoL09zbGcrTkNIRTdKcU1IUlhHNm1mbTlmcTc2UG9lSkZ3YkViQUtnaURjUVRvL3NOUlVORmdkdytvVDRNR3NaZU9zUGpmN3lqalZvSENmbTNlQVYrUm1GUFB0UndmcGFGZXorSUVwK0FaNldtd2p2VEt1VDZzeHZ4T3Y2bEJUWDkyRWI1Q25LY0JzYSswZytjQUZrdmFtWTlBYm1EaDN1RmszWkszR0dBUkpwTWJ0Wjk0MWxnUGZwZkQ5cDRjNXNqMlZHVXZITUh4OGxBaFliN0xKODBiWUhIdG1yV1N4TzdsY3hzTS9YMnkyYkhoaUZBbmpJakVZRERhYnh5Z1VjcXVCUlBjeGlQTlhUdXoxQS94L3ZQS3c2WHVwVkdyMm1vRmhQanozaDVXOS9oekN6Uk04eEplN0hwNW1kVjF1ZWpIblV5NWhNTUM0S1RFRVIxalBidnNHZWFMUmFQbmJUODJEMnA2YTJYWHEydG42aisrc05WdVhuMTJHUVc4Z01pNjQxLzNvZEhwazhxdm4xcG1qV1RRM3RORlkxMEpiY3dmTmpXMTQrcm95KzI3aisvbUp2Um1tOTdldW1odGE4Zkt6SEpOOWJPZFp2UHpjaUlvUFp0c1hSMGsvbFdjYU4vN3ZsemVhM2dzN2I3eDgrOUZCdnZ2a0VGNStianp6OGdwMmJreWlyTERhdEg3WHBoTklKQklDUXIzNy9UZWtzclNXcmV1UFdpdy9tNVNMVnF0RElwRWdreG12dGIyYlQ1bHRzK2FuQzgwQzFwUDd6eE1ZNWtONGRPQjFOOWJLenlyajNiOXM2WFc3OWk3QnQzQnRSTUFxQ0lKd0J3a2U0b3RNSm1YMzF5Y291bGplcHpGN0JvT0J4cm9XOGk2VUlsZklpTy9TWEtSVGU2dXFUM05uZHRKcWRCYlQ1NEJ4RE8zQjcwOXo3dVJGcEZJSlM5Wk1ZZHowT0t2NzZHeDhjMkp2aHFtVHNVNm5KemU5R0sxV1Ird29ZNG55cVFQbk9mRDlhZFFxRFFtSmtjeFpub2hjSVdQbnhpUWNuT3pRYWZXa243cUlnNU9kNmZmaEgrekZtcDhzcEREM01ydStPc0Yzbnh3bWFVODZULzEyK1czZjZmSjJKSkZJeE0wR0FUQm0xYnVYa29QeFJ0ZWVyMDlpZitXbVhtSE9aUmFzbW1qekpvZm15bzJ5eWZOR01DUzJmNEZQM29WU3EyTTR6eHpKSWpPMUFKOEFEeWJPVFdERWhLR21FbmdMQnZNR1g1MDNhajU1ZFJ1K2dSNHNmbUFLWU13b0FqejRzNFY5TGduT1NER1dLTWVNREVNaWtUQjIyakNpNGtNb3pDM24xSUh6TEZrejFmUjdhbTlWOGNQNkk0eWZIVTlJaEIvS0t4blV6cXh4VG5vUkc5L2V3OE0vWDJ6S3FPNzU1aVFhdFpieWtocXM2ZWdXNEExTkNPWGxONSt3dXUzLy9XNERrWEhCTEh0NHV2WGZVeGQxMVUyY081Rkx6TWlydzFjMnJ0dGpscjIxSlg1Y0pIYzlaSDZqd3pmUWs4bnpiVGQzNmxTY1Y5R242YkFFMjhSZlhVRVFoRHVJbTZjejl6NDFtNE0vbkNFcnRjQ2l3WkF0ZHZZS3dvYjZNK3Z1Y1JhTkxzQllpdGxUVjhidUxwekpOODE5MmttajBmTHBxOXVvcjJuR045Q0Q1WS9OSkNEVTIrWStQSDFjV1hUZlpJN3ZQbWVXdFhCMHRpZHhaaHlUcjR6dDhndjJKREl1aUpsM2pUVmxhblU2UFJkTzU1dnV6cnQ3T2JOZzlTU0wxd2lQRHVUcGwrOGg1WEFtVXFsVUJLdUNjSnM2OFAxcFUxV0d2WU9TMnFwR1VnNWxNbUYyUW8vUDh3djI3UGUwVjdZYUxLMTZlaTdGbHlvNHVpT05yZXVQY25ocktwUG1EV2ZzOUdFV1kvaTFXcDNaT09qdU9xZVQ2ZFExSzlwVlo5T2xUbXFWaG4xYmtzMjJDUWoxSmlEVTIxVGVHeFVmYkFwK0crdGJBQWdLOXlWMmxHV1g0TE5KdVZhUHIrcHlQUi85enc5VzErbDBlcUxpZTg4eWQrcnJ6YWdEMzZlWUd1OTFtckYwRElrenJkOFU3Y3JhM3oxbk53ZXJQM04zR28zbGVGeWhmOFJmWGtFUWhEdk1zTkZER0RaNnlBM2RwMElwWitaZFkvdThmZFhsT291QVZhR1FzK3FadVpRWDFUQnFjblNmNXY0YlB5dWU4YlBpZTl6R1d1bVhUQ2JsNVRlZk1KV3I5ZlNCUnlxVk1tRld6eDlhQllnWTJ2ZW1XOExORnh4bUxQa1htZVhlNVdZVWMvcHdKaysvdk1KVVVqcnYzZ2w4K2RadWhzUUdXaDJTSUpOSm1UQTdBVzkvZHk2ZUwrSEx0M2IzNmJWKy85WVQrQVI2MkF5RVF5UDllZkNuaXlqSnIrVGc5NmZaL2ZWSmFpc2JXYkxHdk1ka0dPUUFBQ0FBU1VSQlZFR1J2bHRKY0ZlVlpYVzgrNWN0ZVBpNE1uL2xCRUlpL1ppN1lyd3BLOXBWenJraW1odmJUSTkzZjMyU2xzWTJxMW5vL21wcjZlQmlSakVBeVljdTBOellSdnhZWTlma29IQWZudnJ0Y3F2UDIvTFJRWXNzYTAvNmNvcm5aNVdSZWFZQTMwQVBzK1VCSWJadml2WW1LNjJRUHovM3dUVS9YK2c3RWJBS2dpQUkxK1hlcCtaWU5KRHBqYTFHRlFFaDN0ZjFBYUsveElmNUc2ZTlUVVZGYVMzK3dYMmZma2k0T2NxTGEraG9Wdy8wWVF3S2pmVXRmUGZ4SWFZdEdvMWYwTlhBTkNJMmlHR2poN0Rwblgyc2ZXbTVxWGxTSjZsVXlzSXJWUm10emUzYzk1ejE5elNkVmsveXdRc1VYU3duSk5JUGlVUkNTSVFmSVJGK1BSNVhTSVFmajd5d2hQenNNck1ncTdLc0RyOGdUMk9HdFV1NXNNRmdJUHRzSWJXVkRiUTB0Uk0zWmdnakowWFQwdFRPdkh1Tm5hOVZIUnFMMXdtUE1kN01LOG12eE5YRGliVGpPVXhmUEpyU2dxb2VqNjh2VGgwNGoyK1FKK1hGTlRnNjJiUGx3d09vclJ4RFQyb3FHOGhOTDdhNVh0V3VwcXFzdnNmeHc4TkdoM05vNnhrU1o4YWhhbGViTXNVQVg3NjFtNEkrbEFRbkpFWmFsQjFIeFlldzhEN0x5cHp1OHM2WHNHdlRpVjYzRTJ3VEFhc2dDSUp3WGJxT294THVYTUZCUVZTVWlJRDFWbEJSVW91WHA5ZVZaalNpdTdVdDdXMHFOcnl4QzA5ZlY2dWR5QmMvTUlWMWYvNkdyOS9iei8zUHo3YzVudFRKeFhLZVg0UEJ3TmtUdVJ6YWVnYUZVczdxWitaZVUyVkxSR3dRdFZXTnBCNUw1WHhLUHJXVkRmem4yMCtoMCtyTk1xWnYvZGZYMUZZMklwZkxHRGQ5R0V2V1RHWHZsbE9rSE1xME9DNnRSbWQxWHRZSGY3cVFHVXZITUczUktEYTgyYmVNc1MyMVZZMGs3VWxuMlNQVDJmTFJRUklTSS9FUDlTTGxjS2JOWmxiVzFGYzNjMnEvOVRsYmRUbzlxZzROcFFWVk5OYTEyTnlIZjRnWG95WkhFejh1d21MdTVqbjNKTkxSMXZ2TkhVY1hlNHRsR3JXVzVvWTJLMXViYTJ2cDZIVWJvV2NpWUJVRVFSQUU0Ym9sanB2QThlUURqSm9VUGRDSGNzZkx5eWdqTWlMR09PNWFvUkFCcXhVYWpaWXYzOXBOVzBzSFQvMXV1ZFVoQ1BZT1NsYXVuY05uLzlyT1YrdjJjdDl6ODJ3M1Flb203WGdPV3o4L3l1SUhwakIyV215ZmhqaDBWVlBSUUZaYUFabG5DcWdvclVXdWtCRTlQSlNaZHhubnhOWnF0R1pqNmdQRGZMam44Wm5zM1p4cyt2K2V0MklDMHhhTkpqZTlpSmlSWWRqWks2bTZYTWU2UDIvbW1aZFhtQnJYZGRWOUtxWHNzNFZzK2NnNEpVdGZ1Z1FEekZtZVNONkZFbU9YNFlTcjQzdkhUSWxsMUtSbzltMUpwcUtrbHRkZSt0THF6OTdXMG1IcVlqODBJWVFYL3JIRzZuYW5qMlN5ZmNOeEFGWS9PNWVnOFA3UFdlenQ3OTZuWGc3V2Jzd1c1MVd3NGMxZHZUN1hvTzlmQlpKZ1NRU3NnaUFJZ2lCY3QrSERoNU9hZG9aVCt5OHdZVTdQNDRxRm0rZjRublFrV2p0Q1FrS1F5K1VvbGNwK0IwdTNPN1ZLdzhaMWV5Z3ZydUh4WDkyRm00ZXp6VzFESXZ5NDU0bVpmUFArQWRhL3RvT1ZhK2ZnNHVab211ckZsczRnWmUvbVV4WlRyWFFhTjMyWWFab2tnOEhBNWFKcWNzNFZrWlZXU0UxRkEzS0ZqS0VKb1V4ZE5Jcm80YUZtQWFwR3JVV3V1Qm84cjNoaWx0WFh1RnhZemJjZkgrSzNyejFxdHJ5OVRXV1crWk1yWkNqdEZCYlBEd3ozTWR1M1htOUEybVY2SEwxZWoxNW5NRHNXbjBBUHNzOFdzdVJCODNHM2dPbGNkUGQyTVpVcWQzZXlEeDExdFZvZFNYdlNDUnNhZ0Y2dlo5c1h4MWhyNDhaRFQvWnRTZTVUQjk5NTkwNHdOUmJVNi9WTW5KUEFwTG5EelFMODdIT0ZGT2FVczJEVlJMT2JSQTIxemVSbmxkSGMyTmJqdVNiWUpnSldRUkFFUVJCdWlEVVBQTWg3SDYvRFFBWVQ1d3dmNk1PNTR5VHRUYWZzWWgzVEpzOUNMcGZqN095TVFtRVpoTnpKMmxvNzJQREdMaXBMNjdqdnVYbW9WUnJ5THBSY1hkL1NnVmFqTTF2bTRlUEtYUTlOWSt2blIzbjNMMXRZL2N4Y3hreU5KV0tZN1U2Mmx6SkxTVDJXemQyUHpyQ1o0ZmJ3Y1VHdDByRG5tNVBrcGhmVDNOaUdUQ1lsS2o2RTZZdEhFek15ekdvUUNkRFJycllZVjJ0TlJXa3RMbTZPRnR0KzlML21IWG9uekU0d2pjbnR5dFhkQ2RkUlRvQXhLNzMrLzNZUUhPRnJDclEzZjNpQWhwcG1IdmpKQWh5ZHJwYk4zdnZVYkp4ZEhXM09RV3J2b0xRb28rNTA0WFIrcjAyWGRuMlZSSDFOTTNjL09nTTdCeVh2L2ZWYnRueDRrQlZQenVwMzBPcmw1OGI5ejgyM3VmNlRWN2VaUGY3NnZmMjRlaml4Nkw3SmZQVFBINGdlRWNyVUJhT3dkMUJ5NW1nV3FuWTF5eDZaamtRaVFhZlQ0KzdsUW1sQkZVbDcwbm5pTjh2TWZrOUMzNGlBVlJBRVFSQ0U2eWFSU0pETDVUeiswRk9zLytJek51Y2ZJaUl1QVA4UXJ4Nm5KeEt1VDNseERSVWx0ZVJsbENIUjJURnQwaXhrTWhsT1RrNjR1N3NqbDh0RlNYQVhHY2w1VkpiVmNmL3o4NG1NQytidFAzMURRMjJ6YWIxV28wTWlnVTN2VnB1V3hZNEtaOFVUczNCd3RtUHZONmR3Y1hmRXc5dVZ3REFmbTYvVG1iMGNOanE4MXdDcU9LOFNuMEFQWmk0Ynk3RFJRM3FkSDd1bHFZMzJWaFVlUHIxMzhzMU9LNlNscVozQzNISlRtUzNBMHkvZGc1ZWZtK214dEpkZUJBYURnVzgvT2tSNWNRMXo3a2swTForNmNCVHJYOXZCSjY5czQ2R2ZMOExWM1JqY1dwdno5VWJRNi9YcytlWVVaNDVtTTMzeGFGT0djL0VEVTlpKzRSZzZuWjY3SDUxaHRTT3lMUXFGM0dwNWRLZXU1Y0N0emUza3BoZXg3SkVaQUhTMHFkR3FkWUN4SS8zS3RYUFk5TTVlaG8rUEltSllFQWUrUzZHMnFwSEZEMHpoL2I5OXkxZnI5dkxJQzB0RTc0ZCtFZ0dySUFqQ0xVNXFVS0tYaUk2ZnR3UHRsYVRCN1JwQVNLVlM3T3pzdUcvVi9hU2twSkNkbXNtSjNSZXdkMVJTVWxnKzBJZDMyd2tKRDZDOVRZMjNsemNSUTJKTVpjQU9EZzU0ZW5waVoyY255b0c3bVRBcmdXR2poNWdDcStmL3VOSnMvZWV2N3pTTlhlMHVkbVE0MGNORCsvUTcxZWwwZlQ2bVozNi93bVlBWXpBWXpONHYxQ29OdTc4K0NWaU9OKzJ1NkdJNUpmbVZSTVVIcy9IdDNheGNPd2RYRCtQUHJWREtiV1p2dTlQcDlHeGRmNFNjYzRXc2ZuYWUyZXY2QlhueTZJdEwrT3ovdHZQSksxdDU1SVVsZlpvU1I2ODMyR3hHcE5OYS85M1ZWald5ZGYxUmlpNldNM0ZPQXJPV2pUT3RHemQ5R0dxVmhyMmJUMUdhWDhuOFZSTVpuaGpWcDUrdlA1SVBYc0RPUVVuY1dHTURyZTV2NVRFand2anBmOTluK2gyVUY5ZWdzSlBqNnU3RXFtZm04dW1yMnppNUw0TXBDMGJlOEdPN25ZbUFWUkFFNFpZbkdqYmNOdTZBLzBxNVhJNkxpd3VUSjA4bVBqNmVscFlXdEZvdGVyMiszOU1mQ1gwamtVaVFTcVdtTW1BM056ZnM3ZTJSeThYSFBHczZnOVZyMFZPd2VuejNPUlJLT1FxbG5MTkp1VGc0OXUyR1FVL1p0bi85NWdzMGFpMTI5a29NQmdNdFRlMFlEQWJHejRvM3kvQm1wUlhRMGFhbXVyeWU0QWhmMmxvNzJQcjVVVUlpL1Zqems0WHMzWHlLTDk3WWhYK0lzWXQzZVhHTmFYb1huVTZQVHF2RHc4ZlZZb3hsZTV1S1RlL3NwVFMvaXBWcjUxZ3Q0L1VKOE9EaFh5em1rMWUyOGVtL3R2UFlyNWIyT2xhenZMaUdmLzVxdmMzMVE3czBhNnFyYnVMRTNuVFNqdWVnVU1wWi90Z01SazYwYk80MmVkNEkvRU84K1A2VHcyejU4Q0NIdDZZeWFuSTBJeWRGNCtKbU8rTmJXVmJIMzM3MnNjMzFHclVXTU40OHVIQW1uOFFaY1NnVXhtdkwxY09abkhORkJFZjRJbGRjdmQ3cXFwdW9LS21sTUxlY1JmZFBCb3h6N0Q3eXdoS0NodlMvT2RTZFRyeVRDWUlnM09Ma0JnZlVrdjdOWFNmY210UnRoanRpcWhHNVhJNmpveU5LcFJKM2QzZlVhalVhalFhZFRpZUMxaHVzODN4U0tCUW9sVW9VQ2dWeXVWeGtWZ2RBV2xJT3RaV05BRGc0MmpGM3hmanIzdWZFT2NPcExLdERmNldUclp1bk14SERnb2lNTXg4L3UvKzdGQnByVzNEemNtYmt4S0djTzNFUlZidWFoMzYyQ0lsRXd2eVZFNGtkSFU3YXNSdzBhaTNiTnh4RG85WmlNRnp0OVB2a2IrNjJDRFRWS2cycURnMFAvR1FCRWJGQk5vL1ROOUNUTlQ5ZHlMRmRaODNLY1kxREJXVFE3ZTNPUDhTTCs1KzNQbTUwMTFjblRGbldqT1E4dG54MEVLbFV3cWpKTWN4YU5yYkhjdU9JMkNDZS9jTzluTmliVHNxaFRJN3ZQa2RVUWtpUEFhdUh0d3QzUHpyRDV2cXYzdGxyK2xtZS8rTktzNjdDczVhTjVmdFBEN1BoemQwVzcyMzJEa3BHVDRsaDlKUVkwN0xlc3VLQ2RSS0QrTXNoQ0lKd1MydlQxZE1vS1FKcDMwdk1oRnVQWGdQMUJTRFIyQk1ZR0lpcnF5c3lXZCtteUxnZWN6ZkJ3L0h3NkFBMDdqVVlEQlpmd28wbmtVZ3N2bTVueno3N0xIOThaKzFBSDRaVm5lZjVyWEREb0wxTjFldDQyRTU2dmY2V09PYnVEQVlES1ljeWlSa1YxdThPdTZvT05jME5iVDJPVDcxVC9Pblo5M24rK2VmeDl2Ykd4OGRuMERWakV4bFdRUkNFVzV5RDFKMVdiUTFhbXVEVyt6d2g5SUZCRCsyTm9HbVY0dWg0NTB3MWNpY0VUNExRMWExMHp2YzFXSVdlUzUwSGtrUWlZZnlzYTd2YlptZXZ4TTYvNzgyWGhGdlhyWGwyQ29JZ0NHYmNER0VZdE9JZTQyQ2xib2VtWW9tWWFrUVFib0NJb2RhblF4RUV3YnJnTUdNcDhxMXlNNlcvUk1BcUNJSndpK3VjTHNSTkU0VzJSWUZlTzlCSEpQU1ZYZ3R0dFZDWEl4RlRqUWpDRGRMZXBxS2l0SGFnRDBNUUJvWHk0aG82MmdmM1RBTWlZQlVFUVJnRU9xY0xjZGFFMEZIaGdLcFJpbFlGdXA3blZoY0dnRTRsUWF1QzlucW96NGVtWWlrS2hRSW5KeWN4MVlnZzNBREJRVUZVbElpQVZSRDZvcUtrRmk5UHIwSGQ4RS9VbHdtQ0lBd1NuZE9GS0JRS0doc2JhYWtRMDRYY3lqcW5HbkYwRkZPTkNNS05sRGh1QXNlVER6QnFrdVhVSm9JZ21NdkxLQ015SWdhcDFIanpWQVNzZ2lBSXdrMGxwZ3NaSE1SVUk0Snc4d3dmUHB6VXRET2NPbkNCQ2JNSG9QMjFJQXdTU1h2VGtXanRDQWtKUVM0ZnZBMy9STUFxQ0lJd3lIVGVKWlhMNWRqYjI0dnBRbTVSZDlwVUk0THdZMXJ6d0lPODkvRTZESVlNSnM0WlB0Q0hJd2kzbktTOTZaVG0xakZ0OHF4QjMvQlBCS3lDSUFpRGtBaUFCRUc0VTNVMm9udjhvYWRZLzhWbmJNNC9SRVJjQVA0aFhnU0VlZy8wNFFuQ2dDa3ZycUdpcEphODgyVkl0WFpNbXpRTG1VeUdzN1B6b0c3NEp3SldRUkFFUVJBRVlWRHBiRVIzMzZyN1NVbEpJVHMxa3hPN0wyRHZxS1Nrc0h5Z0QwOFFmblFoNFFHMHQ2bng5dkltWWtpTXFRell3Y0VCVDA5UDdPM3RCMlU1TUlpQVZSQUVRUkFFUVJpRU9odlJUWjQ4bWZqNGVGcGFSQ002UWVocytOZFpCdXptNW9hRGd3TXltV3lnRCsyYWlZQlZFQVJCRUFSQkdKUkVJenBCdU9wMmJmZ25BbFpCRUFSQkVBUmgwQktONkFUaHF0dXg0WjhJV0FWQkVBUkJFSVJCN1hiNVlDNElncVhCblI4V0JFRVFCRUVRQkVFUWJsc2lZQlVFUVJBRVFSQUVRUkJ1U1NKZ0ZRUkJFQVJCRUFSQkVHNUpJbUFWQkVFUUJFRVFCRUVRYmtraVlCVUVRUkFFUVJBRVFSQnVTU0pnRlFSQkVBUkJFQVJCRUc1SkltQVZCRUVRQkVFUUJFRVFia2tpWUJVRVFSQUVRUkFFUVJCdVNmS0JQZ0JCRUFSQkVHNC82ZW5wbkU1Tm9iU2tCQWNuZXk3bEZnNzBJZDEySW9hRzBkNm1JaVE0aEhGakUwbElTRUFpa1NDUlNBYjYwSDVVNGx3VGJoZmltclpPWWpBWURBTjlFSUlnQ0lJZzNCeHpOOEhEOGZCby9JLzNtcCt0LzRSMlhTT2hNYjc0aDNqaEgrejE0NzM0SGFhaXRKYUtrbG9LTXN0eGxMdXo1b0dIa012bFNLVjNSaEhkWitzL29WM2ZSR2kwanpqWGhOdkMxV3U2QWtlRkcydnV2N091YVd0RXdDb0lnaUFJdDdFZk8yQjk1NE0zQ0loeVovek11Qi9uQlFXVGsvc3p1SnpYd0dNUHJjWGUzaDZaVERiUWgzUlRpWE5OdU4zZGFkZTBMWGR1cUM0SWdpQUl3ZzMxNmZwUENJaDBFd0hFQUprNFp6aUJVUjU4dnVFeldscGEwT2wwQTMxSU44MW42ejhoSUVxY2E4THQ3VTY2cG5zaUFsWkJFQVJCRUs1YmV2bzVPblFOakovMUk5WWVDeFltemtsQVF5c3BLU21vVkNyMGV2MUFIOUlObDU2ZVRydStrZkV6eGJrbTNQNG16a2xBZlp0ZjA3MFJBYXNnQ0lJZ0NOZnRkR29Lb1RGK0EzMFlBaEFSRjBobTlubWFtcHB1eTR6TTZkUmtRcU45Qi9vd0JPRkhFM21iWDlPOUVRR3JJQWlDSUFqWHJiU2tGUDhRMGZEbVZ1QWY0a1YxZFRYTnpjMW90VnB1dDNZbDRsd1Q3alMzK3pYZEd4R3dDb0lnQ0lKdzNld2Q3VVNIMWx0RVFLZzNkdlpLTkJvTmFyWDZ0dnR3Szg0MTRVNXp1MS9UdlJFQnF5QUlnaUFJMXkzL1l0RkFINExRUldsUk9UcWREclZhZmR1TmVSUG5tbkFudXAydjZkNklnRlVRQkVFUUJHRUE1R2VWVVpoNythYnQzMkF3M0pIbGc0TlJkWGs5TlpVTkZzdHJxeHFwdWx4bmVxenFVRk9jVi9GakhwclFEK0thdmpua0EzMEFnaUFJZ2lBSUFDZjJaZUFYN0VsRWJKRFY5YWNPbnFlK3VwbnBTMGJqNkdUZnAzMW1waGFnVVdzWU9USDZoaHpqNGUycFhMcFF5bU8vV29wVWVuMzMvWlAycG1Qdm9DUThPdkNHSEp2UU56cWRucGFtdG10NnJwdUhNd0QxTlUwME4xemJQZ0Fjbk96d0NmQXdQVDY2OHl4S096bExINXhtdGwzS29VeWE2bHRZL2N3OEFLb3UxL1B4SzF2NXo3ZWZORHYvTkJvdGJTMGRQYjZtVENiRjJkWFJiRmxGYVMzSGRwNWw1ZG81WnN2VktnMnYvZTVMNXErYXlLaEpsdGZPbWFOWjdQNzZKTC8rMXlQSTVUL08zS0JIZHFSUm1IdVorNStiajlKT1liWXU1WEFtR2NsNVBQalRoZGpaSy91MVgzRk4zL3BFd0NvSWdpQUl3aTNoNk00MDVxK2NhSFhkNlNOWjdQcnFCRW83QlZLcHhPWjJYUmtNQnNvS3FramFtNDVPcDJmTWxOanJQa1p2ZjNjT2JUM0Q2U05aZzJKYWxUc3RFOU1YMWVYMXZQZlhiNjJ1Ni94OVNTUVNxK3QvLzlZVFNLVlNUaC9KSXVWUXB2bHo5UWEwV2gwSzVkV1AxeHExRnJsY2hrUnF2ci9vRWFHc2ZNbzhTT3hVVzlWSVFiWXhTMWRWVmtkN200clRSN0lBWTZBTWNPWm90dWtZeDB5TjRWSm1LWnZlMldmNkdib2VmK2RqZHk5bmZ2YVgrMW4vMmc0U0VpTVpQU1dHbHNZMkxwekp0d2hZU3d1cWFHOVQ0ZVhuWnZVWXRWb2RHclgxVEo5V3E2TXd4ekxMS0pGS1VMV3IyZkZsa3RWOWRyWDJwZVdtbXdPZFAwUGE4Unk4L053c2dsV0F6RFA1NkhYNmZnZXJJSzdwd1VBRXJJSWdDSUlnRExpYXlnYmFXMVVNaWJITVRKdytrc24yRGNlWnRXd2MvaUZlZlBuV2JweGNISml5WUdTUCs1UklKTXk3ZHdJQU83OU1JaURVbTRBUTcrczZ6dml4RVp3NmNKN2F5c2JyMm84d2NQeUR2ZmpEdXFlc3J2dm0vZjNZT3lvdE1wM2R6VnN4Z1hrckpwZ3R5MGt2WXVQYmUzanA5Y2ROeS83dnR4dVl0bmcwNDZZUDYvUHgxVlUxY2VaS2dOcFkzNEplcHpjOTFxaTFBS1FlelRadFAzTFNVR0pIaHZPSGRVOXg3bVN1TWZQNTZpT0FzY0xndTA4T21SMVRjMk1icWc1MWo4ZFFmTEVDcFoyQ29IQ2ZQaDkzSjFXN21rM3ZHb05uclVhSFJBSXl1UXlsbllMNUt5ZWdWbWxZL2N4Y3dKamgzZjl0Q3ZjOU93KzVRa1pEYlRQYk54ekhvRGNHWlhxOUhxMUdSMEhPWlJwcW0wM1BCMk1BckZESWFheHZvZWhpQmRNWGo2YXh2c1hzV0tSU0tTNXU1bG5sN3NRMWZlc1RBYXNnQ0lJZzNPYTB0M0IvanBhbU52Nzkwa1pURTVFMy83REp0Rzd0UzhzNWN6U2I1SU1YR0Q4cm51bUxSd013Kys1eDdQczJtYnJxSmhhc21tZzE0OUxWbkhzU0ticFl6dll2anZIa2IrNjJtVDNyOU5wTFgvWllYbWt3R0tnb3FTWHRlSTdWOVVvN0JiLzY1ME9jUDMySkh6NDdZbk0vblIvbS8vYXpqMjF1cy9xWnVVVEZoL1I0dkVMZnRiVjA4TTlmcmU5MXV6TmRBc0x1WG5yamNSUUtPUTIxemFiZ0NhQ3B2aFhBYk15cFRxZW51YUhWYkpsTUxzUEwxNWk1N0R6dkRRWURCb1B4Y1dSY0VFTVRqUC9udXphZE1Dc0pMc212NUtQLy9ZRzFMeTIzV2I3YTIvbmRGem5wUmRnN0tEbTA5WXpaOHVnUllRUVA2WGtPWENjWEIxT0EvUG5yTy9IMGNXWHhBMU1BU0Q5MUVhbFVZanFuNVFwaktCSXhMQWlsbmNMczl3UlFuRmZKcC8vYVpucmNHUWdEREJzZHp1cG41bkUyS1JlRHdjRGg3YWtjM3A1cTlueFhkeWRlK01jYWNVMFBjaUpnRlFSQkVJVGJXS1E3Rk4zQ2lRTkhaM3VlK2YwS2RuOTlFaWNYZTZZdUhBVkF5YVZLTnIyN2o3cXFKa0lpL1lnZUVjcWxyRklBQXNOOWlJd0xKdjNrUmZLenlwaStaRFFqSnc2MStRRmVLcFV5Zkh3VXV6YWQ0TnpKaTFiSDVIVzFZTlZFdEZvZEFCZE81MU9jVjhHaSt5ZmIzSDdueGlSOEF6MFpPOTFZY2l5VEdZOGplSWd2ZHoxc1BWT1htMTdNK1pSTEdBd3dia29Nd1JIV2d3RGZJTThlajFXNE52YytPWnZ3bUFDTDVkdStPSWE5ZzVLNUs4WmJyTXROTDJicjUwZk50aTNJTGtOMlpReG5aMWJ3ZzM5OGI5cEdvOWFTdENlZEUvc3lBTkRyOUhqNnV2SDhIMWRhRFo1VGoyWGo1dW5Ncy85NUw2M043UVJIK0tKUmUxSmJkZlVpbnJGa0RQVTF6VWlsRWp5OFhRRm9iMU5kZVQxZHQ4ZGFzOGRkeTVWdGFheHZvYUtrRmc5dkZ5NW1sSmlXVjVUVzR1THUxR3ZBMmh1RHdSaDRnN0U4RzZDc3NOcVlZYTFwdHZxY1pZOU14OVhEeWZSNDM1Wmt3RGgyTitWUUppTW1SREZ1UnB6WmM0N3ZQa2RscVRFQUZ0ZjA0Q1lDVmtFUUJFRzRqVVc2dzltcWdUNEsyNlJTS1Y1K2Jsd3VxbWIyM2VQNC9QV2QvT1RQcXptNVB3TzlUcytEUDF2SXpvMUo3TnhvT2U1dDdVdkwyZlhWQ1M2Y3p1ODFDTDJVYVF4MkQyOUxaZmo0S05NSFVHdUdqUjVpK2w2cFZKQnpyb2doTVlFV0RXdkFtTEZyYjFXUmtCako4TVFvczNYdVhpNjRlN2xZUEVmVm9XYlAxeWV4ZHpDT3R5dk11Y3lDVlJPdnUrR0wwSGYyamtwMmYzM1NORllVWU42OUU1RExaY2dWTWk2Y3llZm9qck9tZGJHandvZ1lGbXl4bjlGVFlremx3MzBwQ1Q2eUk0M3pLWmRNeC9ERXI1ZWgwK3BZLzlvT29rZUVNWG4rQ09RS0dXZVRjdGo5OVVtYkFlYngzZWNBZVBuTkoxQ3JOUHp2aTUrWnJiZjF1TE5FdmlmcEo0MVowS2QrdXh4SFoyTnpzK2JHTnY3MW15L01na2FBM1p0TzRPSHR5dVQ1SS9xYzJWV3JOS3gvYlFkd05jai84cTNkeHNjMnhtZUdSUGpoN2U5dWVwemtsQTRZUzZQYld6dVllZGRZVS9EZXljSEpEcG5jZUUySmEzcHdFd0dySUFpQ0lOekdWa1REdmlMWVZRQUxoL1MrL1VDNFhGU05XcVVoTk1xZnhyb1dEQVlEQzFaUG9ybWhEWmxjeXNPL1dBeUFYQzdEeWNYQjlEeU5Xa3R3aEMvalpzVDErR0c1dlUxRlFmWmxSazRjU3ZxcFBNNmR5R1hNMUw0MVlBcUxEa0FtazNMeGZBbWpKOGRZck0vUExnT3dtcTJ6NWNEM3AvRU44a1Fpa1dEdm9LUzJxcEdVUTVsTW1KM1E1MzBJMThiT1FjbWpMeTdGTjhpRHNPZ0FVOEFFSUZmSXVKaFJETUM0NlhGbS85OVNtUlJWdTVwSFgxeDZ3N3JpU3FWU1FpTDh5RW9yUUs4MzRPUmlqMStRSjBvN0JVVzU1WGo1dWZHVFA2MjIrdHljOUNLK2VXOC9ZTXlhL3ZKL0h3VGc0QTlucUM2dk40MFJ6VTB2WnVkWFNmejhyL2NiZjM1N0pXZVRjbTBlVTJkekk2bE1pdEwrYXFsOTNaVU1iOWVnRVl5bHN2dStUZWJpK1JMdWVXS21XYU1rVyt6c0ZmejJ0Y2NBS013dDU5Ti9iZU5YLzN6SVZCSzg3cytiZTkySGtZU1V3NW1NbVJwckVheUNNWnR0N2NhVXVLWUhIeEd3Q29JZ0NNSnRMTW9kN28rRlYxSkFyWU5sVWIwLzU4ZVdsVlpJWkZ5d1dUWkpvWkN6NjZza0xwNi9XcElZRk83RFU3OWRUbFphQVQ2QkhqZzYyWE4wNTlsZWc4L3pLWmZRNmZUTVdqWU90VXJEc1YxbkdUVTV1ay9aRDNzSEpjUEdEQ0hsVUtiVkQ3ZHB4M0lJQ3ZmQjI4L2R5ck10NVdZVWMvcHdKaysvdklLOW0wOEJ4cXpYbDIvdFpraHNJTDZCb2x6d1pwTEpwSVJIR3dPUmpldjJrSjlWWmxxMzZMNnJKYUxKQnk5dzhJZlRwc2R4WTRhdy9MR1paamRNQU5LTzU1QitLZys0bWkzc09uNVJvOWF5ZTlNSjlueHpFcmhhRXR6VitaUkx4Z0FxbzRTeXdtcWUrUFV5QUdvckcyMk9oZXdhYUVza0VweGRIZEhyOWVSbmxURnk0bEJUNXREZTBjNjB2dFBLdGJNdGZvNU9PZWVLcUw5U2xsdFdVRVhZVU9QdnFqaXZBa2RuZXp4OXpBUERXWGVQWTBoc0lOOStmSWgzLzdLRmU1K2FUZVN3WUQ1L2ZTY2RiU3BxS2hxb0tLbmxjbEUxWG41dVJNWlpacW12bllHMXYxdE9lWEVOWDd5eGl4VlB6c0xCMGM2MFZxODNtTWJJZGlXdTZjRkhCS3lDSUFpQ2NKdDdZamlVTnNQcnFYQ21Fc2I1UTRBVEtHNlJhclhzdEVLaVI0Unl1YWdHTUk1ZmRYWTFmcUMrNitGcFJNUUdrWDIyMEZSS2VXSmZCdU9tRCt0VDR4S0R3Y0NwL2VjSmp3bkF6ZE9acVF0SDhmN2Z2K1BjaVl1TW5tTDVZZFdhQ2JNVCtQQi92aWZ2UW9uWmExYVUxcEtmWGNiZGo4N28wMzRhNjF2NDd1TkRURnMwR3I4dTQ5Z2lZb01ZTm5vSW05N1p4OXFYbGwvVDFCeldhUFJRMlFyVkV1REhtU3B6VUxuL3Vma1d5d0xDdkpISnBQZ0VlREJwN3ZCZTl6RnM5QkNtTHpFMkEydHVhQ05wYnpyVEZvMHlsZEoyZCtab3Rsa1pja3RURzNrWFNnbVBDY1RGM1pHS2tscTJyajlLWUpnM25qNnVQUDRmZDFuZFQzNVdHVnZYSHpWYmRtanJHZHBhT2hqYlMwZGlUMTgzVStheHNxd082WlVwZHd3R0E0ZTNwZUlmN0lXZGc1S2NjMFdtZ1BWU1poa1J3NEtzVmpJTVRRamw2WmZ1NGN1M2RyUHhyVDM4N0svM00yRjJQRHF0bnNQYlUzRnhjMlRNMUZqc0hKUTBON1NpNnRDWUF2SE93UHVWLy9qY2RBeFdmOTdzTW1vcUdreVBXNXZic1hOUVlHZXZ4TlBYT0tSZzh3Y0hXUE9UQmFZYlVYcWQzbFFTM04xZ3ZhYnZWQ0pnRlFSQkVJUTd3QjhtdzZseStEQWQvbjJtOSszN1F5cUJpT3Q0dmthakpmVll0cWt6NjZaMzloSXhMQWdBZFllR3RwWU9WQjJhbm5aaFUvcXBpOVJXTlpxYTZBU0crVEEwSVlTRFA1d21mbHhFcngyR3dkaG9KWDVzQk5zM0hPZjVQNjVFb1pSak1Calkvc1V4ZkFNOUdER2g5N1IxZTV1S0RXL3N3dFBYMVJUZ2RMWDRnU21zKy9NM2ZQM2VmdTUvZnY0TktUdHRWRUZ5TlNRM1E0c085TGZCOUkzWGU2NXQrZWdnMldjTHIrc1lSa3lJWXVtRDAxajl6RnpUMUNvQUovWm1jTG13R2c4ZlY1dWxzZlB1bllEdVN2TWZnS003enhJUzZZZWpzejB5bVpSbEQwL253UGNwNkhSNmREcTlLZHZaWFV0VHU5bmpqSlE4anUwNnh6MVB6T3gxR3BlMDR6bnMrUEk0VXFrRXZkNWc2a2hzTUJod2NMWmp3cXdFbWhwYU9iSTlsVG4zaktlcHZvV2lpK1dtTW1OcjNMMWNlUEkzZDFOMHNSd1hOMGRjM0VJQjQveko3bDR1eEk0S0I0elhvMElwWjgxUEZnSlFVVkxEN3E5UHN1cnBPU2lVQ3Vwcm1xeDI0ZDI3K1pSWnNLelY2UEQwTldaN1hkMmRXUEhrTEw1NGZSY0h2ai9OM0h1TTE3cE9xN2Q1SFEzV2EvcE9KUUpXUVJBRVFiaERUQWd3ZmdIazFFR0g5c2J0ZTkzK2EzL3VDMzlmQTBCRGJUUC9mbmtqdi96blF5Z1VjamE4dVl2VVl6bGtwaGJRMXR5QnZXUC9zaFNxRGpYN3RpUVRIaDFnK3NBTU1IdDVJdS85OVZzT2JUM0QvSlVUKzdTdithc21zdTVQMy9EdHh3ZFo5ZlJjOW4yYlRGbGhOWSsrdUtUWDBtS05Sc3VYYisybXJhV0RwMzVuZlRvU2V3Y2xLOWZPNGJOL2JlZXJkWHU1NzdsNTEvMEIxODBPRm9UREltZHVxd3pyOVp4cjgxZE9ZTWJTTVZiWGRiU3BkUklnREFBQURkWkpSRUZVK09BZjM3UDhzWmsyTzd5Q01TdHFyVlJYbzlZaWtVaDQ2NDlmOStsWWxqNDBsZFNqMmF4NGNoWlphY1lnT2lEVW16VS9XY2lwQStkcGJtaGw4d2NIQU9QY3BscU5EcWNybFFkYWpjNXNYOE5HRDhIcDV3NUV4QWFaTFk4ZUVjcDl6ODdqbGYvNG5NZCt0UlJ2UDNkaVJvWmg3NmhFSXBIZzZHUlA2RkIvd0RpbTlyNW41MkZucjZTMXVaMDlYNThrSXptUHNvSXFuRjBkaUJrWjF1UFBvN1JUTURRaHRNZHRobytQSW01c2hNVzVIVFkwQUtXZGdyQ2gvaVFrUmxxc2YrYmxGV2JqWnp1Yk5uV0tIQmJNaE5ueEhOOTlqaUV4Z1VUR0JhUFY2bXhtV0dGd1h0TjNLaEd3Q29JZ0NNSWRLR2FRREt1YWMwOGlNU1BDU0Q5MWtlU0RGL3IxM08wYmp0UGEzTUdEUDV0a3R0dy8ySXR4MDRkeGN2OTVva2VFRWg0ZDJPdStYTjJkdVBlcDJXeDRjemNmL3MvM2xCVldNMy9sUkZQSnBDMXFsWWFONi9aUVhsekQ0Nys2cThlbU5DRVJmdHp6eEV5K2VmOEE2MS9id2NxMWMzck5sdlZFSVFWdkovRHhCa1h2aWVRN2dyT3JJODZ1eGpHWjNWVmROazZ4WXVlZ29MVmJCck5UY0lRdnJ1NU9QUFN6UmFabHFnNDEzN3gvZ0xneFE2dzIyZG41VlJLTnRTM2N1M2EyS1JzTDRPaGlqMCtnQjdHandrMEJLeGpIcENZa1JoSWVFNGgvc0JkZ3pEQTIxRGF6Nm1samxyTzlUV1ZxaEFUR2htU2VQcTZtcVorNnFxdHVvclc1bmVLTEZUVFd0UmhmKzBySnNnRUREVFhOcG1Dd3MzVFZ5Y1dCeEpseDdQODJtYmFXRHVhdnZERWRiOHVMYTh6bVE2MG9yUVdNSmM1eXhkVmd6c1BIMVRSWGJWL05YcDVJUjd2YWxIblZhblEyUzdOaGNGN1RkeW9Sc0FxQ0lBaUNNR0MwV2gyWEM2dHByR3Voc3N3NForSVhyKzlDcjlOajcyanNhRnFVVzI0MmZxMHZUaDA0VDBaeUh0TVdqVEo5Nk85cXpqMko1R1lVcy9tREF6ejEyK1c0ZWZiZTNUUm9pQzkrd1o2VUZWYmo3T3JBc05IaFBXN2YxdHJCaGpkMlVWbGF4MzNQelVPdDBwQjM0V29UcWJhV0RyUWFuZGt5RHg5WDducG9HbHMvUDhxN2Y5bkM2bWZtRWhybDM0K2ZYT2lOWHEvbjQxZTI0dXpxWUdyMDFkellobHd1dzhQYmhUMWZuNlM5VllWV3F6TUZGeHExbHBhbWRuNzlyMGR3Y0xReit6LzU1b1A5cUZVYVlrZUhFeERtYlJhVTd2OHVoWXFTV2xZL001ZElLOVBpUFBUelJSYmpRcjkrYjU5WnN6SEFWRVpzTGJQN2t6K3Z4dFhkaWZPbkwzRmtlNXJGK3M1eG9UdS9Tckk2Qm5YTTFGZ1dycDVrc1h6U3ZCR2MzSDhlcFoyODEzR3hmZEhlcHVMd3RsUUtjcTZPNGUwY3c3cmxvNE5tMjA1Yk5JcHBpeXpMYkh1aVVNaTUrNUdyWTA4MWFxMVpFR3lOdUtZSEJ4R3dDb0lnQ0lJd1lGVHRhajUrWlN1dTdrNjR1QnVEZzZFSklmaUhlbkZxLzNrY25lMXg5WENpcGFuZGxKbVJ5MlU5Wm52U2tuTFl0ZWtFc2FQQ21iVnNuTlZ0N095VnJIaHlGcCsrdW8zMS85N0J3NzlZYkROVDBqbkc5dWlPczZnNjFDVE9pQ1A5MUVYZS90TTNqSjhWejhRNUNWYm5jOHhJenFPeXJJNzduNTlQWkZ3d2IvL3BHeHBxcjQ1SjFHcDBTQ1N3NmQxcTA3TFlVZUdzZUdJV0RzNTI3UDNtbE9sM0l0eDRTOVpNTlpXS2YvNzZUdnhEdkV6akgvZDhjNUthaWdiVFdNdThDeVY4OGNZdWkzMFlEQVpHVEJpS1hDNWoreGZIK09HekkwVEdCUk05UEpUYzlHSnlNNHBaK3VCVXMzbEF1M0owc3N3QXpsODUwYXhzT2Z0c0lVZDNuTVhEeHhVbkYzc1dySjVrYXBRRW1CcVVUVjB3aXFrTFJsbnM3M0pSTmUvLy9UdlcvbTU1dnpyV2RuWkpWcXVNblk0WDNUKzVYMWxXZzhHQVRxdWo2R0k1Ny8vOU94cnJXdmpWUHg4eTI2Yjd0RFkza3FwZGJYTWVXM0ZORHk0aVlCVUVRUkFFWWNBNHVUancwdXVQbzFES1RXTll4OCtPUjZHUWMrcEt5YTZwSlBoS0NlUWpMeXdCTUNzdEJPTUg1Q003MGppMDlRd0JvZDdjOC9qTUh1ZG5EWTMwWittRDAvaGgvUkUrK1B0M0xIdGtocWtCRFVCalhRdXB4N0pKUFpaTlMxTTdReE5DbUw5cUl0NSs3a3llUDRLOW0wOXhmUGM1VHU3TElIcEVHQ01uRGlVaUxzaVVZWnN3SzRGaG80Zmc2dTRFd1BOL1hHbjIrcCsvdnRNMHpxMjcySkhoUkE4UHZTRmxtTUxOSTVGSWlCNGVTdlR3VUxSYW5YRTZuTzlQazNPdUNEQ2UzKzJ0S2lyTDZzeTZ5UGFrTTl1djBXZzV1UytEb3p2UHN1aUJ5VVFQRCtXVFY3ZXg2NnNUTEg1ZzhrMmRMdVhFdmd6U2p1Y3c3OTRKdUxvNzhlM0hCNmtzcTJQTzhrUkNvL3dKanc1azRYMlRyTTV6V2x2VnlON05weWkrV0VGN213cTVYRVpZZEFDakprZGY4L0c4KzljdEZrMlhZa2ZaSGxPcjBXaHByR3ZCeWNYOGhvQzRwZ2NuRWJBS2dpQUlnakNnYkdWQndEZzFSVnRMQjNYVlRhYnRTdklyQVNpNldBNkFuWU54M04ybWQvZVJmYmFRbUJGaDNQUEV6RDVsYkVaUGlVR3IxYkZ6WXhJYjN0ekZZNzljU2tWcExabG5DaWk1VkluQllPeWlPbVhCU0xPeGJlNWVMcXg2ZWk1bGhWVWs3VWtuSzYyUXJMUUM1QW9aOFdNanVQdlJHVWdrRXRNSDIyc2hQdGdPdk95emhiUzNxa3dsbnAwbHBnYURnZGJtZHVwcm1xa3BiK0J5VVRXRlYwclgzYjFjR0Q4ckhrOGZWeTZjeWVmWXJyUHMveTRGZHk4WDB3MllJYkdCVm0rbXFGVWFMbVdXa3A5VnhvWFQrU2p0RmF4K1pxNnBtZEhhM3kxbis0YmpyUHZ6WnNLR0JoQXhMSkNFeENqZSsrc1dtejlENTB3eEgvN1BEL1J3LzRibi9yQVNOMDluRG0wN3crRnRxWXljT0pUSjgwWUE0T25yeW80dmovUEpxOXR3ZExiSEw4Z1ROMDluOW0xSlJtbW5RSElsNDZ2VDZnZ2Q2azlwZmhWUkNTSEVqQXdqS2o0WU8zc2xoYm1YeVV3dE1Idk5xc3QxcHQ5ejl6bFR3NFplTFp1ZHNXUU16bDNHZmlidFNUZmJkc2VYeDFFbzVYajR1S0MwVTNBKzVSSmFyWTZRU0Q4TUJnUEpoeTZJYTNvUUV3R3JJQWlDSUFpM0pKbGNSa2VibWkvZTJJVk1MbVg2WXVPWXRwUDdNc2hNTFVBcWxUQm1haXdPam5ZQWpKMFdpNmVQSzNOWGpPOHhzOXBkNG93NHZQemNxQ2lwSld4b0FMa1p4ZFJXTmpKeFRnSmpwc1hpN2VkdTg3bEI0YjZzZW5vdWpYVXRuRDJSUzhhcFBFWk9pdTdYNnd1M3JyTENhczZkeUVVcU01NS9uWm0yczBtNS9MRGVPUDJLWEM0aklOU2JtSkZoTEh0a09zRkRmRTMvL3pFanc5QnFkZVNkTCtGOHlpVlNqMlZUV1Zwbm1yYXBPNFBCd0s1TkovQU45R0QrcW9rTUh4OWxsc1cwczFleTRvbFpUSnlUUVBMQkM1VG1WekY1L2toVzlURGxURjg1dXRpemQ4c3BrdmFrTTJwU05IYzlQTTIwTGpETWg2ZCt1NXpMUmRVVVpGK212S1NHbW9vR1dwdmJVYXUwYURYR0Rza1NxWVFSRTRmeXkvOTkwT0lhT0hYZ0FpV1hLaTFlMThuRmdUM2ZuTEpZdnVycHExbksyRkhoWmwyQ00wN2xtVzJyNmxDVGNqalQ5Rmd1bHpGNS9naFRvTjlVM3lxdTZVRk1ZckExUTY4Z0NJSWdDRUlmUGZ2c3MvenhuYlUvNm1zYURJYWI4aUZTcjlkak1HQzEzSEd3K05PejcvUDg4OC9qN2UyTmo0OFBpdHVvVGZCQW5HdmQ2WFI2Y3RPTDhQWjN4OVBYcmMvbmlscWxRYTNTV0IwZjJlbG1uZGQ5MGRUUXlvWFRsNWcwZDhTQXZINTNHbzJXMXFaMlhOeWRldjBkNjNSNnRCb3RPcTBlQnljN3M5K2h1S1lITjVGaEZRUkJFQVJoVUxwWkgrcEYyWjdRRzVsTWFyT1JVaytVZG9wZVM5VUhNcFBuNnU1MHl3U3JZT3o4Nis3bDBxZHRaVElwTXBuMXVackZOVDI0aWY4OVFSQUVRUkQrZjN2MzB4TkhIUVp3L0puZDJZVTFDeVN5Z0tURlAxUXZKdHcweHJadnBPMjcwL2dtSlBVbVViaFIyNmpsMEJRSUpCUU5ZUVBJRHJzZXRDUUdoUU1zKzNQbTgwbjIvdHZrZVpMOVptWm5BQ0JKZ2hVQXVMYkZULzc3aVozY3Zyc2YvUFV3bVRMKzc4NnNVVVZsM3VtckNGWUE0TnFPai82STNhMzlVUitEaU5oNS9TWk9qazlIZll5aE1XdFVUZGwzK2lxQ0ZRQzR0cnQzN3NUdXBvaEl3ZTdtZmt5L094MVpsa1c5WGkvZEZSbXpSdFdVZmFldklsZ0JnR3Y3L0xNdjR0WHppNitzNFBadFBOdU9lNHNmUjYxV2kwYWpVYm9mdDJhTnFpbjdUbDlGc0FJQTE3YTB0QlN0eGxUOCtQVDVxSTlTYWQ5L3V4NVpNUllMQ3d1UjUzazBtODNTUFNIMWZOYStNMnVVMzhweStYZjZLdFg2dGdEQTBEeCs5Q1MyTm42UEg1NCtHL1ZSS21sbGVUMjJYLzRXRCs0L2pEelBvOTF1bC9aZGpZOGZQWW10bDJhTmNsdFpYbyt0WDZ1eDA1ZkpCb1BCWU5TSEFBRCsvL3I5Zmh3Zkg4ZlgzM3dWUlhZVWk1L094M3NMMHpIL2ZtZlVSeXV0bmRkdlluZHpQemFlYlVkMk5oWVB2bndZOVhvOUppWW1ZbTV1TGxxdFZpbXZ4cGcxeXVwOHAzL2FqbG94RnZmLzN1bkp5Y21ZblowdDdVNWZSckFDQURlbUtJcm9kcnV4dXJvYVAvL3lJdmIyOW1MOG5XWnN2dG9aOWRGS1orSEQrVGcrT28zT2RDY1dQN3AzZnN0Z3E5V0tUcWNUN1hZNzhqd2Y5VEdIcGlpS09EdzhqTFcxTmJOR0tWeTIwek16TTlGdXQ2TmVyNC82bUxkT3NBSUFONm9vaWpnNU9ZbURnNFBvZHJ0UkZFWDArLzN3azJNNHNpeUxXcTEyZnN2ZzFOUlVqSStQbHpwVzN6SnJsTkcvN1hTcjFhcGtyRVlJVmdCZ0NQcjlmaFJGRWIxZUwwNVBUNlBYNjhYWjJabVF1R0Z2WDNQUmFEU2kyV3hHbzlHSVBNOHJkY3VnV2FOTTdQUkZnaFVBR0lyQllIRGh3ODNMc3V6Q3Ayck1HbVZpcC85SnNBSUFBSkNrNmw1YkJnQUFJR21DRlFBQWdDUUpWZ0FBQUpJa1dBRUFBRWlTWUFVQUFDQkpnaFVBQUlBa0NWWUFBQUNTSkZnQkFBQklrbUFGQUFBZ1NZSVZBQUNBSkFsV0FBQUFraVJZQVFBQVNKSmdCUUFBSUVtQ0ZRQUFnQ1FKVmdBQUFKSWtXQUVBQUVpU1lBVUFBQ0JKZ2hVQUFJQWtDVllBQUFDU0pGZ0JBQUJJa21BRkFBQWdTWUlWQUFDQUpBbFdBQUFBa2lSWUFRQUFTSkpnQlFBQUlFbUNGUUFBZ0NRSlZnQUFBSklrV0FFQUFFaVNZQVVBQUNCSmdoVUFBSUFrQ1ZZQUFBQ1NKRmdCQUFCSWttQUZBQUFnU1lJVkFBQ0FKQWxXQUFBQWtpUllBUUFBU0pKZ0JRQUFJRW1DRlFBQWdDUUpWZ0FBQUpJa1dBRUFBRWpTbjJjcGdnN3lHUC9SQUFBQUFFbEZUa1N1UW1DQyIsCgkiVGhlbWUiIDogIiIsCgkiVHlwZSIgOiAibWluZCIsCgkiVmVyc2lvbiIgOiAiMTkiCn0K"/>
    </extobj>
  </extobjs>
</s:customData>
</file>

<file path=customXml/itemProps194.xml><?xml version="1.0" encoding="utf-8"?>
<ds:datastoreItem xmlns:ds="http://schemas.openxmlformats.org/officeDocument/2006/customXml" ds:itemID="s:customData">
  <ds:schemaRefs>
    <ds:schemaRef ds:uri="http://www.wps.cn/officeDocument/2013/wpsCustomData"/>
  </ds:schemaRefs>
</ds:datastoreItem>
</file>

<file path=docProps/app.xml><?xml version="1.0" encoding="utf-8"?>
<Properties xmlns="http://schemas.openxmlformats.org/officeDocument/2006/extended-properties" xmlns:vt="http://schemas.openxmlformats.org/officeDocument/2006/docPropsVTypes">
  <TotalTime>0</TotalTime>
  <Words>12301</Words>
  <Application>WPS 演示</Application>
  <PresentationFormat>自定义</PresentationFormat>
  <Paragraphs>309</Paragraphs>
  <Slides>32</Slides>
  <Notes>25</Notes>
  <HiddenSlides>0</HiddenSlides>
  <MMClips>1</MMClips>
  <ScaleCrop>false</ScaleCrop>
  <HeadingPairs>
    <vt:vector size="6" baseType="variant">
      <vt:variant>
        <vt:lpstr>已用的字体</vt:lpstr>
      </vt:variant>
      <vt:variant>
        <vt:i4>23</vt:i4>
      </vt:variant>
      <vt:variant>
        <vt:lpstr>主题</vt:lpstr>
      </vt:variant>
      <vt:variant>
        <vt:i4>1</vt:i4>
      </vt:variant>
      <vt:variant>
        <vt:lpstr>幻灯片标题</vt:lpstr>
      </vt:variant>
      <vt:variant>
        <vt:i4>32</vt:i4>
      </vt:variant>
    </vt:vector>
  </HeadingPairs>
  <TitlesOfParts>
    <vt:vector size="56" baseType="lpstr">
      <vt:lpstr>Arial</vt:lpstr>
      <vt:lpstr>宋体</vt:lpstr>
      <vt:lpstr>Wingdings</vt:lpstr>
      <vt:lpstr>造字工房尚雅（非商用）常规体</vt:lpstr>
      <vt:lpstr>苹方-简</vt:lpstr>
      <vt:lpstr>方正清刻本悦宋简体</vt:lpstr>
      <vt:lpstr>Adobe Garamond Pro</vt:lpstr>
      <vt:lpstr>Mukta Malar Regular</vt:lpstr>
      <vt:lpstr>汉仪书宋二KW</vt:lpstr>
      <vt:lpstr>思源黑体 CN Light</vt:lpstr>
      <vt:lpstr>思源黑体 CN Normal</vt:lpstr>
      <vt:lpstr>Helvetica</vt:lpstr>
      <vt:lpstr>Calibri Light</vt:lpstr>
      <vt:lpstr>Helvetica Neue</vt:lpstr>
      <vt:lpstr>Calibri</vt:lpstr>
      <vt:lpstr>微软雅黑</vt:lpstr>
      <vt:lpstr>汉仪旗黑</vt:lpstr>
      <vt:lpstr>宋体</vt:lpstr>
      <vt:lpstr>Arial Unicode MS</vt:lpstr>
      <vt:lpstr>等线</vt:lpstr>
      <vt:lpstr>汉仪中等线KW</vt:lpstr>
      <vt:lpstr>等线</vt:lpstr>
      <vt:lpstr>汉仪中黑KW</vt:lpstr>
      <vt:lpstr>Office 主题</vt:lpstr>
      <vt:lpstr> </vt:lpstr>
      <vt:lpstr>PowerPoint 演示文稿</vt:lpstr>
      <vt:lpstr>PowerPoint 演示文稿</vt:lpstr>
      <vt:lpstr>PowerPoint 演示文稿</vt:lpstr>
      <vt:lpstr> </vt:lpstr>
      <vt:lpstr>PowerPoint 演示文稿</vt:lpstr>
      <vt:lpstr>PowerPoint 演示文稿</vt:lpstr>
      <vt:lpstr>PowerPoint 演示文稿</vt:lpstr>
      <vt:lpstr> </vt:lpstr>
      <vt:lpstr>PowerPoint 演示文稿</vt:lpstr>
      <vt:lpstr>PowerPoint 演示文稿</vt:lpstr>
      <vt:lpstr>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 </vt:lpstr>
      <vt:lpstr>PowerPoint 演示文稿</vt:lpstr>
      <vt:lpstr>PowerPoint 演示文稿</vt:lpstr>
      <vt:lpstr> </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title>
  <dc:creator>Administrator</dc:creator>
  <cp:lastModifiedBy>伊万诺夫.拉只拉裤兜里</cp:lastModifiedBy>
  <cp:revision>16</cp:revision>
  <dcterms:created xsi:type="dcterms:W3CDTF">2024-03-29T15:25:23Z</dcterms:created>
  <dcterms:modified xsi:type="dcterms:W3CDTF">2024-03-29T15:25:23Z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DDE911BA1D39760F62DD0666FA2FCCAF_43</vt:lpwstr>
  </property>
  <property fmtid="{D5CDD505-2E9C-101B-9397-08002B2CF9AE}" pid="3" name="KSOProductBuildVer">
    <vt:lpwstr>2052-6.5.2.8766</vt:lpwstr>
  </property>
</Properties>
</file>